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569.xml" ContentType="application/vnd.openxmlformats-officedocument.presentationml.tags+xml"/>
  <Override PartName="/ppt/tags/tag424.xml" ContentType="application/vnd.openxmlformats-officedocument.presentationml.tags+xml"/>
  <Override PartName="/ppt/tags/tag47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594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525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550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43.xml" ContentType="application/vnd.openxmlformats-officedocument.presentationml.tags+xml"/>
  <Override PartName="/ppt/tags/tag490.xml" ContentType="application/vnd.openxmlformats-officedocument.presentationml.tags+xml"/>
  <Override PartName="/ppt/slides/slide44.xml" ContentType="application/vnd.openxmlformats-officedocument.presentationml.slide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tags/tag519.xml" ContentType="application/vnd.openxmlformats-officedocument.presentationml.tags+xml"/>
  <Override PartName="/ppt/tags/tag566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591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522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500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tags/tag538.xml" ContentType="application/vnd.openxmlformats-officedocument.presentationml.tags+xml"/>
  <Override PartName="/ppt/tags/tag585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16.xml" ContentType="application/vnd.openxmlformats-officedocument.presentationml.tags+xml"/>
  <Override PartName="/ppt/tags/tag563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541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tags/tag579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s/slide35.xml" ContentType="application/vnd.openxmlformats-officedocument.presentationml.slide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535.xml" ContentType="application/vnd.openxmlformats-officedocument.presentationml.tags+xml"/>
  <Override PartName="/ppt/tags/tag582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60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576.xml" ContentType="application/vnd.openxmlformats-officedocument.presentationml.tags+xml"/>
  <Override PartName="/ppt/tags/tag100.xml" ContentType="application/vnd.openxmlformats-officedocument.presentationml.tags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554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532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slides/slide26.xml" ContentType="application/vnd.openxmlformats-officedocument.presentationml.slide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548.xml" ContentType="application/vnd.openxmlformats-officedocument.presentationml.tags+xml"/>
  <Override PartName="/ppt/tags/tag59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tags/tag526.xml" ContentType="application/vnd.openxmlformats-officedocument.presentationml.tags+xml"/>
  <Override PartName="/ppt/tags/tag573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04.xml" ContentType="application/vnd.openxmlformats-officedocument.presentationml.tags+xml"/>
  <Override PartName="/ppt/tags/tag551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ags/tag466.xml" ContentType="application/vnd.openxmlformats-officedocument.presentationml.tags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tags/tag589.xml" ContentType="application/vnd.openxmlformats-officedocument.presentationml.tags+xml"/>
  <Override PartName="/ppt/slides/slide45.xml" ContentType="application/vnd.openxmlformats-officedocument.presentationml.slide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67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59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534.xml" ContentType="application/vnd.openxmlformats-officedocument.presentationml.tags+xml"/>
  <Override PartName="/ppt/tags/tag570.xml" ContentType="application/vnd.openxmlformats-officedocument.presentationml.tags+xml"/>
  <Override PartName="/ppt/tags/tag581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ags/tag485.xml" ContentType="application/vnd.openxmlformats-officedocument.presentationml.tags+xml"/>
  <Override PartName="/ppt/tags/tag496.xml" ContentType="application/vnd.openxmlformats-officedocument.presentationml.tags+xml"/>
  <Override PartName="/ppt/tags/tag50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tags/tag59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539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17.xml" ContentType="application/vnd.openxmlformats-officedocument.presentationml.tags+xml"/>
  <Override PartName="/ppt/tags/tag553.xml" ContentType="application/vnd.openxmlformats-officedocument.presentationml.tags+xml"/>
  <Override PartName="/ppt/tags/tag564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54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53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tags/tag52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slides/slide46.xml" ContentType="application/vnd.openxmlformats-officedocument.presentationml.slide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slides/slide40.xml" ContentType="application/vnd.openxmlformats-officedocument.presentationml.slide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00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2" r:id="rId9"/>
    <p:sldId id="271" r:id="rId10"/>
    <p:sldId id="261" r:id="rId11"/>
    <p:sldId id="273" r:id="rId12"/>
    <p:sldId id="274" r:id="rId13"/>
    <p:sldId id="275" r:id="rId14"/>
    <p:sldId id="276" r:id="rId15"/>
    <p:sldId id="293" r:id="rId16"/>
    <p:sldId id="277" r:id="rId17"/>
    <p:sldId id="262" r:id="rId18"/>
    <p:sldId id="278" r:id="rId19"/>
    <p:sldId id="264" r:id="rId20"/>
    <p:sldId id="265" r:id="rId21"/>
    <p:sldId id="280" r:id="rId22"/>
    <p:sldId id="279" r:id="rId23"/>
    <p:sldId id="281" r:id="rId24"/>
    <p:sldId id="282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8" r:id="rId41"/>
    <p:sldId id="309" r:id="rId42"/>
    <p:sldId id="310" r:id="rId43"/>
    <p:sldId id="311" r:id="rId44"/>
    <p:sldId id="312" r:id="rId45"/>
    <p:sldId id="307" r:id="rId46"/>
    <p:sldId id="313" r:id="rId47"/>
    <p:sldId id="314" r:id="rId48"/>
    <p:sldId id="315" r:id="rId49"/>
    <p:sldId id="267" r:id="rId50"/>
    <p:sldId id="268" r:id="rId51"/>
  </p:sldIdLst>
  <p:sldSz cx="9144000" cy="6858000" type="screen4x3"/>
  <p:notesSz cx="6858000" cy="9144000"/>
  <p:embeddedFontLst>
    <p:embeddedFont>
      <p:font typeface="Lucida Calligraphy" pitchFamily="66" charset="0"/>
      <p:regular r:id="rId53"/>
    </p:embeddedFont>
    <p:embeddedFont>
      <p:font typeface="Comic Sans MS" pitchFamily="66" charset="0"/>
      <p:regular r:id="rId54"/>
      <p:bold r:id="rId55"/>
    </p:embeddedFont>
    <p:embeddedFont>
      <p:font typeface="CMMI10" pitchFamily="34" charset="0"/>
      <p:regular r:id="rId56"/>
    </p:embeddedFont>
    <p:embeddedFont>
      <p:font typeface="CMMI7" pitchFamily="34" charset="0"/>
      <p:regular r:id="rId57"/>
    </p:embeddedFont>
    <p:embeddedFont>
      <p:font typeface="CMR10" pitchFamily="34" charset="0"/>
      <p:regular r:id="rId58"/>
    </p:embeddedFont>
    <p:embeddedFont>
      <p:font typeface="CMSY10ORIG" pitchFamily="34" charset="0"/>
      <p:regular r:id="rId59"/>
    </p:embeddedFont>
    <p:embeddedFont>
      <p:font typeface="CMSY7" pitchFamily="34" charset="0"/>
      <p:regular r:id="rId60"/>
    </p:embeddedFont>
    <p:embeddedFont>
      <p:font typeface="CMR7" pitchFamily="34" charset="0"/>
      <p:regular r:id="rId61"/>
    </p:embeddedFont>
    <p:embeddedFont>
      <p:font typeface="CMEX10" pitchFamily="34" charset="0"/>
      <p:regular r:id="rId62"/>
    </p:embeddedFont>
    <p:embeddedFont>
      <p:font typeface="CMMI5" pitchFamily="34" charset="0"/>
      <p:regular r:id="rId63"/>
    </p:embeddedFont>
    <p:embeddedFont>
      <p:font typeface="CMSY5" pitchFamily="34" charset="0"/>
      <p:regular r:id="rId64"/>
    </p:embeddedFont>
    <p:embeddedFont>
      <p:font typeface="CMR5" pitchFamily="34" charset="0"/>
      <p:regular r:id="rId65"/>
    </p:embeddedFont>
    <p:embeddedFont>
      <p:font typeface="CMBX10" pitchFamily="34" charset="0"/>
      <p:regular r:id="rId66"/>
    </p:embeddedFont>
    <p:embeddedFont>
      <p:font typeface="CMBX7" pitchFamily="34" charset="0"/>
      <p:regular r:id="rId67"/>
    </p:embeddedFont>
    <p:embeddedFont>
      <p:font typeface="Times" pitchFamily="18" charset="0"/>
      <p:regular r:id="rId68"/>
      <p:bold r:id="rId69"/>
      <p:italic r:id="rId70"/>
      <p:boldItalic r:id="rId71"/>
    </p:embeddedFont>
    <p:embeddedFont>
      <p:font typeface="Calibri" pitchFamily="34" charset="0"/>
      <p:regular r:id="rId72"/>
      <p:bold r:id="rId73"/>
      <p:italic r:id="rId74"/>
      <p:boldItalic r:id="rId75"/>
    </p:embeddedFont>
  </p:embeddedFontLst>
  <p:custDataLst>
    <p:tags r:id="rId7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8" autoAdjust="0"/>
    <p:restoredTop sz="88107" autoAdjust="0"/>
  </p:normalViewPr>
  <p:slideViewPr>
    <p:cSldViewPr>
      <p:cViewPr>
        <p:scale>
          <a:sx n="72" d="100"/>
          <a:sy n="72" d="100"/>
        </p:scale>
        <p:origin x="-132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font" Target="fonts/font22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font" Target="fonts/font21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0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D51DE-AB3A-472E-826D-C50754D5BE56}" type="datetimeFigureOut">
              <a:rPr lang="zh-CN" altLang="en-US" smtClean="0"/>
              <a:pPr/>
              <a:t>2009-12-5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63D78-F7E4-425B-961C-9C71209117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114300"/>
            <a:ext cx="1989137" cy="5346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475" y="114300"/>
            <a:ext cx="5818188" cy="5346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346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5200" y="1346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523875" cy="800100"/>
          </a:xfrm>
          <a:prstGeom prst="rect">
            <a:avLst/>
          </a:prstGeom>
          <a:solidFill>
            <a:srgbClr val="C1CE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114300"/>
            <a:ext cx="7956550" cy="60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346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8828088" y="6611938"/>
            <a:ext cx="3143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fld id="{3CA2AE5B-A04F-4C11-B7D5-ED0AB65E527A}" type="slidenum">
              <a:rPr lang="en-US" altLang="zh-CN" sz="900">
                <a:ea typeface="宋体" charset="-122"/>
              </a:rPr>
              <a:pPr/>
              <a:t>‹#›</a:t>
            </a:fld>
            <a:endParaRPr lang="en-US" altLang="zh-CN" sz="900">
              <a:ea typeface="宋体" charset="-122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0" y="7905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523875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Lucida Calligraphy" pitchFamily="6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Lucida Calligraphy" pitchFamily="6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Lucida Calligraphy" pitchFamily="6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Lucida Calligraphy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Lucida Calligraphy" pitchFamily="6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Lucida Calligraphy" pitchFamily="6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Lucida Calligraphy" pitchFamily="6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Lucida Calligraph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charset="2"/>
        <a:buBlip>
          <a:blip r:embed="rId13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Ø"/>
        <a:defRPr sz="2400">
          <a:solidFill>
            <a:schemeClr val="folHlink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2"/>
        <a:buChar char="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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tags" Target="../tags/tag73.xml"/><Relationship Id="rId7" Type="http://schemas.openxmlformats.org/officeDocument/2006/relationships/image" Target="../media/image40.emf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20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9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8.emf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e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46.emf"/><Relationship Id="rId5" Type="http://schemas.openxmlformats.org/officeDocument/2006/relationships/tags" Target="../tags/tag79.xml"/><Relationship Id="rId10" Type="http://schemas.openxmlformats.org/officeDocument/2006/relationships/image" Target="../media/image45.emf"/><Relationship Id="rId4" Type="http://schemas.openxmlformats.org/officeDocument/2006/relationships/tags" Target="../tags/tag78.xml"/><Relationship Id="rId9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47.emf"/><Relationship Id="rId18" Type="http://schemas.openxmlformats.org/officeDocument/2006/relationships/image" Target="../media/image52.emf"/><Relationship Id="rId3" Type="http://schemas.openxmlformats.org/officeDocument/2006/relationships/tags" Target="../tags/tag83.xml"/><Relationship Id="rId21" Type="http://schemas.openxmlformats.org/officeDocument/2006/relationships/image" Target="../media/image55.emf"/><Relationship Id="rId7" Type="http://schemas.openxmlformats.org/officeDocument/2006/relationships/tags" Target="../tags/tag8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4.emf"/><Relationship Id="rId2" Type="http://schemas.openxmlformats.org/officeDocument/2006/relationships/tags" Target="../tags/tag82.xml"/><Relationship Id="rId16" Type="http://schemas.openxmlformats.org/officeDocument/2006/relationships/image" Target="../media/image51.emf"/><Relationship Id="rId20" Type="http://schemas.openxmlformats.org/officeDocument/2006/relationships/image" Target="../media/image54.emf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image" Target="../media/image50.emf"/><Relationship Id="rId23" Type="http://schemas.openxmlformats.org/officeDocument/2006/relationships/image" Target="../media/image57.emf"/><Relationship Id="rId10" Type="http://schemas.openxmlformats.org/officeDocument/2006/relationships/tags" Target="../tags/tag90.xml"/><Relationship Id="rId19" Type="http://schemas.openxmlformats.org/officeDocument/2006/relationships/image" Target="../media/image53.emf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49.emf"/><Relationship Id="rId22" Type="http://schemas.openxmlformats.org/officeDocument/2006/relationships/image" Target="../media/image5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59.emf"/><Relationship Id="rId18" Type="http://schemas.openxmlformats.org/officeDocument/2006/relationships/image" Target="../media/image64.emf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58.emf"/><Relationship Id="rId17" Type="http://schemas.openxmlformats.org/officeDocument/2006/relationships/image" Target="../media/image63.emf"/><Relationship Id="rId2" Type="http://schemas.openxmlformats.org/officeDocument/2006/relationships/tags" Target="../tags/tag93.xml"/><Relationship Id="rId16" Type="http://schemas.openxmlformats.org/officeDocument/2006/relationships/image" Target="../media/image62.emf"/><Relationship Id="rId20" Type="http://schemas.openxmlformats.org/officeDocument/2006/relationships/image" Target="../media/image66.emf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6.xml"/><Relationship Id="rId15" Type="http://schemas.openxmlformats.org/officeDocument/2006/relationships/image" Target="../media/image61.emf"/><Relationship Id="rId10" Type="http://schemas.openxmlformats.org/officeDocument/2006/relationships/tags" Target="../tags/tag101.xml"/><Relationship Id="rId19" Type="http://schemas.openxmlformats.org/officeDocument/2006/relationships/image" Target="../media/image65.emf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../media/image6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70.emf"/><Relationship Id="rId5" Type="http://schemas.openxmlformats.org/officeDocument/2006/relationships/tags" Target="../tags/tag106.xml"/><Relationship Id="rId10" Type="http://schemas.openxmlformats.org/officeDocument/2006/relationships/image" Target="../media/image69.emf"/><Relationship Id="rId4" Type="http://schemas.openxmlformats.org/officeDocument/2006/relationships/tags" Target="../tags/tag105.xml"/><Relationship Id="rId9" Type="http://schemas.openxmlformats.org/officeDocument/2006/relationships/image" Target="../media/image6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69.emf"/><Relationship Id="rId5" Type="http://schemas.openxmlformats.org/officeDocument/2006/relationships/tags" Target="../tags/tag112.xml"/><Relationship Id="rId10" Type="http://schemas.openxmlformats.org/officeDocument/2006/relationships/image" Target="../media/image68.emf"/><Relationship Id="rId4" Type="http://schemas.openxmlformats.org/officeDocument/2006/relationships/tags" Target="../tags/tag111.xml"/><Relationship Id="rId9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1.emf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image" Target="../media/image68.emf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image" Target="../media/image69.emf"/><Relationship Id="rId5" Type="http://schemas.openxmlformats.org/officeDocument/2006/relationships/tags" Target="../tags/tag118.xml"/><Relationship Id="rId10" Type="http://schemas.openxmlformats.org/officeDocument/2006/relationships/image" Target="../media/image67.emf"/><Relationship Id="rId4" Type="http://schemas.openxmlformats.org/officeDocument/2006/relationships/tags" Target="../tags/tag117.xml"/><Relationship Id="rId9" Type="http://schemas.openxmlformats.org/officeDocument/2006/relationships/image" Target="../media/image7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../media/image74.emf"/><Relationship Id="rId18" Type="http://schemas.openxmlformats.org/officeDocument/2006/relationships/image" Target="../media/image79.emf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73.emf"/><Relationship Id="rId17" Type="http://schemas.openxmlformats.org/officeDocument/2006/relationships/image" Target="../media/image78.emf"/><Relationship Id="rId2" Type="http://schemas.openxmlformats.org/officeDocument/2006/relationships/tags" Target="../tags/tag122.xml"/><Relationship Id="rId16" Type="http://schemas.openxmlformats.org/officeDocument/2006/relationships/image" Target="../media/image77.emf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72.emf"/><Relationship Id="rId5" Type="http://schemas.openxmlformats.org/officeDocument/2006/relationships/tags" Target="../tags/tag125.xml"/><Relationship Id="rId15" Type="http://schemas.openxmlformats.org/officeDocument/2006/relationships/image" Target="../media/image76.e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7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2.emf"/><Relationship Id="rId3" Type="http://schemas.openxmlformats.org/officeDocument/2006/relationships/tags" Target="../tags/tag132.xml"/><Relationship Id="rId21" Type="http://schemas.openxmlformats.org/officeDocument/2006/relationships/image" Target="../media/image85.emf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../media/image74.emf"/><Relationship Id="rId2" Type="http://schemas.openxmlformats.org/officeDocument/2006/relationships/tags" Target="../tags/tag131.xml"/><Relationship Id="rId16" Type="http://schemas.openxmlformats.org/officeDocument/2006/relationships/image" Target="../media/image81.emf"/><Relationship Id="rId20" Type="http://schemas.openxmlformats.org/officeDocument/2006/relationships/image" Target="../media/image84.emf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image" Target="../media/image87.emf"/><Relationship Id="rId5" Type="http://schemas.openxmlformats.org/officeDocument/2006/relationships/tags" Target="../tags/tag134.xml"/><Relationship Id="rId15" Type="http://schemas.openxmlformats.org/officeDocument/2006/relationships/image" Target="../media/image80.emf"/><Relationship Id="rId23" Type="http://schemas.openxmlformats.org/officeDocument/2006/relationships/image" Target="../media/image75.emf"/><Relationship Id="rId10" Type="http://schemas.openxmlformats.org/officeDocument/2006/relationships/tags" Target="../tags/tag139.xml"/><Relationship Id="rId19" Type="http://schemas.openxmlformats.org/officeDocument/2006/relationships/image" Target="../media/image83.emf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72.emf"/><Relationship Id="rId22" Type="http://schemas.openxmlformats.org/officeDocument/2006/relationships/image" Target="../media/image8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image" Target="../media/image92.emf"/><Relationship Id="rId3" Type="http://schemas.openxmlformats.org/officeDocument/2006/relationships/tags" Target="../tags/tag144.xml"/><Relationship Id="rId21" Type="http://schemas.openxmlformats.org/officeDocument/2006/relationships/image" Target="../media/image87.emf"/><Relationship Id="rId34" Type="http://schemas.openxmlformats.org/officeDocument/2006/relationships/image" Target="../media/image100.emf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image" Target="../media/image91.emf"/><Relationship Id="rId33" Type="http://schemas.openxmlformats.org/officeDocument/2006/relationships/image" Target="../media/image99.emf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5.emf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image" Target="../media/image90.emf"/><Relationship Id="rId32" Type="http://schemas.openxmlformats.org/officeDocument/2006/relationships/image" Target="../media/image98.emf"/><Relationship Id="rId37" Type="http://schemas.openxmlformats.org/officeDocument/2006/relationships/image" Target="../media/image74.emf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image" Target="../media/image89.emf"/><Relationship Id="rId28" Type="http://schemas.openxmlformats.org/officeDocument/2006/relationships/image" Target="../media/image94.emf"/><Relationship Id="rId36" Type="http://schemas.openxmlformats.org/officeDocument/2006/relationships/image" Target="../media/image102.emf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image" Target="../media/image97.emf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image" Target="../media/image88.emf"/><Relationship Id="rId27" Type="http://schemas.openxmlformats.org/officeDocument/2006/relationships/image" Target="../media/image93.emf"/><Relationship Id="rId30" Type="http://schemas.openxmlformats.org/officeDocument/2006/relationships/image" Target="../media/image96.emf"/><Relationship Id="rId35" Type="http://schemas.openxmlformats.org/officeDocument/2006/relationships/image" Target="../media/image10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image" Target="../media/image107.emf"/><Relationship Id="rId39" Type="http://schemas.openxmlformats.org/officeDocument/2006/relationships/image" Target="../media/image74.emf"/><Relationship Id="rId3" Type="http://schemas.openxmlformats.org/officeDocument/2006/relationships/tags" Target="../tags/tag16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8.emf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image" Target="../media/image106.emf"/><Relationship Id="rId33" Type="http://schemas.openxmlformats.org/officeDocument/2006/relationships/image" Target="../media/image97.emf"/><Relationship Id="rId38" Type="http://schemas.openxmlformats.org/officeDocument/2006/relationships/image" Target="../media/image102.emf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29" Type="http://schemas.openxmlformats.org/officeDocument/2006/relationships/image" Target="../media/image110.emf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105.emf"/><Relationship Id="rId32" Type="http://schemas.openxmlformats.org/officeDocument/2006/relationships/image" Target="../media/image96.emf"/><Relationship Id="rId37" Type="http://schemas.openxmlformats.org/officeDocument/2006/relationships/image" Target="../media/image101.emf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image" Target="../media/image104.emf"/><Relationship Id="rId28" Type="http://schemas.openxmlformats.org/officeDocument/2006/relationships/image" Target="../media/image109.emf"/><Relationship Id="rId36" Type="http://schemas.openxmlformats.org/officeDocument/2006/relationships/image" Target="../media/image100.emf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image" Target="../media/image95.emf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image" Target="../media/image103.emf"/><Relationship Id="rId27" Type="http://schemas.openxmlformats.org/officeDocument/2006/relationships/image" Target="../media/image108.emf"/><Relationship Id="rId30" Type="http://schemas.openxmlformats.org/officeDocument/2006/relationships/image" Target="../media/image94.emf"/><Relationship Id="rId35" Type="http://schemas.openxmlformats.org/officeDocument/2006/relationships/image" Target="../media/image9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image" Target="../media/image109.emf"/><Relationship Id="rId26" Type="http://schemas.openxmlformats.org/officeDocument/2006/relationships/image" Target="../media/image115.emf"/><Relationship Id="rId3" Type="http://schemas.openxmlformats.org/officeDocument/2006/relationships/tags" Target="../tags/tag183.xml"/><Relationship Id="rId21" Type="http://schemas.openxmlformats.org/officeDocument/2006/relationships/image" Target="../media/image113.emf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image" Target="../media/image108.emf"/><Relationship Id="rId25" Type="http://schemas.openxmlformats.org/officeDocument/2006/relationships/image" Target="../media/image110.emf"/><Relationship Id="rId2" Type="http://schemas.openxmlformats.org/officeDocument/2006/relationships/tags" Target="../tags/tag182.xml"/><Relationship Id="rId16" Type="http://schemas.openxmlformats.org/officeDocument/2006/relationships/image" Target="../media/image107.emf"/><Relationship Id="rId20" Type="http://schemas.openxmlformats.org/officeDocument/2006/relationships/image" Target="../media/image112.emf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image" Target="../media/image106.emf"/><Relationship Id="rId5" Type="http://schemas.openxmlformats.org/officeDocument/2006/relationships/tags" Target="../tags/tag18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3.emf"/><Relationship Id="rId10" Type="http://schemas.openxmlformats.org/officeDocument/2006/relationships/tags" Target="../tags/tag190.xml"/><Relationship Id="rId19" Type="http://schemas.openxmlformats.org/officeDocument/2006/relationships/image" Target="../media/image111.emf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image" Target="../media/image114.emf"/><Relationship Id="rId27" Type="http://schemas.openxmlformats.org/officeDocument/2006/relationships/image" Target="../media/image116.e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9" Type="http://schemas.openxmlformats.org/officeDocument/2006/relationships/tags" Target="../tags/tag233.xml"/><Relationship Id="rId21" Type="http://schemas.openxmlformats.org/officeDocument/2006/relationships/tags" Target="../tags/tag215.xml"/><Relationship Id="rId34" Type="http://schemas.openxmlformats.org/officeDocument/2006/relationships/tags" Target="../tags/tag228.xml"/><Relationship Id="rId42" Type="http://schemas.openxmlformats.org/officeDocument/2006/relationships/tags" Target="../tags/tag236.xml"/><Relationship Id="rId47" Type="http://schemas.openxmlformats.org/officeDocument/2006/relationships/image" Target="../media/image111.emf"/><Relationship Id="rId50" Type="http://schemas.openxmlformats.org/officeDocument/2006/relationships/image" Target="../media/image114.emf"/><Relationship Id="rId55" Type="http://schemas.openxmlformats.org/officeDocument/2006/relationships/image" Target="../media/image116.emf"/><Relationship Id="rId63" Type="http://schemas.openxmlformats.org/officeDocument/2006/relationships/image" Target="../media/image124.emf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tags" Target="../tags/tag214.xml"/><Relationship Id="rId29" Type="http://schemas.openxmlformats.org/officeDocument/2006/relationships/tags" Target="../tags/tag223.xml"/><Relationship Id="rId41" Type="http://schemas.openxmlformats.org/officeDocument/2006/relationships/tags" Target="../tags/tag235.xml"/><Relationship Id="rId54" Type="http://schemas.openxmlformats.org/officeDocument/2006/relationships/image" Target="../media/image115.emf"/><Relationship Id="rId62" Type="http://schemas.openxmlformats.org/officeDocument/2006/relationships/image" Target="../media/image123.emf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32" Type="http://schemas.openxmlformats.org/officeDocument/2006/relationships/tags" Target="../tags/tag226.xml"/><Relationship Id="rId37" Type="http://schemas.openxmlformats.org/officeDocument/2006/relationships/tags" Target="../tags/tag231.xml"/><Relationship Id="rId40" Type="http://schemas.openxmlformats.org/officeDocument/2006/relationships/tags" Target="../tags/tag234.xml"/><Relationship Id="rId45" Type="http://schemas.openxmlformats.org/officeDocument/2006/relationships/tags" Target="../tags/tag239.xml"/><Relationship Id="rId53" Type="http://schemas.openxmlformats.org/officeDocument/2006/relationships/image" Target="../media/image110.emf"/><Relationship Id="rId58" Type="http://schemas.openxmlformats.org/officeDocument/2006/relationships/image" Target="../media/image119.emf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28" Type="http://schemas.openxmlformats.org/officeDocument/2006/relationships/tags" Target="../tags/tag222.xml"/><Relationship Id="rId36" Type="http://schemas.openxmlformats.org/officeDocument/2006/relationships/tags" Target="../tags/tag230.xml"/><Relationship Id="rId49" Type="http://schemas.openxmlformats.org/officeDocument/2006/relationships/image" Target="../media/image113.emf"/><Relationship Id="rId57" Type="http://schemas.openxmlformats.org/officeDocument/2006/relationships/image" Target="../media/image118.emf"/><Relationship Id="rId61" Type="http://schemas.openxmlformats.org/officeDocument/2006/relationships/image" Target="../media/image122.emf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31" Type="http://schemas.openxmlformats.org/officeDocument/2006/relationships/tags" Target="../tags/tag225.xml"/><Relationship Id="rId44" Type="http://schemas.openxmlformats.org/officeDocument/2006/relationships/tags" Target="../tags/tag238.xml"/><Relationship Id="rId52" Type="http://schemas.openxmlformats.org/officeDocument/2006/relationships/image" Target="../media/image106.emf"/><Relationship Id="rId60" Type="http://schemas.openxmlformats.org/officeDocument/2006/relationships/image" Target="../media/image121.emf"/><Relationship Id="rId65" Type="http://schemas.openxmlformats.org/officeDocument/2006/relationships/image" Target="../media/image126.emf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tags" Target="../tags/tag221.xml"/><Relationship Id="rId30" Type="http://schemas.openxmlformats.org/officeDocument/2006/relationships/tags" Target="../tags/tag224.xml"/><Relationship Id="rId35" Type="http://schemas.openxmlformats.org/officeDocument/2006/relationships/tags" Target="../tags/tag229.xml"/><Relationship Id="rId43" Type="http://schemas.openxmlformats.org/officeDocument/2006/relationships/tags" Target="../tags/tag237.xml"/><Relationship Id="rId48" Type="http://schemas.openxmlformats.org/officeDocument/2006/relationships/image" Target="../media/image112.emf"/><Relationship Id="rId56" Type="http://schemas.openxmlformats.org/officeDocument/2006/relationships/image" Target="../media/image117.emf"/><Relationship Id="rId64" Type="http://schemas.openxmlformats.org/officeDocument/2006/relationships/image" Target="../media/image125.emf"/><Relationship Id="rId8" Type="http://schemas.openxmlformats.org/officeDocument/2006/relationships/tags" Target="../tags/tag202.xml"/><Relationship Id="rId51" Type="http://schemas.openxmlformats.org/officeDocument/2006/relationships/image" Target="../media/image103.emf"/><Relationship Id="rId3" Type="http://schemas.openxmlformats.org/officeDocument/2006/relationships/tags" Target="../tags/tag197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33" Type="http://schemas.openxmlformats.org/officeDocument/2006/relationships/tags" Target="../tags/tag227.xml"/><Relationship Id="rId38" Type="http://schemas.openxmlformats.org/officeDocument/2006/relationships/tags" Target="../tags/tag232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12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tags" Target="../tags/tag265.xml"/><Relationship Id="rId39" Type="http://schemas.openxmlformats.org/officeDocument/2006/relationships/image" Target="../media/image119.emf"/><Relationship Id="rId3" Type="http://schemas.openxmlformats.org/officeDocument/2006/relationships/tags" Target="../tags/tag242.xml"/><Relationship Id="rId21" Type="http://schemas.openxmlformats.org/officeDocument/2006/relationships/tags" Target="../tags/tag260.xml"/><Relationship Id="rId34" Type="http://schemas.openxmlformats.org/officeDocument/2006/relationships/image" Target="../media/image110.emf"/><Relationship Id="rId42" Type="http://schemas.openxmlformats.org/officeDocument/2006/relationships/image" Target="../media/image122.emf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tags" Target="../tags/tag264.xml"/><Relationship Id="rId33" Type="http://schemas.openxmlformats.org/officeDocument/2006/relationships/image" Target="../media/image106.emf"/><Relationship Id="rId38" Type="http://schemas.openxmlformats.org/officeDocument/2006/relationships/image" Target="../media/image118.emf"/><Relationship Id="rId46" Type="http://schemas.openxmlformats.org/officeDocument/2006/relationships/image" Target="../media/image128.emf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tags" Target="../tags/tag259.xml"/><Relationship Id="rId29" Type="http://schemas.openxmlformats.org/officeDocument/2006/relationships/image" Target="../media/image112.emf"/><Relationship Id="rId41" Type="http://schemas.openxmlformats.org/officeDocument/2006/relationships/image" Target="../media/image121.emf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tags" Target="../tags/tag263.xml"/><Relationship Id="rId32" Type="http://schemas.openxmlformats.org/officeDocument/2006/relationships/image" Target="../media/image103.emf"/><Relationship Id="rId37" Type="http://schemas.openxmlformats.org/officeDocument/2006/relationships/image" Target="../media/image117.emf"/><Relationship Id="rId40" Type="http://schemas.openxmlformats.org/officeDocument/2006/relationships/image" Target="../media/image120.emf"/><Relationship Id="rId45" Type="http://schemas.openxmlformats.org/officeDocument/2006/relationships/image" Target="../media/image127.emf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tags" Target="../tags/tag262.xml"/><Relationship Id="rId28" Type="http://schemas.openxmlformats.org/officeDocument/2006/relationships/image" Target="../media/image111.emf"/><Relationship Id="rId36" Type="http://schemas.openxmlformats.org/officeDocument/2006/relationships/image" Target="../media/image116.emf"/><Relationship Id="rId10" Type="http://schemas.openxmlformats.org/officeDocument/2006/relationships/tags" Target="../tags/tag249.xml"/><Relationship Id="rId19" Type="http://schemas.openxmlformats.org/officeDocument/2006/relationships/tags" Target="../tags/tag258.xml"/><Relationship Id="rId31" Type="http://schemas.openxmlformats.org/officeDocument/2006/relationships/image" Target="../media/image114.emf"/><Relationship Id="rId44" Type="http://schemas.openxmlformats.org/officeDocument/2006/relationships/image" Target="../media/image124.emf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tags" Target="../tags/tag26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3.emf"/><Relationship Id="rId35" Type="http://schemas.openxmlformats.org/officeDocument/2006/relationships/image" Target="../media/image115.emf"/><Relationship Id="rId43" Type="http://schemas.openxmlformats.org/officeDocument/2006/relationships/image" Target="../media/image12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10" Type="http://schemas.openxmlformats.org/officeDocument/2006/relationships/image" Target="../media/image5.emf"/><Relationship Id="rId4" Type="http://schemas.openxmlformats.org/officeDocument/2006/relationships/tags" Target="../tags/tag6.xml"/><Relationship Id="rId9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26" Type="http://schemas.openxmlformats.org/officeDocument/2006/relationships/tags" Target="../tags/tag291.xml"/><Relationship Id="rId39" Type="http://schemas.openxmlformats.org/officeDocument/2006/relationships/tags" Target="../tags/tag304.xml"/><Relationship Id="rId21" Type="http://schemas.openxmlformats.org/officeDocument/2006/relationships/tags" Target="../tags/tag286.xml"/><Relationship Id="rId34" Type="http://schemas.openxmlformats.org/officeDocument/2006/relationships/tags" Target="../tags/tag299.xml"/><Relationship Id="rId42" Type="http://schemas.openxmlformats.org/officeDocument/2006/relationships/tags" Target="../tags/tag307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122.emf"/><Relationship Id="rId55" Type="http://schemas.openxmlformats.org/officeDocument/2006/relationships/image" Target="../media/image128.emf"/><Relationship Id="rId63" Type="http://schemas.openxmlformats.org/officeDocument/2006/relationships/image" Target="../media/image136.emf"/><Relationship Id="rId68" Type="http://schemas.openxmlformats.org/officeDocument/2006/relationships/image" Target="../media/image117.emf"/><Relationship Id="rId7" Type="http://schemas.openxmlformats.org/officeDocument/2006/relationships/tags" Target="../tags/tag272.xml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9" Type="http://schemas.openxmlformats.org/officeDocument/2006/relationships/tags" Target="../tags/tag294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24" Type="http://schemas.openxmlformats.org/officeDocument/2006/relationships/tags" Target="../tags/tag289.xml"/><Relationship Id="rId32" Type="http://schemas.openxmlformats.org/officeDocument/2006/relationships/tags" Target="../tags/tag297.xml"/><Relationship Id="rId37" Type="http://schemas.openxmlformats.org/officeDocument/2006/relationships/tags" Target="../tags/tag302.xml"/><Relationship Id="rId40" Type="http://schemas.openxmlformats.org/officeDocument/2006/relationships/tags" Target="../tags/tag305.xml"/><Relationship Id="rId45" Type="http://schemas.openxmlformats.org/officeDocument/2006/relationships/tags" Target="../tags/tag310.xml"/><Relationship Id="rId53" Type="http://schemas.openxmlformats.org/officeDocument/2006/relationships/image" Target="../media/image124.emf"/><Relationship Id="rId58" Type="http://schemas.openxmlformats.org/officeDocument/2006/relationships/image" Target="../media/image131.emf"/><Relationship Id="rId66" Type="http://schemas.openxmlformats.org/officeDocument/2006/relationships/image" Target="../media/image139.emf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23" Type="http://schemas.openxmlformats.org/officeDocument/2006/relationships/tags" Target="../tags/tag288.xml"/><Relationship Id="rId28" Type="http://schemas.openxmlformats.org/officeDocument/2006/relationships/tags" Target="../tags/tag293.xml"/><Relationship Id="rId36" Type="http://schemas.openxmlformats.org/officeDocument/2006/relationships/tags" Target="../tags/tag301.xml"/><Relationship Id="rId49" Type="http://schemas.openxmlformats.org/officeDocument/2006/relationships/image" Target="../media/image121.emf"/><Relationship Id="rId57" Type="http://schemas.openxmlformats.org/officeDocument/2006/relationships/image" Target="../media/image130.emf"/><Relationship Id="rId61" Type="http://schemas.openxmlformats.org/officeDocument/2006/relationships/image" Target="../media/image134.emf"/><Relationship Id="rId10" Type="http://schemas.openxmlformats.org/officeDocument/2006/relationships/tags" Target="../tags/tag275.xml"/><Relationship Id="rId19" Type="http://schemas.openxmlformats.org/officeDocument/2006/relationships/tags" Target="../tags/tag284.xml"/><Relationship Id="rId31" Type="http://schemas.openxmlformats.org/officeDocument/2006/relationships/tags" Target="../tags/tag296.xml"/><Relationship Id="rId44" Type="http://schemas.openxmlformats.org/officeDocument/2006/relationships/tags" Target="../tags/tag309.xml"/><Relationship Id="rId52" Type="http://schemas.openxmlformats.org/officeDocument/2006/relationships/image" Target="../media/image103.emf"/><Relationship Id="rId60" Type="http://schemas.openxmlformats.org/officeDocument/2006/relationships/image" Target="../media/image133.emf"/><Relationship Id="rId65" Type="http://schemas.openxmlformats.org/officeDocument/2006/relationships/image" Target="../media/image138.emf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tags" Target="../tags/tag287.xml"/><Relationship Id="rId27" Type="http://schemas.openxmlformats.org/officeDocument/2006/relationships/tags" Target="../tags/tag292.xml"/><Relationship Id="rId30" Type="http://schemas.openxmlformats.org/officeDocument/2006/relationships/tags" Target="../tags/tag295.xml"/><Relationship Id="rId35" Type="http://schemas.openxmlformats.org/officeDocument/2006/relationships/tags" Target="../tags/tag300.xml"/><Relationship Id="rId43" Type="http://schemas.openxmlformats.org/officeDocument/2006/relationships/tags" Target="../tags/tag308.xml"/><Relationship Id="rId48" Type="http://schemas.openxmlformats.org/officeDocument/2006/relationships/image" Target="../media/image120.emf"/><Relationship Id="rId56" Type="http://schemas.openxmlformats.org/officeDocument/2006/relationships/image" Target="../media/image129.emf"/><Relationship Id="rId64" Type="http://schemas.openxmlformats.org/officeDocument/2006/relationships/image" Target="../media/image137.emf"/><Relationship Id="rId69" Type="http://schemas.openxmlformats.org/officeDocument/2006/relationships/image" Target="../media/image118.emf"/><Relationship Id="rId8" Type="http://schemas.openxmlformats.org/officeDocument/2006/relationships/tags" Target="../tags/tag273.xml"/><Relationship Id="rId51" Type="http://schemas.openxmlformats.org/officeDocument/2006/relationships/image" Target="../media/image123.emf"/><Relationship Id="rId3" Type="http://schemas.openxmlformats.org/officeDocument/2006/relationships/tags" Target="../tags/tag268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tags" Target="../tags/tag290.xml"/><Relationship Id="rId33" Type="http://schemas.openxmlformats.org/officeDocument/2006/relationships/tags" Target="../tags/tag298.xml"/><Relationship Id="rId38" Type="http://schemas.openxmlformats.org/officeDocument/2006/relationships/tags" Target="../tags/tag303.xml"/><Relationship Id="rId46" Type="http://schemas.openxmlformats.org/officeDocument/2006/relationships/tags" Target="../tags/tag311.xml"/><Relationship Id="rId59" Type="http://schemas.openxmlformats.org/officeDocument/2006/relationships/image" Target="../media/image132.emf"/><Relationship Id="rId67" Type="http://schemas.openxmlformats.org/officeDocument/2006/relationships/image" Target="../media/image140.emf"/><Relationship Id="rId20" Type="http://schemas.openxmlformats.org/officeDocument/2006/relationships/tags" Target="../tags/tag285.xml"/><Relationship Id="rId41" Type="http://schemas.openxmlformats.org/officeDocument/2006/relationships/tags" Target="../tags/tag306.xml"/><Relationship Id="rId54" Type="http://schemas.openxmlformats.org/officeDocument/2006/relationships/image" Target="../media/image127.emf"/><Relationship Id="rId62" Type="http://schemas.openxmlformats.org/officeDocument/2006/relationships/image" Target="../media/image135.emf"/><Relationship Id="rId70" Type="http://schemas.openxmlformats.org/officeDocument/2006/relationships/image" Target="../media/image119.e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26" Type="http://schemas.openxmlformats.org/officeDocument/2006/relationships/tags" Target="../tags/tag337.xml"/><Relationship Id="rId39" Type="http://schemas.openxmlformats.org/officeDocument/2006/relationships/tags" Target="../tags/tag350.xml"/><Relationship Id="rId21" Type="http://schemas.openxmlformats.org/officeDocument/2006/relationships/tags" Target="../tags/tag332.xml"/><Relationship Id="rId34" Type="http://schemas.openxmlformats.org/officeDocument/2006/relationships/tags" Target="../tags/tag345.xml"/><Relationship Id="rId42" Type="http://schemas.openxmlformats.org/officeDocument/2006/relationships/tags" Target="../tags/tag353.xml"/><Relationship Id="rId47" Type="http://schemas.openxmlformats.org/officeDocument/2006/relationships/image" Target="../media/image121.emf"/><Relationship Id="rId50" Type="http://schemas.openxmlformats.org/officeDocument/2006/relationships/image" Target="../media/image103.emf"/><Relationship Id="rId55" Type="http://schemas.openxmlformats.org/officeDocument/2006/relationships/image" Target="../media/image130.emf"/><Relationship Id="rId63" Type="http://schemas.openxmlformats.org/officeDocument/2006/relationships/image" Target="../media/image138.emf"/><Relationship Id="rId7" Type="http://schemas.openxmlformats.org/officeDocument/2006/relationships/tags" Target="../tags/tag318.xml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tags" Target="../tags/tag331.xml"/><Relationship Id="rId29" Type="http://schemas.openxmlformats.org/officeDocument/2006/relationships/tags" Target="../tags/tag340.xml"/><Relationship Id="rId41" Type="http://schemas.openxmlformats.org/officeDocument/2006/relationships/tags" Target="../tags/tag352.xml"/><Relationship Id="rId54" Type="http://schemas.openxmlformats.org/officeDocument/2006/relationships/image" Target="../media/image129.emf"/><Relationship Id="rId62" Type="http://schemas.openxmlformats.org/officeDocument/2006/relationships/image" Target="../media/image137.emf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24" Type="http://schemas.openxmlformats.org/officeDocument/2006/relationships/tags" Target="../tags/tag335.xml"/><Relationship Id="rId32" Type="http://schemas.openxmlformats.org/officeDocument/2006/relationships/tags" Target="../tags/tag343.xml"/><Relationship Id="rId37" Type="http://schemas.openxmlformats.org/officeDocument/2006/relationships/tags" Target="../tags/tag348.xml"/><Relationship Id="rId40" Type="http://schemas.openxmlformats.org/officeDocument/2006/relationships/tags" Target="../tags/tag351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128.emf"/><Relationship Id="rId58" Type="http://schemas.openxmlformats.org/officeDocument/2006/relationships/image" Target="../media/image133.emf"/><Relationship Id="rId66" Type="http://schemas.openxmlformats.org/officeDocument/2006/relationships/image" Target="../media/image119.emf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23" Type="http://schemas.openxmlformats.org/officeDocument/2006/relationships/tags" Target="../tags/tag334.xml"/><Relationship Id="rId28" Type="http://schemas.openxmlformats.org/officeDocument/2006/relationships/tags" Target="../tags/tag339.xml"/><Relationship Id="rId36" Type="http://schemas.openxmlformats.org/officeDocument/2006/relationships/tags" Target="../tags/tag347.xml"/><Relationship Id="rId49" Type="http://schemas.openxmlformats.org/officeDocument/2006/relationships/image" Target="../media/image123.emf"/><Relationship Id="rId57" Type="http://schemas.openxmlformats.org/officeDocument/2006/relationships/image" Target="../media/image132.emf"/><Relationship Id="rId61" Type="http://schemas.openxmlformats.org/officeDocument/2006/relationships/image" Target="../media/image136.emf"/><Relationship Id="rId10" Type="http://schemas.openxmlformats.org/officeDocument/2006/relationships/tags" Target="../tags/tag321.xml"/><Relationship Id="rId19" Type="http://schemas.openxmlformats.org/officeDocument/2006/relationships/tags" Target="../tags/tag330.xml"/><Relationship Id="rId31" Type="http://schemas.openxmlformats.org/officeDocument/2006/relationships/tags" Target="../tags/tag342.xml"/><Relationship Id="rId44" Type="http://schemas.openxmlformats.org/officeDocument/2006/relationships/tags" Target="../tags/tag355.xml"/><Relationship Id="rId52" Type="http://schemas.openxmlformats.org/officeDocument/2006/relationships/image" Target="../media/image127.emf"/><Relationship Id="rId60" Type="http://schemas.openxmlformats.org/officeDocument/2006/relationships/image" Target="../media/image135.emf"/><Relationship Id="rId65" Type="http://schemas.openxmlformats.org/officeDocument/2006/relationships/image" Target="../media/image118.emf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Relationship Id="rId22" Type="http://schemas.openxmlformats.org/officeDocument/2006/relationships/tags" Target="../tags/tag333.xml"/><Relationship Id="rId27" Type="http://schemas.openxmlformats.org/officeDocument/2006/relationships/tags" Target="../tags/tag338.xml"/><Relationship Id="rId30" Type="http://schemas.openxmlformats.org/officeDocument/2006/relationships/tags" Target="../tags/tag341.xml"/><Relationship Id="rId35" Type="http://schemas.openxmlformats.org/officeDocument/2006/relationships/tags" Target="../tags/tag346.xml"/><Relationship Id="rId43" Type="http://schemas.openxmlformats.org/officeDocument/2006/relationships/tags" Target="../tags/tag354.xml"/><Relationship Id="rId48" Type="http://schemas.openxmlformats.org/officeDocument/2006/relationships/image" Target="../media/image122.emf"/><Relationship Id="rId56" Type="http://schemas.openxmlformats.org/officeDocument/2006/relationships/image" Target="../media/image131.emf"/><Relationship Id="rId64" Type="http://schemas.openxmlformats.org/officeDocument/2006/relationships/image" Target="../media/image117.emf"/><Relationship Id="rId8" Type="http://schemas.openxmlformats.org/officeDocument/2006/relationships/tags" Target="../tags/tag319.xml"/><Relationship Id="rId51" Type="http://schemas.openxmlformats.org/officeDocument/2006/relationships/image" Target="../media/image124.emf"/><Relationship Id="rId3" Type="http://schemas.openxmlformats.org/officeDocument/2006/relationships/tags" Target="../tags/tag314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5" Type="http://schemas.openxmlformats.org/officeDocument/2006/relationships/tags" Target="../tags/tag336.xml"/><Relationship Id="rId33" Type="http://schemas.openxmlformats.org/officeDocument/2006/relationships/tags" Target="../tags/tag344.xml"/><Relationship Id="rId38" Type="http://schemas.openxmlformats.org/officeDocument/2006/relationships/tags" Target="../tags/tag349.xml"/><Relationship Id="rId46" Type="http://schemas.openxmlformats.org/officeDocument/2006/relationships/image" Target="../media/image120.emf"/><Relationship Id="rId59" Type="http://schemas.openxmlformats.org/officeDocument/2006/relationships/image" Target="../media/image13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3" Type="http://schemas.openxmlformats.org/officeDocument/2006/relationships/tags" Target="../tags/tag358.xml"/><Relationship Id="rId7" Type="http://schemas.openxmlformats.org/officeDocument/2006/relationships/image" Target="../media/image84.emf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3.emf"/><Relationship Id="rId5" Type="http://schemas.openxmlformats.org/officeDocument/2006/relationships/tags" Target="../tags/tag360.xml"/><Relationship Id="rId10" Type="http://schemas.openxmlformats.org/officeDocument/2006/relationships/image" Target="../media/image58.emf"/><Relationship Id="rId4" Type="http://schemas.openxmlformats.org/officeDocument/2006/relationships/tags" Target="../tags/tag359.xml"/><Relationship Id="rId9" Type="http://schemas.openxmlformats.org/officeDocument/2006/relationships/image" Target="../media/image14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49.emf"/><Relationship Id="rId3" Type="http://schemas.openxmlformats.org/officeDocument/2006/relationships/tags" Target="../tags/tag363.xml"/><Relationship Id="rId21" Type="http://schemas.openxmlformats.org/officeDocument/2006/relationships/image" Target="../media/image144.emf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image" Target="../media/image148.emf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image" Target="../media/image52.emf"/><Relationship Id="rId29" Type="http://schemas.openxmlformats.org/officeDocument/2006/relationships/image" Target="../media/image152.emf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image" Target="../media/image147.emf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image" Target="../media/image146.emf"/><Relationship Id="rId28" Type="http://schemas.openxmlformats.org/officeDocument/2006/relationships/image" Target="../media/image151.emf"/><Relationship Id="rId10" Type="http://schemas.openxmlformats.org/officeDocument/2006/relationships/tags" Target="../tags/tag370.xml"/><Relationship Id="rId19" Type="http://schemas.openxmlformats.org/officeDocument/2006/relationships/image" Target="../media/image44.emf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image" Target="../media/image145.emf"/><Relationship Id="rId27" Type="http://schemas.openxmlformats.org/officeDocument/2006/relationships/image" Target="../media/image150.emf"/><Relationship Id="rId30" Type="http://schemas.openxmlformats.org/officeDocument/2006/relationships/image" Target="../media/image15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image" Target="../media/image44.emf"/><Relationship Id="rId26" Type="http://schemas.openxmlformats.org/officeDocument/2006/relationships/image" Target="../media/image153.emf"/><Relationship Id="rId3" Type="http://schemas.openxmlformats.org/officeDocument/2006/relationships/tags" Target="../tags/tag380.xml"/><Relationship Id="rId21" Type="http://schemas.openxmlformats.org/officeDocument/2006/relationships/image" Target="../media/image145.emf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50.emf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image" Target="../media/image144.emf"/><Relationship Id="rId29" Type="http://schemas.openxmlformats.org/officeDocument/2006/relationships/image" Target="../media/image156.emf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image" Target="../media/image148.emf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23" Type="http://schemas.openxmlformats.org/officeDocument/2006/relationships/image" Target="../media/image147.emf"/><Relationship Id="rId28" Type="http://schemas.openxmlformats.org/officeDocument/2006/relationships/image" Target="../media/image155.emf"/><Relationship Id="rId10" Type="http://schemas.openxmlformats.org/officeDocument/2006/relationships/tags" Target="../tags/tag387.xml"/><Relationship Id="rId19" Type="http://schemas.openxmlformats.org/officeDocument/2006/relationships/image" Target="../media/image52.emf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image" Target="../media/image146.emf"/><Relationship Id="rId27" Type="http://schemas.openxmlformats.org/officeDocument/2006/relationships/image" Target="../media/image154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tags" Target="../tags/tag406.xml"/><Relationship Id="rId18" Type="http://schemas.openxmlformats.org/officeDocument/2006/relationships/tags" Target="../tags/tag411.xml"/><Relationship Id="rId26" Type="http://schemas.openxmlformats.org/officeDocument/2006/relationships/image" Target="../media/image147.emf"/><Relationship Id="rId3" Type="http://schemas.openxmlformats.org/officeDocument/2006/relationships/tags" Target="../tags/tag396.xml"/><Relationship Id="rId21" Type="http://schemas.openxmlformats.org/officeDocument/2006/relationships/image" Target="../media/image44.emf"/><Relationship Id="rId34" Type="http://schemas.openxmlformats.org/officeDocument/2006/relationships/image" Target="../media/image161.emf"/><Relationship Id="rId7" Type="http://schemas.openxmlformats.org/officeDocument/2006/relationships/tags" Target="../tags/tag400.xml"/><Relationship Id="rId12" Type="http://schemas.openxmlformats.org/officeDocument/2006/relationships/tags" Target="../tags/tag405.xml"/><Relationship Id="rId17" Type="http://schemas.openxmlformats.org/officeDocument/2006/relationships/tags" Target="../tags/tag410.xml"/><Relationship Id="rId25" Type="http://schemas.openxmlformats.org/officeDocument/2006/relationships/image" Target="../media/image146.emf"/><Relationship Id="rId33" Type="http://schemas.openxmlformats.org/officeDocument/2006/relationships/image" Target="../media/image160.emf"/><Relationship Id="rId2" Type="http://schemas.openxmlformats.org/officeDocument/2006/relationships/tags" Target="../tags/tag395.xml"/><Relationship Id="rId16" Type="http://schemas.openxmlformats.org/officeDocument/2006/relationships/tags" Target="../tags/tag40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3.emf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24" Type="http://schemas.openxmlformats.org/officeDocument/2006/relationships/image" Target="../media/image145.emf"/><Relationship Id="rId32" Type="http://schemas.openxmlformats.org/officeDocument/2006/relationships/image" Target="../media/image159.emf"/><Relationship Id="rId5" Type="http://schemas.openxmlformats.org/officeDocument/2006/relationships/tags" Target="../tags/tag398.xml"/><Relationship Id="rId15" Type="http://schemas.openxmlformats.org/officeDocument/2006/relationships/tags" Target="../tags/tag408.xml"/><Relationship Id="rId23" Type="http://schemas.openxmlformats.org/officeDocument/2006/relationships/image" Target="../media/image144.emf"/><Relationship Id="rId28" Type="http://schemas.openxmlformats.org/officeDocument/2006/relationships/image" Target="../media/image150.emf"/><Relationship Id="rId10" Type="http://schemas.openxmlformats.org/officeDocument/2006/relationships/tags" Target="../tags/tag403.xml"/><Relationship Id="rId19" Type="http://schemas.openxmlformats.org/officeDocument/2006/relationships/tags" Target="../tags/tag412.xml"/><Relationship Id="rId31" Type="http://schemas.openxmlformats.org/officeDocument/2006/relationships/image" Target="../media/image158.emf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tags" Target="../tags/tag407.xml"/><Relationship Id="rId22" Type="http://schemas.openxmlformats.org/officeDocument/2006/relationships/image" Target="../media/image52.emf"/><Relationship Id="rId27" Type="http://schemas.openxmlformats.org/officeDocument/2006/relationships/image" Target="../media/image148.emf"/><Relationship Id="rId30" Type="http://schemas.openxmlformats.org/officeDocument/2006/relationships/image" Target="../media/image157.emf"/><Relationship Id="rId35" Type="http://schemas.openxmlformats.org/officeDocument/2006/relationships/image" Target="../media/image162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image" Target="../media/image52.emf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image" Target="../media/image44.emf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17.xml"/><Relationship Id="rId10" Type="http://schemas.openxmlformats.org/officeDocument/2006/relationships/tags" Target="../tags/tag422.xml"/><Relationship Id="rId4" Type="http://schemas.openxmlformats.org/officeDocument/2006/relationships/tags" Target="../tags/tag416.xml"/><Relationship Id="rId9" Type="http://schemas.openxmlformats.org/officeDocument/2006/relationships/tags" Target="../tags/tag42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13" Type="http://schemas.openxmlformats.org/officeDocument/2006/relationships/tags" Target="../tags/tag43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68.emf"/><Relationship Id="rId3" Type="http://schemas.openxmlformats.org/officeDocument/2006/relationships/tags" Target="../tags/tag425.xml"/><Relationship Id="rId21" Type="http://schemas.openxmlformats.org/officeDocument/2006/relationships/image" Target="../media/image163.emf"/><Relationship Id="rId7" Type="http://schemas.openxmlformats.org/officeDocument/2006/relationships/tags" Target="../tags/tag429.xml"/><Relationship Id="rId12" Type="http://schemas.openxmlformats.org/officeDocument/2006/relationships/tags" Target="../tags/tag434.xml"/><Relationship Id="rId17" Type="http://schemas.openxmlformats.org/officeDocument/2006/relationships/tags" Target="../tags/tag439.xml"/><Relationship Id="rId25" Type="http://schemas.openxmlformats.org/officeDocument/2006/relationships/image" Target="../media/image167.emf"/><Relationship Id="rId2" Type="http://schemas.openxmlformats.org/officeDocument/2006/relationships/tags" Target="../tags/tag424.xml"/><Relationship Id="rId16" Type="http://schemas.openxmlformats.org/officeDocument/2006/relationships/tags" Target="../tags/tag438.xml"/><Relationship Id="rId20" Type="http://schemas.openxmlformats.org/officeDocument/2006/relationships/image" Target="../media/image52.emf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tags" Target="../tags/tag433.xml"/><Relationship Id="rId24" Type="http://schemas.openxmlformats.org/officeDocument/2006/relationships/image" Target="../media/image166.emf"/><Relationship Id="rId5" Type="http://schemas.openxmlformats.org/officeDocument/2006/relationships/tags" Target="../tags/tag427.xml"/><Relationship Id="rId15" Type="http://schemas.openxmlformats.org/officeDocument/2006/relationships/tags" Target="../tags/tag437.xml"/><Relationship Id="rId23" Type="http://schemas.openxmlformats.org/officeDocument/2006/relationships/image" Target="../media/image165.emf"/><Relationship Id="rId28" Type="http://schemas.openxmlformats.org/officeDocument/2006/relationships/image" Target="../media/image170.emf"/><Relationship Id="rId10" Type="http://schemas.openxmlformats.org/officeDocument/2006/relationships/tags" Target="../tags/tag432.xml"/><Relationship Id="rId19" Type="http://schemas.openxmlformats.org/officeDocument/2006/relationships/image" Target="../media/image44.emf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tags" Target="../tags/tag436.xml"/><Relationship Id="rId22" Type="http://schemas.openxmlformats.org/officeDocument/2006/relationships/image" Target="../media/image164.emf"/><Relationship Id="rId27" Type="http://schemas.openxmlformats.org/officeDocument/2006/relationships/image" Target="../media/image16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0.xml"/><Relationship Id="rId4" Type="http://schemas.openxmlformats.org/officeDocument/2006/relationships/image" Target="../media/image17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5.emf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4.emf"/><Relationship Id="rId2" Type="http://schemas.openxmlformats.org/officeDocument/2006/relationships/tags" Target="../tags/tag9.xml"/><Relationship Id="rId16" Type="http://schemas.openxmlformats.org/officeDocument/2006/relationships/image" Target="../media/image8.emf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3.emf"/><Relationship Id="rId5" Type="http://schemas.openxmlformats.org/officeDocument/2006/relationships/tags" Target="../tags/tag12.xml"/><Relationship Id="rId15" Type="http://schemas.openxmlformats.org/officeDocument/2006/relationships/image" Target="../media/image7.emf"/><Relationship Id="rId10" Type="http://schemas.openxmlformats.org/officeDocument/2006/relationships/image" Target="../media/image2.emf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13" Type="http://schemas.openxmlformats.org/officeDocument/2006/relationships/tags" Target="../tags/tag453.xml"/><Relationship Id="rId18" Type="http://schemas.openxmlformats.org/officeDocument/2006/relationships/tags" Target="../tags/tag458.xml"/><Relationship Id="rId26" Type="http://schemas.openxmlformats.org/officeDocument/2006/relationships/image" Target="../media/image174.emf"/><Relationship Id="rId39" Type="http://schemas.openxmlformats.org/officeDocument/2006/relationships/image" Target="../media/image180.emf"/><Relationship Id="rId3" Type="http://schemas.openxmlformats.org/officeDocument/2006/relationships/tags" Target="../tags/tag443.xml"/><Relationship Id="rId21" Type="http://schemas.openxmlformats.org/officeDocument/2006/relationships/tags" Target="../tags/tag461.xml"/><Relationship Id="rId34" Type="http://schemas.openxmlformats.org/officeDocument/2006/relationships/image" Target="../media/image52.emf"/><Relationship Id="rId42" Type="http://schemas.openxmlformats.org/officeDocument/2006/relationships/image" Target="../media/image183.emf"/><Relationship Id="rId7" Type="http://schemas.openxmlformats.org/officeDocument/2006/relationships/tags" Target="../tags/tag447.xml"/><Relationship Id="rId12" Type="http://schemas.openxmlformats.org/officeDocument/2006/relationships/tags" Target="../tags/tag452.xml"/><Relationship Id="rId17" Type="http://schemas.openxmlformats.org/officeDocument/2006/relationships/tags" Target="../tags/tag457.xml"/><Relationship Id="rId25" Type="http://schemas.openxmlformats.org/officeDocument/2006/relationships/image" Target="../media/image173.emf"/><Relationship Id="rId33" Type="http://schemas.openxmlformats.org/officeDocument/2006/relationships/image" Target="../media/image44.emf"/><Relationship Id="rId38" Type="http://schemas.openxmlformats.org/officeDocument/2006/relationships/image" Target="../media/image179.emf"/><Relationship Id="rId2" Type="http://schemas.openxmlformats.org/officeDocument/2006/relationships/tags" Target="../tags/tag442.xml"/><Relationship Id="rId16" Type="http://schemas.openxmlformats.org/officeDocument/2006/relationships/tags" Target="../tags/tag456.xml"/><Relationship Id="rId20" Type="http://schemas.openxmlformats.org/officeDocument/2006/relationships/tags" Target="../tags/tag460.xml"/><Relationship Id="rId29" Type="http://schemas.openxmlformats.org/officeDocument/2006/relationships/image" Target="../media/image176.emf"/><Relationship Id="rId41" Type="http://schemas.openxmlformats.org/officeDocument/2006/relationships/image" Target="../media/image182.emf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tags" Target="../tags/tag45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51.emf"/><Relationship Id="rId37" Type="http://schemas.openxmlformats.org/officeDocument/2006/relationships/image" Target="../media/image50.emf"/><Relationship Id="rId40" Type="http://schemas.openxmlformats.org/officeDocument/2006/relationships/image" Target="../media/image181.emf"/><Relationship Id="rId45" Type="http://schemas.openxmlformats.org/officeDocument/2006/relationships/image" Target="../media/image186.emf"/><Relationship Id="rId5" Type="http://schemas.openxmlformats.org/officeDocument/2006/relationships/tags" Target="../tags/tag445.xml"/><Relationship Id="rId15" Type="http://schemas.openxmlformats.org/officeDocument/2006/relationships/tags" Target="../tags/tag455.xml"/><Relationship Id="rId23" Type="http://schemas.openxmlformats.org/officeDocument/2006/relationships/tags" Target="../tags/tag463.xml"/><Relationship Id="rId28" Type="http://schemas.openxmlformats.org/officeDocument/2006/relationships/image" Target="../media/image141.emf"/><Relationship Id="rId36" Type="http://schemas.openxmlformats.org/officeDocument/2006/relationships/image" Target="../media/image49.emf"/><Relationship Id="rId10" Type="http://schemas.openxmlformats.org/officeDocument/2006/relationships/tags" Target="../tags/tag450.xml"/><Relationship Id="rId19" Type="http://schemas.openxmlformats.org/officeDocument/2006/relationships/tags" Target="../tags/tag459.xml"/><Relationship Id="rId31" Type="http://schemas.openxmlformats.org/officeDocument/2006/relationships/image" Target="../media/image178.emf"/><Relationship Id="rId44" Type="http://schemas.openxmlformats.org/officeDocument/2006/relationships/image" Target="../media/image185.emf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4" Type="http://schemas.openxmlformats.org/officeDocument/2006/relationships/tags" Target="../tags/tag454.xml"/><Relationship Id="rId22" Type="http://schemas.openxmlformats.org/officeDocument/2006/relationships/tags" Target="../tags/tag462.xml"/><Relationship Id="rId27" Type="http://schemas.openxmlformats.org/officeDocument/2006/relationships/image" Target="../media/image175.emf"/><Relationship Id="rId30" Type="http://schemas.openxmlformats.org/officeDocument/2006/relationships/image" Target="../media/image177.emf"/><Relationship Id="rId35" Type="http://schemas.openxmlformats.org/officeDocument/2006/relationships/image" Target="../media/image47.emf"/><Relationship Id="rId43" Type="http://schemas.openxmlformats.org/officeDocument/2006/relationships/image" Target="../media/image184.emf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476.xml"/><Relationship Id="rId18" Type="http://schemas.openxmlformats.org/officeDocument/2006/relationships/tags" Target="../tags/tag481.xml"/><Relationship Id="rId26" Type="http://schemas.openxmlformats.org/officeDocument/2006/relationships/tags" Target="../tags/tag489.xml"/><Relationship Id="rId39" Type="http://schemas.openxmlformats.org/officeDocument/2006/relationships/image" Target="../media/image177.emf"/><Relationship Id="rId3" Type="http://schemas.openxmlformats.org/officeDocument/2006/relationships/tags" Target="../tags/tag466.xml"/><Relationship Id="rId21" Type="http://schemas.openxmlformats.org/officeDocument/2006/relationships/tags" Target="../tags/tag484.xml"/><Relationship Id="rId34" Type="http://schemas.openxmlformats.org/officeDocument/2006/relationships/image" Target="../media/image173.emf"/><Relationship Id="rId42" Type="http://schemas.openxmlformats.org/officeDocument/2006/relationships/image" Target="../media/image44.emf"/><Relationship Id="rId47" Type="http://schemas.openxmlformats.org/officeDocument/2006/relationships/image" Target="../media/image179.emf"/><Relationship Id="rId50" Type="http://schemas.openxmlformats.org/officeDocument/2006/relationships/image" Target="../media/image184.emf"/><Relationship Id="rId7" Type="http://schemas.openxmlformats.org/officeDocument/2006/relationships/tags" Target="../tags/tag470.xml"/><Relationship Id="rId12" Type="http://schemas.openxmlformats.org/officeDocument/2006/relationships/tags" Target="../tags/tag475.xml"/><Relationship Id="rId17" Type="http://schemas.openxmlformats.org/officeDocument/2006/relationships/tags" Target="../tags/tag480.xml"/><Relationship Id="rId25" Type="http://schemas.openxmlformats.org/officeDocument/2006/relationships/tags" Target="../tags/tag488.xml"/><Relationship Id="rId33" Type="http://schemas.openxmlformats.org/officeDocument/2006/relationships/image" Target="../media/image188.emf"/><Relationship Id="rId38" Type="http://schemas.openxmlformats.org/officeDocument/2006/relationships/image" Target="../media/image176.emf"/><Relationship Id="rId46" Type="http://schemas.openxmlformats.org/officeDocument/2006/relationships/image" Target="../media/image50.emf"/><Relationship Id="rId2" Type="http://schemas.openxmlformats.org/officeDocument/2006/relationships/tags" Target="../tags/tag465.xml"/><Relationship Id="rId16" Type="http://schemas.openxmlformats.org/officeDocument/2006/relationships/tags" Target="../tags/tag479.xml"/><Relationship Id="rId20" Type="http://schemas.openxmlformats.org/officeDocument/2006/relationships/tags" Target="../tags/tag483.xml"/><Relationship Id="rId29" Type="http://schemas.openxmlformats.org/officeDocument/2006/relationships/tags" Target="../tags/tag492.xml"/><Relationship Id="rId41" Type="http://schemas.openxmlformats.org/officeDocument/2006/relationships/image" Target="../media/image51.emf"/><Relationship Id="rId54" Type="http://schemas.openxmlformats.org/officeDocument/2006/relationships/image" Target="../media/image186.emf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24" Type="http://schemas.openxmlformats.org/officeDocument/2006/relationships/tags" Target="../tags/tag487.xml"/><Relationship Id="rId32" Type="http://schemas.openxmlformats.org/officeDocument/2006/relationships/image" Target="../media/image187.emf"/><Relationship Id="rId37" Type="http://schemas.openxmlformats.org/officeDocument/2006/relationships/image" Target="../media/image141.emf"/><Relationship Id="rId40" Type="http://schemas.openxmlformats.org/officeDocument/2006/relationships/image" Target="../media/image178.emf"/><Relationship Id="rId45" Type="http://schemas.openxmlformats.org/officeDocument/2006/relationships/image" Target="../media/image49.emf"/><Relationship Id="rId53" Type="http://schemas.openxmlformats.org/officeDocument/2006/relationships/image" Target="../media/image185.emf"/><Relationship Id="rId5" Type="http://schemas.openxmlformats.org/officeDocument/2006/relationships/tags" Target="../tags/tag468.xml"/><Relationship Id="rId15" Type="http://schemas.openxmlformats.org/officeDocument/2006/relationships/tags" Target="../tags/tag478.xml"/><Relationship Id="rId23" Type="http://schemas.openxmlformats.org/officeDocument/2006/relationships/tags" Target="../tags/tag486.xml"/><Relationship Id="rId28" Type="http://schemas.openxmlformats.org/officeDocument/2006/relationships/tags" Target="../tags/tag491.xml"/><Relationship Id="rId36" Type="http://schemas.openxmlformats.org/officeDocument/2006/relationships/image" Target="../media/image175.emf"/><Relationship Id="rId49" Type="http://schemas.openxmlformats.org/officeDocument/2006/relationships/image" Target="../media/image181.emf"/><Relationship Id="rId10" Type="http://schemas.openxmlformats.org/officeDocument/2006/relationships/tags" Target="../tags/tag473.xml"/><Relationship Id="rId19" Type="http://schemas.openxmlformats.org/officeDocument/2006/relationships/tags" Target="../tags/tag482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47.emf"/><Relationship Id="rId52" Type="http://schemas.openxmlformats.org/officeDocument/2006/relationships/image" Target="../media/image190.emf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tags" Target="../tags/tag477.xml"/><Relationship Id="rId22" Type="http://schemas.openxmlformats.org/officeDocument/2006/relationships/tags" Target="../tags/tag485.xml"/><Relationship Id="rId27" Type="http://schemas.openxmlformats.org/officeDocument/2006/relationships/tags" Target="../tags/tag490.xml"/><Relationship Id="rId30" Type="http://schemas.openxmlformats.org/officeDocument/2006/relationships/tags" Target="../tags/tag493.xml"/><Relationship Id="rId35" Type="http://schemas.openxmlformats.org/officeDocument/2006/relationships/image" Target="../media/image174.emf"/><Relationship Id="rId43" Type="http://schemas.openxmlformats.org/officeDocument/2006/relationships/image" Target="../media/image52.emf"/><Relationship Id="rId48" Type="http://schemas.openxmlformats.org/officeDocument/2006/relationships/image" Target="../media/image180.emf"/><Relationship Id="rId8" Type="http://schemas.openxmlformats.org/officeDocument/2006/relationships/tags" Target="../tags/tag471.xml"/><Relationship Id="rId51" Type="http://schemas.openxmlformats.org/officeDocument/2006/relationships/image" Target="../media/image189.emf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506.xml"/><Relationship Id="rId18" Type="http://schemas.openxmlformats.org/officeDocument/2006/relationships/tags" Target="../tags/tag511.xml"/><Relationship Id="rId26" Type="http://schemas.openxmlformats.org/officeDocument/2006/relationships/tags" Target="../tags/tag519.xml"/><Relationship Id="rId39" Type="http://schemas.openxmlformats.org/officeDocument/2006/relationships/image" Target="../media/image141.emf"/><Relationship Id="rId21" Type="http://schemas.openxmlformats.org/officeDocument/2006/relationships/tags" Target="../tags/tag514.xml"/><Relationship Id="rId34" Type="http://schemas.openxmlformats.org/officeDocument/2006/relationships/image" Target="../media/image188.emf"/><Relationship Id="rId42" Type="http://schemas.openxmlformats.org/officeDocument/2006/relationships/image" Target="../media/image178.emf"/><Relationship Id="rId47" Type="http://schemas.openxmlformats.org/officeDocument/2006/relationships/image" Target="../media/image49.emf"/><Relationship Id="rId50" Type="http://schemas.openxmlformats.org/officeDocument/2006/relationships/image" Target="../media/image180.emf"/><Relationship Id="rId55" Type="http://schemas.openxmlformats.org/officeDocument/2006/relationships/image" Target="../media/image191.emf"/><Relationship Id="rId7" Type="http://schemas.openxmlformats.org/officeDocument/2006/relationships/tags" Target="../tags/tag500.xml"/><Relationship Id="rId12" Type="http://schemas.openxmlformats.org/officeDocument/2006/relationships/tags" Target="../tags/tag505.xml"/><Relationship Id="rId17" Type="http://schemas.openxmlformats.org/officeDocument/2006/relationships/tags" Target="../tags/tag510.xml"/><Relationship Id="rId25" Type="http://schemas.openxmlformats.org/officeDocument/2006/relationships/tags" Target="../tags/tag518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75.emf"/><Relationship Id="rId46" Type="http://schemas.openxmlformats.org/officeDocument/2006/relationships/image" Target="../media/image47.emf"/><Relationship Id="rId2" Type="http://schemas.openxmlformats.org/officeDocument/2006/relationships/tags" Target="../tags/tag495.xml"/><Relationship Id="rId16" Type="http://schemas.openxmlformats.org/officeDocument/2006/relationships/tags" Target="../tags/tag509.xml"/><Relationship Id="rId20" Type="http://schemas.openxmlformats.org/officeDocument/2006/relationships/tags" Target="../tags/tag513.xml"/><Relationship Id="rId29" Type="http://schemas.openxmlformats.org/officeDocument/2006/relationships/tags" Target="../tags/tag522.xml"/><Relationship Id="rId41" Type="http://schemas.openxmlformats.org/officeDocument/2006/relationships/image" Target="../media/image177.emf"/><Relationship Id="rId54" Type="http://schemas.openxmlformats.org/officeDocument/2006/relationships/image" Target="../media/image190.emf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tags" Target="../tags/tag504.xml"/><Relationship Id="rId24" Type="http://schemas.openxmlformats.org/officeDocument/2006/relationships/tags" Target="../tags/tag517.xml"/><Relationship Id="rId32" Type="http://schemas.openxmlformats.org/officeDocument/2006/relationships/tags" Target="../tags/tag525.xml"/><Relationship Id="rId37" Type="http://schemas.openxmlformats.org/officeDocument/2006/relationships/image" Target="../media/image174.emf"/><Relationship Id="rId40" Type="http://schemas.openxmlformats.org/officeDocument/2006/relationships/image" Target="../media/image176.emf"/><Relationship Id="rId45" Type="http://schemas.openxmlformats.org/officeDocument/2006/relationships/image" Target="../media/image52.emf"/><Relationship Id="rId53" Type="http://schemas.openxmlformats.org/officeDocument/2006/relationships/image" Target="../media/image189.emf"/><Relationship Id="rId58" Type="http://schemas.openxmlformats.org/officeDocument/2006/relationships/image" Target="../media/image186.emf"/><Relationship Id="rId5" Type="http://schemas.openxmlformats.org/officeDocument/2006/relationships/tags" Target="../tags/tag498.xml"/><Relationship Id="rId15" Type="http://schemas.openxmlformats.org/officeDocument/2006/relationships/tags" Target="../tags/tag508.xml"/><Relationship Id="rId23" Type="http://schemas.openxmlformats.org/officeDocument/2006/relationships/tags" Target="../tags/tag516.xml"/><Relationship Id="rId28" Type="http://schemas.openxmlformats.org/officeDocument/2006/relationships/tags" Target="../tags/tag521.xml"/><Relationship Id="rId36" Type="http://schemas.openxmlformats.org/officeDocument/2006/relationships/image" Target="../media/image173.emf"/><Relationship Id="rId49" Type="http://schemas.openxmlformats.org/officeDocument/2006/relationships/image" Target="../media/image179.emf"/><Relationship Id="rId57" Type="http://schemas.openxmlformats.org/officeDocument/2006/relationships/image" Target="../media/image185.emf"/><Relationship Id="rId10" Type="http://schemas.openxmlformats.org/officeDocument/2006/relationships/tags" Target="../tags/tag503.xml"/><Relationship Id="rId19" Type="http://schemas.openxmlformats.org/officeDocument/2006/relationships/tags" Target="../tags/tag512.xml"/><Relationship Id="rId31" Type="http://schemas.openxmlformats.org/officeDocument/2006/relationships/tags" Target="../tags/tag524.xml"/><Relationship Id="rId44" Type="http://schemas.openxmlformats.org/officeDocument/2006/relationships/image" Target="../media/image44.emf"/><Relationship Id="rId52" Type="http://schemas.openxmlformats.org/officeDocument/2006/relationships/image" Target="../media/image184.emf"/><Relationship Id="rId4" Type="http://schemas.openxmlformats.org/officeDocument/2006/relationships/tags" Target="../tags/tag497.xml"/><Relationship Id="rId9" Type="http://schemas.openxmlformats.org/officeDocument/2006/relationships/tags" Target="../tags/tag502.xml"/><Relationship Id="rId14" Type="http://schemas.openxmlformats.org/officeDocument/2006/relationships/tags" Target="../tags/tag507.xml"/><Relationship Id="rId22" Type="http://schemas.openxmlformats.org/officeDocument/2006/relationships/tags" Target="../tags/tag515.xml"/><Relationship Id="rId27" Type="http://schemas.openxmlformats.org/officeDocument/2006/relationships/tags" Target="../tags/tag520.xml"/><Relationship Id="rId30" Type="http://schemas.openxmlformats.org/officeDocument/2006/relationships/tags" Target="../tags/tag523.xml"/><Relationship Id="rId35" Type="http://schemas.openxmlformats.org/officeDocument/2006/relationships/image" Target="../media/image187.emf"/><Relationship Id="rId43" Type="http://schemas.openxmlformats.org/officeDocument/2006/relationships/image" Target="../media/image51.emf"/><Relationship Id="rId48" Type="http://schemas.openxmlformats.org/officeDocument/2006/relationships/image" Target="../media/image50.emf"/><Relationship Id="rId56" Type="http://schemas.openxmlformats.org/officeDocument/2006/relationships/image" Target="../media/image192.emf"/><Relationship Id="rId8" Type="http://schemas.openxmlformats.org/officeDocument/2006/relationships/tags" Target="../tags/tag501.xml"/><Relationship Id="rId51" Type="http://schemas.openxmlformats.org/officeDocument/2006/relationships/image" Target="../media/image181.emf"/><Relationship Id="rId3" Type="http://schemas.openxmlformats.org/officeDocument/2006/relationships/tags" Target="../tags/tag49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33.xml"/><Relationship Id="rId13" Type="http://schemas.openxmlformats.org/officeDocument/2006/relationships/tags" Target="../tags/tag538.xml"/><Relationship Id="rId18" Type="http://schemas.openxmlformats.org/officeDocument/2006/relationships/tags" Target="../tags/tag543.xml"/><Relationship Id="rId26" Type="http://schemas.openxmlformats.org/officeDocument/2006/relationships/image" Target="../media/image44.emf"/><Relationship Id="rId39" Type="http://schemas.openxmlformats.org/officeDocument/2006/relationships/image" Target="../media/image194.emf"/><Relationship Id="rId3" Type="http://schemas.openxmlformats.org/officeDocument/2006/relationships/tags" Target="../tags/tag528.xml"/><Relationship Id="rId21" Type="http://schemas.openxmlformats.org/officeDocument/2006/relationships/image" Target="../media/image188.emf"/><Relationship Id="rId34" Type="http://schemas.openxmlformats.org/officeDocument/2006/relationships/image" Target="../media/image191.emf"/><Relationship Id="rId7" Type="http://schemas.openxmlformats.org/officeDocument/2006/relationships/tags" Target="../tags/tag532.xml"/><Relationship Id="rId12" Type="http://schemas.openxmlformats.org/officeDocument/2006/relationships/tags" Target="../tags/tag537.xml"/><Relationship Id="rId17" Type="http://schemas.openxmlformats.org/officeDocument/2006/relationships/tags" Target="../tags/tag542.xml"/><Relationship Id="rId25" Type="http://schemas.openxmlformats.org/officeDocument/2006/relationships/image" Target="../media/image51.emf"/><Relationship Id="rId33" Type="http://schemas.openxmlformats.org/officeDocument/2006/relationships/image" Target="../media/image181.emf"/><Relationship Id="rId38" Type="http://schemas.openxmlformats.org/officeDocument/2006/relationships/image" Target="../media/image193.emf"/><Relationship Id="rId2" Type="http://schemas.openxmlformats.org/officeDocument/2006/relationships/tags" Target="../tags/tag527.xml"/><Relationship Id="rId16" Type="http://schemas.openxmlformats.org/officeDocument/2006/relationships/tags" Target="../tags/tag54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9.emf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1" Type="http://schemas.openxmlformats.org/officeDocument/2006/relationships/tags" Target="../tags/tag536.xml"/><Relationship Id="rId24" Type="http://schemas.openxmlformats.org/officeDocument/2006/relationships/image" Target="../media/image174.emf"/><Relationship Id="rId32" Type="http://schemas.openxmlformats.org/officeDocument/2006/relationships/image" Target="../media/image180.emf"/><Relationship Id="rId37" Type="http://schemas.openxmlformats.org/officeDocument/2006/relationships/image" Target="../media/image186.emf"/><Relationship Id="rId5" Type="http://schemas.openxmlformats.org/officeDocument/2006/relationships/tags" Target="../tags/tag530.xml"/><Relationship Id="rId15" Type="http://schemas.openxmlformats.org/officeDocument/2006/relationships/tags" Target="../tags/tag540.xml"/><Relationship Id="rId23" Type="http://schemas.openxmlformats.org/officeDocument/2006/relationships/image" Target="../media/image173.emf"/><Relationship Id="rId28" Type="http://schemas.openxmlformats.org/officeDocument/2006/relationships/image" Target="../media/image47.emf"/><Relationship Id="rId36" Type="http://schemas.openxmlformats.org/officeDocument/2006/relationships/image" Target="../media/image185.emf"/><Relationship Id="rId10" Type="http://schemas.openxmlformats.org/officeDocument/2006/relationships/tags" Target="../tags/tag535.xml"/><Relationship Id="rId19" Type="http://schemas.openxmlformats.org/officeDocument/2006/relationships/tags" Target="../tags/tag544.xml"/><Relationship Id="rId31" Type="http://schemas.openxmlformats.org/officeDocument/2006/relationships/image" Target="../media/image179.emf"/><Relationship Id="rId4" Type="http://schemas.openxmlformats.org/officeDocument/2006/relationships/tags" Target="../tags/tag529.xml"/><Relationship Id="rId9" Type="http://schemas.openxmlformats.org/officeDocument/2006/relationships/tags" Target="../tags/tag534.xml"/><Relationship Id="rId14" Type="http://schemas.openxmlformats.org/officeDocument/2006/relationships/tags" Target="../tags/tag539.xml"/><Relationship Id="rId22" Type="http://schemas.openxmlformats.org/officeDocument/2006/relationships/image" Target="../media/image187.emf"/><Relationship Id="rId27" Type="http://schemas.openxmlformats.org/officeDocument/2006/relationships/image" Target="../media/image52.emf"/><Relationship Id="rId30" Type="http://schemas.openxmlformats.org/officeDocument/2006/relationships/image" Target="../media/image50.emf"/><Relationship Id="rId35" Type="http://schemas.openxmlformats.org/officeDocument/2006/relationships/image" Target="../media/image192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52.xml"/><Relationship Id="rId13" Type="http://schemas.openxmlformats.org/officeDocument/2006/relationships/tags" Target="../tags/tag557.xml"/><Relationship Id="rId18" Type="http://schemas.openxmlformats.org/officeDocument/2006/relationships/tags" Target="../tags/tag562.xml"/><Relationship Id="rId26" Type="http://schemas.openxmlformats.org/officeDocument/2006/relationships/image" Target="../media/image52.emf"/><Relationship Id="rId3" Type="http://schemas.openxmlformats.org/officeDocument/2006/relationships/tags" Target="../tags/tag547.xml"/><Relationship Id="rId21" Type="http://schemas.openxmlformats.org/officeDocument/2006/relationships/image" Target="../media/image187.emf"/><Relationship Id="rId34" Type="http://schemas.openxmlformats.org/officeDocument/2006/relationships/image" Target="../media/image185.emf"/><Relationship Id="rId7" Type="http://schemas.openxmlformats.org/officeDocument/2006/relationships/tags" Target="../tags/tag551.xml"/><Relationship Id="rId12" Type="http://schemas.openxmlformats.org/officeDocument/2006/relationships/tags" Target="../tags/tag556.xml"/><Relationship Id="rId17" Type="http://schemas.openxmlformats.org/officeDocument/2006/relationships/tags" Target="../tags/tag561.xml"/><Relationship Id="rId25" Type="http://schemas.openxmlformats.org/officeDocument/2006/relationships/image" Target="../media/image44.emf"/><Relationship Id="rId33" Type="http://schemas.openxmlformats.org/officeDocument/2006/relationships/image" Target="../media/image191.emf"/><Relationship Id="rId2" Type="http://schemas.openxmlformats.org/officeDocument/2006/relationships/tags" Target="../tags/tag546.xml"/><Relationship Id="rId16" Type="http://schemas.openxmlformats.org/officeDocument/2006/relationships/tags" Target="../tags/tag560.xml"/><Relationship Id="rId20" Type="http://schemas.openxmlformats.org/officeDocument/2006/relationships/image" Target="../media/image188.emf"/><Relationship Id="rId29" Type="http://schemas.openxmlformats.org/officeDocument/2006/relationships/image" Target="../media/image50.emf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11" Type="http://schemas.openxmlformats.org/officeDocument/2006/relationships/tags" Target="../tags/tag555.xml"/><Relationship Id="rId24" Type="http://schemas.openxmlformats.org/officeDocument/2006/relationships/image" Target="../media/image51.emf"/><Relationship Id="rId32" Type="http://schemas.openxmlformats.org/officeDocument/2006/relationships/image" Target="../media/image181.emf"/><Relationship Id="rId37" Type="http://schemas.openxmlformats.org/officeDocument/2006/relationships/image" Target="../media/image196.emf"/><Relationship Id="rId5" Type="http://schemas.openxmlformats.org/officeDocument/2006/relationships/tags" Target="../tags/tag549.xml"/><Relationship Id="rId15" Type="http://schemas.openxmlformats.org/officeDocument/2006/relationships/tags" Target="../tags/tag559.xml"/><Relationship Id="rId23" Type="http://schemas.openxmlformats.org/officeDocument/2006/relationships/image" Target="../media/image174.emf"/><Relationship Id="rId28" Type="http://schemas.openxmlformats.org/officeDocument/2006/relationships/image" Target="../media/image49.emf"/><Relationship Id="rId36" Type="http://schemas.openxmlformats.org/officeDocument/2006/relationships/image" Target="../media/image195.emf"/><Relationship Id="rId10" Type="http://schemas.openxmlformats.org/officeDocument/2006/relationships/tags" Target="../tags/tag55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0.emf"/><Relationship Id="rId4" Type="http://schemas.openxmlformats.org/officeDocument/2006/relationships/tags" Target="../tags/tag548.xml"/><Relationship Id="rId9" Type="http://schemas.openxmlformats.org/officeDocument/2006/relationships/tags" Target="../tags/tag553.xml"/><Relationship Id="rId14" Type="http://schemas.openxmlformats.org/officeDocument/2006/relationships/tags" Target="../tags/tag558.xml"/><Relationship Id="rId22" Type="http://schemas.openxmlformats.org/officeDocument/2006/relationships/image" Target="../media/image173.emf"/><Relationship Id="rId27" Type="http://schemas.openxmlformats.org/officeDocument/2006/relationships/image" Target="../media/image47.emf"/><Relationship Id="rId30" Type="http://schemas.openxmlformats.org/officeDocument/2006/relationships/image" Target="../media/image179.emf"/><Relationship Id="rId35" Type="http://schemas.openxmlformats.org/officeDocument/2006/relationships/image" Target="../media/image186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01.emf"/><Relationship Id="rId3" Type="http://schemas.openxmlformats.org/officeDocument/2006/relationships/tags" Target="../tags/tag565.xml"/><Relationship Id="rId7" Type="http://schemas.openxmlformats.org/officeDocument/2006/relationships/tags" Target="../tags/tag569.xml"/><Relationship Id="rId12" Type="http://schemas.openxmlformats.org/officeDocument/2006/relationships/image" Target="../media/image200.emf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6" Type="http://schemas.openxmlformats.org/officeDocument/2006/relationships/tags" Target="../tags/tag568.xml"/><Relationship Id="rId11" Type="http://schemas.openxmlformats.org/officeDocument/2006/relationships/image" Target="../media/image199.emf"/><Relationship Id="rId5" Type="http://schemas.openxmlformats.org/officeDocument/2006/relationships/tags" Target="../tags/tag567.xml"/><Relationship Id="rId15" Type="http://schemas.openxmlformats.org/officeDocument/2006/relationships/image" Target="../media/image203.emf"/><Relationship Id="rId10" Type="http://schemas.openxmlformats.org/officeDocument/2006/relationships/image" Target="../media/image198.emf"/><Relationship Id="rId4" Type="http://schemas.openxmlformats.org/officeDocument/2006/relationships/tags" Target="../tags/tag566.xml"/><Relationship Id="rId9" Type="http://schemas.openxmlformats.org/officeDocument/2006/relationships/image" Target="../media/image197.emf"/><Relationship Id="rId14" Type="http://schemas.openxmlformats.org/officeDocument/2006/relationships/image" Target="../media/image202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7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4.emf"/><Relationship Id="rId3" Type="http://schemas.openxmlformats.org/officeDocument/2006/relationships/tags" Target="../tags/tag572.xml"/><Relationship Id="rId21" Type="http://schemas.openxmlformats.org/officeDocument/2006/relationships/image" Target="../media/image207.emf"/><Relationship Id="rId7" Type="http://schemas.openxmlformats.org/officeDocument/2006/relationships/tags" Target="../tags/tag576.xml"/><Relationship Id="rId12" Type="http://schemas.openxmlformats.org/officeDocument/2006/relationships/tags" Target="../tags/tag581.xml"/><Relationship Id="rId17" Type="http://schemas.openxmlformats.org/officeDocument/2006/relationships/image" Target="../media/image58.emf"/><Relationship Id="rId25" Type="http://schemas.openxmlformats.org/officeDocument/2006/relationships/image" Target="../media/image211.emf"/><Relationship Id="rId2" Type="http://schemas.openxmlformats.org/officeDocument/2006/relationships/tags" Target="../tags/tag571.xml"/><Relationship Id="rId16" Type="http://schemas.openxmlformats.org/officeDocument/2006/relationships/image" Target="../media/image203.emf"/><Relationship Id="rId20" Type="http://schemas.openxmlformats.org/officeDocument/2006/relationships/image" Target="../media/image206.emf"/><Relationship Id="rId1" Type="http://schemas.openxmlformats.org/officeDocument/2006/relationships/tags" Target="../tags/tag570.xml"/><Relationship Id="rId6" Type="http://schemas.openxmlformats.org/officeDocument/2006/relationships/tags" Target="../tags/tag575.xml"/><Relationship Id="rId11" Type="http://schemas.openxmlformats.org/officeDocument/2006/relationships/tags" Target="../tags/tag580.xml"/><Relationship Id="rId24" Type="http://schemas.openxmlformats.org/officeDocument/2006/relationships/image" Target="../media/image210.emf"/><Relationship Id="rId5" Type="http://schemas.openxmlformats.org/officeDocument/2006/relationships/tags" Target="../tags/tag574.xml"/><Relationship Id="rId15" Type="http://schemas.openxmlformats.org/officeDocument/2006/relationships/image" Target="../media/image202.emf"/><Relationship Id="rId23" Type="http://schemas.openxmlformats.org/officeDocument/2006/relationships/image" Target="../media/image209.emf"/><Relationship Id="rId10" Type="http://schemas.openxmlformats.org/officeDocument/2006/relationships/tags" Target="../tags/tag579.xml"/><Relationship Id="rId19" Type="http://schemas.openxmlformats.org/officeDocument/2006/relationships/image" Target="../media/image205.emf"/><Relationship Id="rId4" Type="http://schemas.openxmlformats.org/officeDocument/2006/relationships/tags" Target="../tags/tag573.xml"/><Relationship Id="rId9" Type="http://schemas.openxmlformats.org/officeDocument/2006/relationships/tags" Target="../tags/tag578.xml"/><Relationship Id="rId14" Type="http://schemas.openxmlformats.org/officeDocument/2006/relationships/image" Target="../media/image197.emf"/><Relationship Id="rId22" Type="http://schemas.openxmlformats.org/officeDocument/2006/relationships/image" Target="../media/image208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589.xml"/><Relationship Id="rId13" Type="http://schemas.openxmlformats.org/officeDocument/2006/relationships/tags" Target="../tags/tag594.xml"/><Relationship Id="rId18" Type="http://schemas.openxmlformats.org/officeDocument/2006/relationships/image" Target="../media/image203.emf"/><Relationship Id="rId26" Type="http://schemas.openxmlformats.org/officeDocument/2006/relationships/image" Target="../media/image217.emf"/><Relationship Id="rId3" Type="http://schemas.openxmlformats.org/officeDocument/2006/relationships/tags" Target="../tags/tag584.xml"/><Relationship Id="rId21" Type="http://schemas.openxmlformats.org/officeDocument/2006/relationships/image" Target="../media/image212.emf"/><Relationship Id="rId7" Type="http://schemas.openxmlformats.org/officeDocument/2006/relationships/tags" Target="../tags/tag588.xml"/><Relationship Id="rId12" Type="http://schemas.openxmlformats.org/officeDocument/2006/relationships/tags" Target="../tags/tag593.xml"/><Relationship Id="rId17" Type="http://schemas.openxmlformats.org/officeDocument/2006/relationships/image" Target="../media/image202.emf"/><Relationship Id="rId25" Type="http://schemas.openxmlformats.org/officeDocument/2006/relationships/image" Target="../media/image216.emf"/><Relationship Id="rId2" Type="http://schemas.openxmlformats.org/officeDocument/2006/relationships/tags" Target="../tags/tag583.xml"/><Relationship Id="rId16" Type="http://schemas.openxmlformats.org/officeDocument/2006/relationships/image" Target="../media/image197.emf"/><Relationship Id="rId20" Type="http://schemas.openxmlformats.org/officeDocument/2006/relationships/image" Target="../media/image211.emf"/><Relationship Id="rId29" Type="http://schemas.openxmlformats.org/officeDocument/2006/relationships/image" Target="../media/image220.emf"/><Relationship Id="rId1" Type="http://schemas.openxmlformats.org/officeDocument/2006/relationships/tags" Target="../tags/tag582.xml"/><Relationship Id="rId6" Type="http://schemas.openxmlformats.org/officeDocument/2006/relationships/tags" Target="../tags/tag587.xml"/><Relationship Id="rId11" Type="http://schemas.openxmlformats.org/officeDocument/2006/relationships/tags" Target="../tags/tag592.xml"/><Relationship Id="rId24" Type="http://schemas.openxmlformats.org/officeDocument/2006/relationships/image" Target="../media/image215.emf"/><Relationship Id="rId5" Type="http://schemas.openxmlformats.org/officeDocument/2006/relationships/tags" Target="../tags/tag58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4.emf"/><Relationship Id="rId28" Type="http://schemas.openxmlformats.org/officeDocument/2006/relationships/image" Target="../media/image219.emf"/><Relationship Id="rId10" Type="http://schemas.openxmlformats.org/officeDocument/2006/relationships/tags" Target="../tags/tag591.xml"/><Relationship Id="rId19" Type="http://schemas.openxmlformats.org/officeDocument/2006/relationships/image" Target="../media/image210.emf"/><Relationship Id="rId4" Type="http://schemas.openxmlformats.org/officeDocument/2006/relationships/tags" Target="../tags/tag585.xml"/><Relationship Id="rId9" Type="http://schemas.openxmlformats.org/officeDocument/2006/relationships/tags" Target="../tags/tag590.xml"/><Relationship Id="rId14" Type="http://schemas.openxmlformats.org/officeDocument/2006/relationships/tags" Target="../tags/tag595.xml"/><Relationship Id="rId22" Type="http://schemas.openxmlformats.org/officeDocument/2006/relationships/image" Target="../media/image213.emf"/><Relationship Id="rId27" Type="http://schemas.openxmlformats.org/officeDocument/2006/relationships/image" Target="../media/image218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603.xml"/><Relationship Id="rId13" Type="http://schemas.openxmlformats.org/officeDocument/2006/relationships/image" Target="../media/image222.emf"/><Relationship Id="rId3" Type="http://schemas.openxmlformats.org/officeDocument/2006/relationships/tags" Target="../tags/tag598.xml"/><Relationship Id="rId7" Type="http://schemas.openxmlformats.org/officeDocument/2006/relationships/tags" Target="../tags/tag602.xml"/><Relationship Id="rId12" Type="http://schemas.openxmlformats.org/officeDocument/2006/relationships/image" Target="../media/image221.emf"/><Relationship Id="rId2" Type="http://schemas.openxmlformats.org/officeDocument/2006/relationships/tags" Target="../tags/tag597.xml"/><Relationship Id="rId1" Type="http://schemas.openxmlformats.org/officeDocument/2006/relationships/tags" Target="../tags/tag596.xml"/><Relationship Id="rId6" Type="http://schemas.openxmlformats.org/officeDocument/2006/relationships/tags" Target="../tags/tag601.xml"/><Relationship Id="rId11" Type="http://schemas.openxmlformats.org/officeDocument/2006/relationships/image" Target="../media/image50.emf"/><Relationship Id="rId5" Type="http://schemas.openxmlformats.org/officeDocument/2006/relationships/tags" Target="../tags/tag600.xml"/><Relationship Id="rId15" Type="http://schemas.openxmlformats.org/officeDocument/2006/relationships/image" Target="../media/image224.emf"/><Relationship Id="rId10" Type="http://schemas.openxmlformats.org/officeDocument/2006/relationships/image" Target="../media/image47.emf"/><Relationship Id="rId4" Type="http://schemas.openxmlformats.org/officeDocument/2006/relationships/tags" Target="../tags/tag59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23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12.emf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em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0.emf"/><Relationship Id="rId5" Type="http://schemas.openxmlformats.org/officeDocument/2006/relationships/tags" Target="../tags/tag20.xml"/><Relationship Id="rId10" Type="http://schemas.openxmlformats.org/officeDocument/2006/relationships/image" Target="../media/image9.emf"/><Relationship Id="rId4" Type="http://schemas.openxmlformats.org/officeDocument/2006/relationships/tags" Target="../tags/tag19.xml"/><Relationship Id="rId9" Type="http://schemas.openxmlformats.org/officeDocument/2006/relationships/image" Target="../media/image4.emf"/><Relationship Id="rId1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3.emf"/><Relationship Id="rId26" Type="http://schemas.openxmlformats.org/officeDocument/2006/relationships/image" Target="../media/image4.emf"/><Relationship Id="rId3" Type="http://schemas.openxmlformats.org/officeDocument/2006/relationships/tags" Target="../tags/tag24.xml"/><Relationship Id="rId21" Type="http://schemas.openxmlformats.org/officeDocument/2006/relationships/image" Target="../media/image17.emf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11.emf"/><Relationship Id="rId25" Type="http://schemas.openxmlformats.org/officeDocument/2006/relationships/image" Target="../media/image21.emf"/><Relationship Id="rId2" Type="http://schemas.openxmlformats.org/officeDocument/2006/relationships/tags" Target="../tags/tag23.xml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0.emf"/><Relationship Id="rId5" Type="http://schemas.openxmlformats.org/officeDocument/2006/relationships/tags" Target="../tags/tag2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9.emf"/><Relationship Id="rId10" Type="http://schemas.openxmlformats.org/officeDocument/2006/relationships/tags" Target="../tags/tag31.xml"/><Relationship Id="rId19" Type="http://schemas.openxmlformats.org/officeDocument/2006/relationships/image" Target="../media/image15.emf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image" Target="../media/image11.emf"/><Relationship Id="rId26" Type="http://schemas.openxmlformats.org/officeDocument/2006/relationships/image" Target="../media/image21.emf"/><Relationship Id="rId3" Type="http://schemas.openxmlformats.org/officeDocument/2006/relationships/tags" Target="../tags/tag38.xml"/><Relationship Id="rId21" Type="http://schemas.openxmlformats.org/officeDocument/2006/relationships/image" Target="../media/image16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0.emf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image" Target="../media/image22.emf"/><Relationship Id="rId29" Type="http://schemas.openxmlformats.org/officeDocument/2006/relationships/image" Target="../media/image3.emf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19.emf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18.emf"/><Relationship Id="rId28" Type="http://schemas.openxmlformats.org/officeDocument/2006/relationships/image" Target="../media/image15.emf"/><Relationship Id="rId10" Type="http://schemas.openxmlformats.org/officeDocument/2006/relationships/tags" Target="../tags/tag45.xml"/><Relationship Id="rId19" Type="http://schemas.openxmlformats.org/officeDocument/2006/relationships/image" Target="../media/image14.emf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17.emf"/><Relationship Id="rId27" Type="http://schemas.openxmlformats.org/officeDocument/2006/relationships/image" Target="../media/image4.emf"/><Relationship Id="rId30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3.emf"/><Relationship Id="rId3" Type="http://schemas.openxmlformats.org/officeDocument/2006/relationships/tags" Target="../tags/tag56.xml"/><Relationship Id="rId21" Type="http://schemas.openxmlformats.org/officeDocument/2006/relationships/image" Target="../media/image28.emf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32.emf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image" Target="../media/image27.emf"/><Relationship Id="rId29" Type="http://schemas.openxmlformats.org/officeDocument/2006/relationships/image" Target="../media/image36.emf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31.emf"/><Relationship Id="rId32" Type="http://schemas.openxmlformats.org/officeDocument/2006/relationships/image" Target="../media/image39.emf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30.emf"/><Relationship Id="rId28" Type="http://schemas.openxmlformats.org/officeDocument/2006/relationships/image" Target="../media/image35.emf"/><Relationship Id="rId10" Type="http://schemas.openxmlformats.org/officeDocument/2006/relationships/tags" Target="../tags/tag63.xml"/><Relationship Id="rId19" Type="http://schemas.openxmlformats.org/officeDocument/2006/relationships/image" Target="../media/image26.emf"/><Relationship Id="rId31" Type="http://schemas.openxmlformats.org/officeDocument/2006/relationships/image" Target="../media/image38.emf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29.emf"/><Relationship Id="rId27" Type="http://schemas.openxmlformats.org/officeDocument/2006/relationships/image" Target="../media/image34.emf"/><Relationship Id="rId30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72" y="2749571"/>
            <a:ext cx="8501090" cy="1470025"/>
          </a:xfrm>
        </p:spPr>
        <p:txBody>
          <a:bodyPr/>
          <a:lstStyle/>
          <a:p>
            <a:r>
              <a:rPr lang="en-US" altLang="zh-CN" dirty="0" smtClean="0"/>
              <a:t>Truthful Mechanism for Facility Allocation:</a:t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en-US" altLang="zh-CN" sz="2800" dirty="0" smtClean="0"/>
              <a:t>A Characterization and Improvement of Approximation Ratio</a:t>
            </a:r>
            <a:endParaRPr lang="zh-CN" altLang="en-US" sz="2800" baseline="-25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4929198"/>
            <a:ext cx="7772400" cy="1643074"/>
          </a:xfrm>
        </p:spPr>
        <p:txBody>
          <a:bodyPr/>
          <a:lstStyle/>
          <a:p>
            <a:r>
              <a:rPr lang="en-US" altLang="zh-CN" dirty="0" err="1" smtClean="0"/>
              <a:t>Pinyan</a:t>
            </a:r>
            <a:r>
              <a:rPr lang="en-US" altLang="zh-CN" dirty="0" smtClean="0"/>
              <a:t> Lu,                           MSR Asia</a:t>
            </a:r>
          </a:p>
          <a:p>
            <a:r>
              <a:rPr lang="en-US" altLang="zh-CN" dirty="0" err="1" smtClean="0"/>
              <a:t>Yajun</a:t>
            </a:r>
            <a:r>
              <a:rPr lang="en-US" altLang="zh-CN" dirty="0" smtClean="0"/>
              <a:t> Wang,                           MSR Asia</a:t>
            </a:r>
          </a:p>
          <a:p>
            <a:r>
              <a:rPr lang="en-US" altLang="zh-CN" b="1" dirty="0" smtClean="0"/>
              <a:t>Yuan Zhou</a:t>
            </a:r>
            <a:r>
              <a:rPr lang="en-US" altLang="zh-CN" dirty="0" smtClean="0"/>
              <a:t>, Carnegie Mellon University</a:t>
            </a:r>
            <a:endParaRPr lang="zh-CN" altLang="en-US" dirty="0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CN" dirty="0" err="1" smtClean="0"/>
              <a:t>TexPoint</a:t>
            </a:r>
            <a:r>
              <a:rPr lang="en-US" altLang="zh-CN" dirty="0" smtClean="0"/>
              <a:t> fonts used in EMF. </a:t>
            </a:r>
          </a:p>
          <a:p>
            <a:r>
              <a:rPr lang="en-US" altLang="zh-CN" dirty="0" smtClean="0"/>
              <a:t>Read the </a:t>
            </a:r>
            <a:r>
              <a:rPr lang="en-US" altLang="zh-CN" dirty="0" err="1" smtClean="0"/>
              <a:t>TexPoint</a:t>
            </a:r>
            <a:r>
              <a:rPr lang="en-US" altLang="zh-CN" dirty="0" smtClean="0"/>
              <a:t> manual before you delete this box</a:t>
            </a:r>
            <a:r>
              <a:rPr lang="en-US" altLang="zh-CN" smtClean="0"/>
              <a:t>.: </a:t>
            </a:r>
            <a:r>
              <a:rPr lang="en-US" altLang="zh-CN" smtClean="0">
                <a:latin typeface="CMMI10"/>
              </a:rPr>
              <a:t>A</a:t>
            </a:r>
            <a:r>
              <a:rPr lang="en-US" altLang="zh-CN" smtClean="0">
                <a:latin typeface="CMMI7"/>
              </a:rPr>
              <a:t>A</a:t>
            </a:r>
            <a:r>
              <a:rPr lang="en-US" altLang="zh-CN" smtClean="0">
                <a:latin typeface="CMR10"/>
              </a:rPr>
              <a:t>A</a:t>
            </a:r>
            <a:r>
              <a:rPr lang="en-US" altLang="zh-CN" smtClean="0">
                <a:latin typeface="CMSY10ORIG"/>
              </a:rPr>
              <a:t>A</a:t>
            </a:r>
            <a:r>
              <a:rPr lang="en-US" altLang="zh-CN" smtClean="0">
                <a:latin typeface="CMSY7"/>
              </a:rPr>
              <a:t>A</a:t>
            </a:r>
            <a:r>
              <a:rPr lang="en-US" altLang="zh-CN" smtClean="0">
                <a:latin typeface="CMR7"/>
              </a:rPr>
              <a:t>A</a:t>
            </a:r>
            <a:r>
              <a:rPr lang="en-US" altLang="zh-CN" smtClean="0">
                <a:latin typeface="CMEX10"/>
              </a:rPr>
              <a:t>A</a:t>
            </a:r>
            <a:r>
              <a:rPr lang="en-US" altLang="zh-CN" smtClean="0">
                <a:latin typeface="CMMI5"/>
              </a:rPr>
              <a:t>A</a:t>
            </a:r>
            <a:r>
              <a:rPr lang="en-US" altLang="zh-CN" smtClean="0">
                <a:latin typeface="CMSY5"/>
              </a:rPr>
              <a:t>A</a:t>
            </a:r>
            <a:r>
              <a:rPr lang="en-US" altLang="zh-CN" smtClean="0">
                <a:latin typeface="CMR5"/>
              </a:rPr>
              <a:t>A</a:t>
            </a:r>
            <a:r>
              <a:rPr lang="en-US" altLang="zh-CN" smtClean="0">
                <a:latin typeface="CMBX10"/>
              </a:rPr>
              <a:t>A</a:t>
            </a:r>
            <a:r>
              <a:rPr lang="en-US" altLang="zh-CN" smtClean="0">
                <a:latin typeface="CMBX7"/>
              </a:rPr>
              <a:t>A</a:t>
            </a:r>
            <a:endParaRPr lang="zh-CN" altLang="en-US" dirty="0"/>
          </a:p>
        </p:txBody>
      </p:sp>
    </p:spTree>
  </p:cSld>
  <p:clrMapOvr>
    <a:masterClrMapping/>
  </p:clrMapOvr>
  <p:transition spd="med" advTm="2012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cost and approximation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346200"/>
            <a:ext cx="7772400" cy="5154634"/>
          </a:xfrm>
        </p:spPr>
        <p:txBody>
          <a:bodyPr/>
          <a:lstStyle/>
          <a:p>
            <a:r>
              <a:rPr lang="en-US" dirty="0" smtClean="0"/>
              <a:t>Good news! Median is truthful!</a:t>
            </a:r>
          </a:p>
          <a:p>
            <a:pPr lvl="1"/>
            <a:r>
              <a:rPr lang="en-US" dirty="0" smtClean="0"/>
              <a:t>Median also optimizes the social cost, i.e. the total distance from each player to the facility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Approximation ratio of mechanism </a:t>
            </a:r>
          </a:p>
          <a:p>
            <a:endParaRPr lang="en-US" dirty="0" smtClean="0"/>
          </a:p>
          <a:p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6171043" y="3579175"/>
            <a:ext cx="258345" cy="278453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1928794" y="3857628"/>
            <a:ext cx="5878621" cy="865710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714480" y="2580118"/>
            <a:ext cx="6192968" cy="991758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1285852" y="5313963"/>
            <a:ext cx="2142778" cy="40105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Approximation ratio of other mechanisms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071546"/>
            <a:ext cx="7772400" cy="4389454"/>
          </a:xfrm>
        </p:spPr>
        <p:txBody>
          <a:bodyPr/>
          <a:lstStyle/>
          <a:p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Gap instance: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Gap instance:</a:t>
            </a:r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142976" y="1169859"/>
            <a:ext cx="2274033" cy="401753"/>
          </a:xfrm>
          <a:prstGeom prst="rect">
            <a:avLst/>
          </a:prstGeom>
          <a:noFill/>
          <a:ln/>
          <a:effectLst/>
        </p:spPr>
      </p:pic>
      <p:cxnSp>
        <p:nvCxnSpPr>
          <p:cNvPr id="8" name="Straight Connector 7"/>
          <p:cNvCxnSpPr/>
          <p:nvPr/>
        </p:nvCxnSpPr>
        <p:spPr bwMode="auto">
          <a:xfrm>
            <a:off x="1214414" y="2641594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7142974" y="264238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3071007" y="264238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" name="Picture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3071802" y="2214554"/>
            <a:ext cx="180199" cy="233070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6427299" y="2214554"/>
            <a:ext cx="1538490" cy="22110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1146342" y="3384136"/>
            <a:ext cx="7354748" cy="402991"/>
          </a:xfrm>
          <a:prstGeom prst="rect">
            <a:avLst/>
          </a:prstGeom>
          <a:noFill/>
          <a:ln/>
          <a:effectLst/>
        </p:spPr>
      </p:pic>
      <p:cxnSp>
        <p:nvCxnSpPr>
          <p:cNvPr id="13" name="Straight Connector 12"/>
          <p:cNvCxnSpPr/>
          <p:nvPr/>
        </p:nvCxnSpPr>
        <p:spPr bwMode="auto">
          <a:xfrm>
            <a:off x="1214414" y="4999048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7142974" y="4999842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3071007" y="4999842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0" name="Picture 1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3008052" y="4572008"/>
            <a:ext cx="307698" cy="221099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6430323" y="4572008"/>
            <a:ext cx="1532441" cy="22023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Extend to two facility game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928670"/>
            <a:ext cx="7772400" cy="4532330"/>
          </a:xfrm>
        </p:spPr>
        <p:txBody>
          <a:bodyPr/>
          <a:lstStyle/>
          <a:p>
            <a:r>
              <a:rPr lang="en-US" altLang="zh-CN" dirty="0" smtClean="0"/>
              <a:t>Suppose we have more budget, and we can afford building two facilities</a:t>
            </a:r>
          </a:p>
          <a:p>
            <a:r>
              <a:rPr lang="en-US" altLang="zh-CN" dirty="0" smtClean="0"/>
              <a:t>Each player’s cost function: its distance to the closest facility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Good truthful approximation?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 simple try</a:t>
            </a:r>
          </a:p>
          <a:p>
            <a:pPr lvl="1"/>
            <a:r>
              <a:rPr lang="en-US" altLang="zh-CN" dirty="0" smtClean="0"/>
              <a:t>Mechanism: set facilities on the leftmost and rightmost player’s location</a:t>
            </a:r>
          </a:p>
          <a:p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Extend to two facility game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560460"/>
            <a:ext cx="7772400" cy="4114800"/>
          </a:xfrm>
        </p:spPr>
        <p:txBody>
          <a:bodyPr/>
          <a:lstStyle/>
          <a:p>
            <a:r>
              <a:rPr lang="en-US" altLang="zh-CN" dirty="0" smtClean="0"/>
              <a:t>A simple try</a:t>
            </a:r>
          </a:p>
          <a:p>
            <a:pPr lvl="1"/>
            <a:r>
              <a:rPr lang="en-US" altLang="zh-CN" dirty="0" smtClean="0"/>
              <a:t>Mechanism: set facilities on the leftmost and rightmost player’s location</a:t>
            </a:r>
          </a:p>
          <a:p>
            <a:pPr lvl="1"/>
            <a:r>
              <a:rPr lang="en-US" altLang="zh-CN" dirty="0" smtClean="0"/>
              <a:t>Gap Instance: </a:t>
            </a:r>
            <a:endParaRPr lang="zh-CN" alt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214414" y="5338610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rot="5400000">
            <a:off x="4570271" y="5339404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>
            <a:off x="2491815" y="5339404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2428860" y="4911570"/>
            <a:ext cx="307698" cy="221099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3733431" y="4911570"/>
            <a:ext cx="1780819" cy="219364"/>
          </a:xfrm>
          <a:prstGeom prst="rect">
            <a:avLst/>
          </a:prstGeom>
          <a:noFill/>
          <a:ln/>
          <a:effectLst/>
        </p:spPr>
      </p:pic>
      <p:cxnSp>
        <p:nvCxnSpPr>
          <p:cNvPr id="12" name="Straight Connector 11"/>
          <p:cNvCxnSpPr/>
          <p:nvPr/>
        </p:nvCxnSpPr>
        <p:spPr bwMode="auto">
          <a:xfrm rot="5400000">
            <a:off x="6651250" y="5339404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5" name="Picture 1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6547328" y="4911570"/>
            <a:ext cx="357569" cy="220230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2403924" y="5483073"/>
            <a:ext cx="357569" cy="220230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4594167" y="5483073"/>
            <a:ext cx="169601" cy="219363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6674349" y="5483073"/>
            <a:ext cx="152640" cy="219363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3714744" y="2883608"/>
            <a:ext cx="1427020" cy="381434"/>
          </a:xfrm>
          <a:prstGeom prst="rect">
            <a:avLst/>
          </a:prstGeom>
          <a:noFill/>
          <a:ln/>
          <a:effectLst/>
        </p:spPr>
      </p:pic>
      <p:grpSp>
        <p:nvGrpSpPr>
          <p:cNvPr id="35" name="Group 34"/>
          <p:cNvGrpSpPr/>
          <p:nvPr/>
        </p:nvGrpSpPr>
        <p:grpSpPr>
          <a:xfrm>
            <a:off x="2285984" y="5125883"/>
            <a:ext cx="2643206" cy="1500199"/>
            <a:chOff x="2285984" y="4286256"/>
            <a:chExt cx="2643206" cy="1500199"/>
          </a:xfrm>
        </p:grpSpPr>
        <p:sp>
          <p:nvSpPr>
            <p:cNvPr id="27" name="Oval 26"/>
            <p:cNvSpPr/>
            <p:nvPr/>
          </p:nvSpPr>
          <p:spPr bwMode="auto">
            <a:xfrm>
              <a:off x="4357686" y="4286256"/>
              <a:ext cx="571504" cy="78581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285984" y="4286256"/>
              <a:ext cx="571504" cy="78581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" name="Left Brace 30"/>
            <p:cNvSpPr/>
            <p:nvPr/>
          </p:nvSpPr>
          <p:spPr bwMode="auto">
            <a:xfrm rot="16200000">
              <a:off x="3214678" y="4357695"/>
              <a:ext cx="714380" cy="2143140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latin typeface="Times" pitchFamily="18" charset="0"/>
              </a:endParaRPr>
            </a:p>
          </p:txBody>
        </p:sp>
      </p:grpSp>
      <p:pic>
        <p:nvPicPr>
          <p:cNvPr id="34" name="Picture 33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2903305" y="6509317"/>
            <a:ext cx="1299225" cy="317861"/>
          </a:xfrm>
          <a:prstGeom prst="rect">
            <a:avLst/>
          </a:prstGeom>
          <a:noFill/>
          <a:ln/>
          <a:effectLst/>
        </p:spPr>
      </p:pic>
      <p:cxnSp>
        <p:nvCxnSpPr>
          <p:cNvPr id="37" name="Straight Arrow Connector 36"/>
          <p:cNvCxnSpPr/>
          <p:nvPr/>
        </p:nvCxnSpPr>
        <p:spPr bwMode="auto">
          <a:xfrm rot="10800000" flipV="1">
            <a:off x="2571736" y="4255410"/>
            <a:ext cx="1714512" cy="5000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4786314" y="4255410"/>
            <a:ext cx="1857388" cy="5000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42" name="Picture 41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3362129" y="3786190"/>
            <a:ext cx="2567193" cy="397782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3714744" y="3312235"/>
            <a:ext cx="1427020" cy="381434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5312863" y="2836231"/>
            <a:ext cx="2188095" cy="87507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Randomized mechanisms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214422"/>
            <a:ext cx="7772400" cy="4246578"/>
          </a:xfrm>
        </p:spPr>
        <p:txBody>
          <a:bodyPr/>
          <a:lstStyle/>
          <a:p>
            <a:r>
              <a:rPr lang="en-US" altLang="zh-CN" dirty="0" smtClean="0"/>
              <a:t>The mechanism selects pair of locations according to some distribution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Each player’s cost function is the </a:t>
            </a:r>
            <a:r>
              <a:rPr lang="en-US" altLang="zh-CN" b="1" dirty="0" smtClean="0"/>
              <a:t>expected</a:t>
            </a:r>
            <a:r>
              <a:rPr lang="en-US" altLang="zh-CN" dirty="0" smtClean="0"/>
              <a:t> distance to the closest facility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Does randomness help approximation ratio?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locations per agent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346200"/>
            <a:ext cx="7772400" cy="4940320"/>
          </a:xfrm>
        </p:spPr>
        <p:txBody>
          <a:bodyPr/>
          <a:lstStyle/>
          <a:p>
            <a:r>
              <a:rPr lang="en-US" altLang="zh-CN" dirty="0" smtClean="0"/>
              <a:t>Agent    controls      locations </a:t>
            </a:r>
          </a:p>
          <a:p>
            <a:r>
              <a:rPr lang="en-US" altLang="zh-CN" dirty="0" smtClean="0"/>
              <a:t>Agent   ‘s cost function is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Social cost: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 randomized truthful mechanism</a:t>
            </a:r>
          </a:p>
          <a:p>
            <a:pPr lvl="1"/>
            <a:r>
              <a:rPr lang="en-US" altLang="zh-CN" dirty="0" smtClean="0"/>
              <a:t>Given                       , return             with probability </a:t>
            </a:r>
          </a:p>
          <a:p>
            <a:r>
              <a:rPr lang="en-US" altLang="zh-CN" dirty="0" smtClean="0"/>
              <a:t>Claim. The mechanism is truthful</a:t>
            </a:r>
          </a:p>
          <a:p>
            <a:r>
              <a:rPr lang="en-US" altLang="zh-CN" dirty="0" smtClean="0"/>
              <a:t>Theorem. The mechanism’s approximation ratio is </a:t>
            </a:r>
            <a:endParaRPr lang="zh-CN" alt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2214546" y="1442277"/>
            <a:ext cx="147323" cy="272211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3740959" y="1500174"/>
            <a:ext cx="371750" cy="253066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5487491" y="1428736"/>
            <a:ext cx="2931748" cy="357554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2214546" y="1870905"/>
            <a:ext cx="147323" cy="272211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4929190" y="1833292"/>
            <a:ext cx="1801070" cy="452700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3000364" y="2690547"/>
            <a:ext cx="2543857" cy="453306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2500298" y="4071942"/>
            <a:ext cx="2023853" cy="357554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5643570" y="4071942"/>
            <a:ext cx="1041073" cy="357820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3250900" y="4429131"/>
            <a:ext cx="1606852" cy="446150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3210419" y="5643578"/>
            <a:ext cx="2361713" cy="7895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of questions.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346200"/>
            <a:ext cx="7772400" cy="4797444"/>
          </a:xfrm>
        </p:spPr>
        <p:txBody>
          <a:bodyPr/>
          <a:lstStyle/>
          <a:p>
            <a:r>
              <a:rPr lang="en-US" altLang="zh-CN" dirty="0" smtClean="0"/>
              <a:t>Characterization</a:t>
            </a:r>
          </a:p>
          <a:p>
            <a:pPr lvl="1"/>
            <a:r>
              <a:rPr lang="en-US" altLang="zh-CN" dirty="0" smtClean="0"/>
              <a:t>Is there a full characterization for deterministic truthful mechanism in one-facility game?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Approximation</a:t>
            </a:r>
          </a:p>
          <a:p>
            <a:pPr lvl="1"/>
            <a:r>
              <a:rPr lang="en-US" altLang="zh-CN" dirty="0" smtClean="0"/>
              <a:t>Upper/lower bound for two facility game in deterministic/randomized case?</a:t>
            </a:r>
          </a:p>
          <a:p>
            <a:pPr lvl="1"/>
            <a:r>
              <a:rPr lang="en-US" altLang="zh-CN" dirty="0" smtClean="0"/>
              <a:t>Lower bound for one facility game in randomized case when agents control multiple locations?</a:t>
            </a:r>
          </a:p>
          <a:p>
            <a:pPr lvl="1"/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 and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928670"/>
            <a:ext cx="8045480" cy="5715040"/>
          </a:xfrm>
        </p:spPr>
        <p:txBody>
          <a:bodyPr/>
          <a:lstStyle/>
          <a:p>
            <a:r>
              <a:rPr lang="en-US" dirty="0" smtClean="0"/>
              <a:t>Give a full characterization of one-facility deterministic truthful mechanisms</a:t>
            </a:r>
          </a:p>
          <a:p>
            <a:pPr lvl="1"/>
            <a:r>
              <a:rPr lang="en-US" dirty="0" smtClean="0"/>
              <a:t>Similar result by [Moulin] and [</a:t>
            </a:r>
            <a:r>
              <a:rPr lang="en-US" dirty="0" err="1" smtClean="0"/>
              <a:t>Barbera</a:t>
            </a:r>
            <a:r>
              <a:rPr lang="en-US" dirty="0" smtClean="0"/>
              <a:t>-Jackson]</a:t>
            </a:r>
          </a:p>
          <a:p>
            <a:endParaRPr lang="en-US" dirty="0" smtClean="0"/>
          </a:p>
          <a:p>
            <a:r>
              <a:rPr lang="en-US" dirty="0" smtClean="0"/>
              <a:t>Improve the bounds approximation ratio in several extended game settings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*: Most of previous results are due to [</a:t>
            </a:r>
            <a:r>
              <a:rPr lang="en-US" dirty="0" err="1" smtClean="0"/>
              <a:t>Procaccia-Tennenholtz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**: In this setting, each player can control multiple locations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3429000"/>
          <a:ext cx="8858280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8826"/>
                <a:gridCol w="1643074"/>
                <a:gridCol w="1785950"/>
                <a:gridCol w="1785950"/>
                <a:gridCol w="1714480"/>
              </a:tblGrid>
              <a:tr h="509592">
                <a:tc>
                  <a:txBody>
                    <a:bodyPr/>
                    <a:lstStyle/>
                    <a:p>
                      <a:r>
                        <a:rPr lang="en-US" dirty="0" smtClean="0"/>
                        <a:t>Setting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facility deterministic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two facilities deterministic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two facilities randomized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facility, randomized**</a:t>
                      </a:r>
                    </a:p>
                  </a:txBody>
                  <a:tcPr/>
                </a:tc>
              </a:tr>
              <a:tr h="291196">
                <a:tc>
                  <a:txBody>
                    <a:bodyPr/>
                    <a:lstStyle/>
                    <a:p>
                      <a:r>
                        <a:rPr lang="en-US" dirty="0" smtClean="0"/>
                        <a:t>Previous</a:t>
                      </a:r>
                      <a:r>
                        <a:rPr lang="en-US" baseline="0" dirty="0" smtClean="0"/>
                        <a:t> known*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vs. </a:t>
                      </a: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3/2 vs.</a:t>
                      </a:r>
                      <a:r>
                        <a:rPr lang="en-US" baseline="0" dirty="0" smtClean="0"/>
                        <a:t> n –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 vs. n –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r>
                        <a:rPr lang="en-US" baseline="0" dirty="0" smtClean="0"/>
                        <a:t> vs. ?</a:t>
                      </a:r>
                      <a:endParaRPr lang="en-US" dirty="0"/>
                    </a:p>
                  </a:txBody>
                  <a:tcPr/>
                </a:tc>
              </a:tr>
              <a:tr h="291196">
                <a:tc>
                  <a:txBody>
                    <a:bodyPr/>
                    <a:lstStyle/>
                    <a:p>
                      <a:r>
                        <a:rPr lang="en-US" dirty="0" smtClean="0"/>
                        <a:t>Our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vs. n – 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1.045</a:t>
                      </a:r>
                      <a:r>
                        <a:rPr lang="en-US" baseline="0" dirty="0" smtClean="0"/>
                        <a:t> vs. n –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1.33 vs. 3</a:t>
                      </a:r>
                      <a:endParaRPr lang="en-US" dirty="0"/>
                    </a:p>
                  </a:txBody>
                  <a:tcPr/>
                </a:tc>
              </a:tr>
              <a:tr h="291196">
                <a:tc>
                  <a:txBody>
                    <a:bodyPr/>
                    <a:lstStyle/>
                    <a:p>
                      <a:r>
                        <a:rPr lang="en-US" dirty="0" smtClean="0"/>
                        <a:t>Follow-up</a:t>
                      </a:r>
                      <a:r>
                        <a:rPr lang="en-US" baseline="0" dirty="0" smtClean="0"/>
                        <a:t>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Ω(n) vs. n</a:t>
                      </a:r>
                      <a:r>
                        <a:rPr lang="en-US" baseline="0" dirty="0" smtClean="0"/>
                        <a:t> – 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1.045 vs.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Characterization of one-facility deterministic truthful mechanisms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Lower bound for randomized two-facility games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Lower bound for randomized one-facility games when agents control multiple locations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Upper bound for randomized two-facility games</a:t>
            </a:r>
          </a:p>
          <a:p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857232"/>
            <a:ext cx="7772400" cy="4114800"/>
          </a:xfrm>
        </p:spPr>
        <p:txBody>
          <a:bodyPr/>
          <a:lstStyle/>
          <a:p>
            <a:r>
              <a:rPr lang="en-US" dirty="0" smtClean="0"/>
              <a:t>Generally speaking, the set of one-facility deterministic truthful mechanisms consists of min-max functions (and its variations)</a:t>
            </a:r>
          </a:p>
          <a:p>
            <a:endParaRPr lang="en-US" dirty="0" smtClean="0"/>
          </a:p>
          <a:p>
            <a:r>
              <a:rPr lang="en-US" dirty="0" smtClean="0"/>
              <a:t>Actually we prove that all truthful mechanism can be written in a standard min-max form with 2</a:t>
            </a:r>
            <a:r>
              <a:rPr lang="en-US" baseline="30000" dirty="0" smtClean="0"/>
              <a:t>n</a:t>
            </a:r>
            <a:r>
              <a:rPr lang="en-US" dirty="0" smtClean="0"/>
              <a:t> parameters (perhaps with some variation)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555999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555999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62029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62029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55999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491705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857356" y="555999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484561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413123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</a:t>
            </a:r>
            <a:endParaRPr lang="en-US" baseline="-25000" dirty="0"/>
          </a:p>
        </p:txBody>
      </p:sp>
      <p:cxnSp>
        <p:nvCxnSpPr>
          <p:cNvPr id="14" name="Straight Connector 13"/>
          <p:cNvCxnSpPr>
            <a:stCxn id="4" idx="0"/>
            <a:endCxn id="9" idx="2"/>
          </p:cNvCxnSpPr>
          <p:nvPr/>
        </p:nvCxnSpPr>
        <p:spPr bwMode="auto">
          <a:xfrm rot="5400000" flipH="1" flipV="1">
            <a:off x="434667" y="5208879"/>
            <a:ext cx="273610" cy="4286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>
            <a:stCxn id="5" idx="0"/>
            <a:endCxn id="9" idx="2"/>
          </p:cNvCxnSpPr>
          <p:nvPr/>
        </p:nvCxnSpPr>
        <p:spPr bwMode="auto">
          <a:xfrm rot="16200000" flipV="1">
            <a:off x="827576" y="5244598"/>
            <a:ext cx="273610" cy="3571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>
            <a:stCxn id="10" idx="0"/>
            <a:endCxn id="11" idx="2"/>
          </p:cNvCxnSpPr>
          <p:nvPr/>
        </p:nvCxnSpPr>
        <p:spPr bwMode="auto">
          <a:xfrm rot="5400000" flipH="1" flipV="1">
            <a:off x="2292055" y="5101722"/>
            <a:ext cx="345048" cy="5715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Connector 20"/>
          <p:cNvCxnSpPr>
            <a:stCxn id="8" idx="0"/>
            <a:endCxn id="11" idx="2"/>
          </p:cNvCxnSpPr>
          <p:nvPr/>
        </p:nvCxnSpPr>
        <p:spPr bwMode="auto">
          <a:xfrm rot="16200000" flipV="1">
            <a:off x="2881419" y="5083862"/>
            <a:ext cx="345048" cy="6072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>
            <a:stCxn id="9" idx="0"/>
            <a:endCxn id="12" idx="2"/>
          </p:cNvCxnSpPr>
          <p:nvPr/>
        </p:nvCxnSpPr>
        <p:spPr bwMode="auto">
          <a:xfrm rot="5400000" flipH="1" flipV="1">
            <a:off x="1059749" y="4226607"/>
            <a:ext cx="416486" cy="9644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Straight Connector 27"/>
          <p:cNvCxnSpPr>
            <a:stCxn id="11" idx="0"/>
            <a:endCxn id="12" idx="2"/>
          </p:cNvCxnSpPr>
          <p:nvPr/>
        </p:nvCxnSpPr>
        <p:spPr bwMode="auto">
          <a:xfrm rot="16200000" flipV="1">
            <a:off x="2077741" y="4173028"/>
            <a:ext cx="345048" cy="10001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Straight Connector 30"/>
          <p:cNvCxnSpPr>
            <a:stCxn id="6" idx="0"/>
            <a:endCxn id="10" idx="2"/>
          </p:cNvCxnSpPr>
          <p:nvPr/>
        </p:nvCxnSpPr>
        <p:spPr bwMode="auto">
          <a:xfrm rot="5400000" flipH="1" flipV="1">
            <a:off x="1881286" y="5905400"/>
            <a:ext cx="273610" cy="3214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Straight Connector 33"/>
          <p:cNvCxnSpPr>
            <a:stCxn id="7" idx="0"/>
            <a:endCxn id="10" idx="2"/>
          </p:cNvCxnSpPr>
          <p:nvPr/>
        </p:nvCxnSpPr>
        <p:spPr bwMode="auto">
          <a:xfrm rot="16200000" flipV="1">
            <a:off x="2238477" y="5869680"/>
            <a:ext cx="273610" cy="3929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122" name="Group 121"/>
          <p:cNvGrpSpPr/>
          <p:nvPr/>
        </p:nvGrpSpPr>
        <p:grpSpPr>
          <a:xfrm>
            <a:off x="4500562" y="3916924"/>
            <a:ext cx="4643470" cy="2655348"/>
            <a:chOff x="4500562" y="3916924"/>
            <a:chExt cx="4643470" cy="2655348"/>
          </a:xfrm>
        </p:grpSpPr>
        <p:sp>
          <p:nvSpPr>
            <p:cNvPr id="41" name="TextBox 40"/>
            <p:cNvSpPr txBox="1"/>
            <p:nvPr/>
          </p:nvSpPr>
          <p:spPr>
            <a:xfrm>
              <a:off x="4500562" y="619079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57818" y="563143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86578" y="484561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86314" y="620294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72066" y="620294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643438" y="5631436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med</a:t>
              </a:r>
              <a:endParaRPr lang="en-US" baseline="-25000" dirty="0"/>
            </a:p>
          </p:txBody>
        </p:sp>
        <p:cxnSp>
          <p:nvCxnSpPr>
            <p:cNvPr id="63" name="Straight Connector 62"/>
            <p:cNvCxnSpPr>
              <a:stCxn id="41" idx="0"/>
              <a:endCxn id="61" idx="2"/>
            </p:cNvCxnSpPr>
            <p:nvPr/>
          </p:nvCxnSpPr>
          <p:spPr bwMode="auto">
            <a:xfrm rot="5400000" flipH="1" flipV="1">
              <a:off x="4744877" y="5970767"/>
              <a:ext cx="190030" cy="2500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Straight Connector 63"/>
            <p:cNvCxnSpPr>
              <a:stCxn id="47" idx="0"/>
              <a:endCxn id="61" idx="2"/>
            </p:cNvCxnSpPr>
            <p:nvPr/>
          </p:nvCxnSpPr>
          <p:spPr bwMode="auto">
            <a:xfrm rot="16200000" flipV="1">
              <a:off x="4881683" y="6083994"/>
              <a:ext cx="202172" cy="3571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7" name="Straight Connector 66"/>
            <p:cNvCxnSpPr>
              <a:stCxn id="48" idx="0"/>
              <a:endCxn id="61" idx="2"/>
            </p:cNvCxnSpPr>
            <p:nvPr/>
          </p:nvCxnSpPr>
          <p:spPr bwMode="auto">
            <a:xfrm rot="16200000" flipV="1">
              <a:off x="5024559" y="5941118"/>
              <a:ext cx="202172" cy="3214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5786446" y="619079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072198" y="620294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57950" y="620294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929322" y="5631436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med</a:t>
              </a:r>
              <a:endParaRPr lang="en-US" baseline="-25000" dirty="0"/>
            </a:p>
          </p:txBody>
        </p:sp>
        <p:cxnSp>
          <p:nvCxnSpPr>
            <p:cNvPr id="74" name="Straight Connector 73"/>
            <p:cNvCxnSpPr>
              <a:stCxn id="70" idx="0"/>
              <a:endCxn id="73" idx="2"/>
            </p:cNvCxnSpPr>
            <p:nvPr/>
          </p:nvCxnSpPr>
          <p:spPr bwMode="auto">
            <a:xfrm rot="5400000" flipH="1" flipV="1">
              <a:off x="6030761" y="5970767"/>
              <a:ext cx="190030" cy="2500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5" name="Straight Connector 74"/>
            <p:cNvCxnSpPr>
              <a:stCxn id="71" idx="0"/>
              <a:endCxn id="73" idx="2"/>
            </p:cNvCxnSpPr>
            <p:nvPr/>
          </p:nvCxnSpPr>
          <p:spPr bwMode="auto">
            <a:xfrm rot="16200000" flipV="1">
              <a:off x="6167567" y="6083994"/>
              <a:ext cx="202172" cy="3571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6" name="Straight Connector 75"/>
            <p:cNvCxnSpPr>
              <a:stCxn id="72" idx="0"/>
              <a:endCxn id="73" idx="2"/>
            </p:cNvCxnSpPr>
            <p:nvPr/>
          </p:nvCxnSpPr>
          <p:spPr bwMode="auto">
            <a:xfrm rot="16200000" flipV="1">
              <a:off x="6310443" y="5941118"/>
              <a:ext cx="202172" cy="3214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6929454" y="619079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5</a:t>
              </a:r>
              <a:endParaRPr lang="en-US" baseline="-25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215206" y="620294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500958" y="620294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6</a:t>
              </a:r>
              <a:endParaRPr lang="en-US" baseline="-25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072330" y="5631436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med</a:t>
              </a:r>
              <a:endParaRPr lang="en-US" baseline="-25000" dirty="0"/>
            </a:p>
          </p:txBody>
        </p:sp>
        <p:cxnSp>
          <p:nvCxnSpPr>
            <p:cNvPr id="81" name="Straight Connector 80"/>
            <p:cNvCxnSpPr>
              <a:stCxn id="77" idx="0"/>
              <a:endCxn id="80" idx="2"/>
            </p:cNvCxnSpPr>
            <p:nvPr/>
          </p:nvCxnSpPr>
          <p:spPr bwMode="auto">
            <a:xfrm rot="5400000" flipH="1" flipV="1">
              <a:off x="7173769" y="5970767"/>
              <a:ext cx="190030" cy="2500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2" name="Straight Connector 81"/>
            <p:cNvCxnSpPr>
              <a:stCxn id="78" idx="0"/>
              <a:endCxn id="80" idx="2"/>
            </p:cNvCxnSpPr>
            <p:nvPr/>
          </p:nvCxnSpPr>
          <p:spPr bwMode="auto">
            <a:xfrm rot="16200000" flipV="1">
              <a:off x="7310575" y="6083994"/>
              <a:ext cx="202172" cy="3571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3" name="Straight Connector 82"/>
            <p:cNvCxnSpPr>
              <a:stCxn id="79" idx="0"/>
              <a:endCxn id="80" idx="2"/>
            </p:cNvCxnSpPr>
            <p:nvPr/>
          </p:nvCxnSpPr>
          <p:spPr bwMode="auto">
            <a:xfrm rot="16200000" flipV="1">
              <a:off x="7453451" y="5941118"/>
              <a:ext cx="202172" cy="3214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4" name="TextBox 83"/>
            <p:cNvSpPr txBox="1"/>
            <p:nvPr/>
          </p:nvSpPr>
          <p:spPr>
            <a:xfrm>
              <a:off x="8143900" y="619079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7</a:t>
              </a:r>
              <a:endParaRPr lang="en-US" baseline="-25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429652" y="620294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715404" y="620294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8</a:t>
              </a:r>
              <a:endParaRPr lang="en-US" baseline="-25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286776" y="5631436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med</a:t>
              </a:r>
              <a:endParaRPr lang="en-US" baseline="-25000" dirty="0"/>
            </a:p>
          </p:txBody>
        </p:sp>
        <p:cxnSp>
          <p:nvCxnSpPr>
            <p:cNvPr id="88" name="Straight Connector 87"/>
            <p:cNvCxnSpPr>
              <a:stCxn id="84" idx="0"/>
              <a:endCxn id="87" idx="2"/>
            </p:cNvCxnSpPr>
            <p:nvPr/>
          </p:nvCxnSpPr>
          <p:spPr bwMode="auto">
            <a:xfrm rot="5400000" flipH="1" flipV="1">
              <a:off x="8388215" y="5970767"/>
              <a:ext cx="190030" cy="2500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9" name="Straight Connector 88"/>
            <p:cNvCxnSpPr>
              <a:stCxn id="85" idx="0"/>
            </p:cNvCxnSpPr>
            <p:nvPr/>
          </p:nvCxnSpPr>
          <p:spPr bwMode="auto">
            <a:xfrm rot="16200000" flipV="1">
              <a:off x="8525021" y="6083995"/>
              <a:ext cx="202172" cy="3571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Straight Connector 89"/>
            <p:cNvCxnSpPr>
              <a:stCxn id="86" idx="0"/>
            </p:cNvCxnSpPr>
            <p:nvPr/>
          </p:nvCxnSpPr>
          <p:spPr bwMode="auto">
            <a:xfrm rot="16200000" flipV="1">
              <a:off x="8667897" y="5941119"/>
              <a:ext cx="202172" cy="32147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91" name="TextBox 90"/>
            <p:cNvSpPr txBox="1"/>
            <p:nvPr/>
          </p:nvSpPr>
          <p:spPr>
            <a:xfrm>
              <a:off x="7715272" y="563143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357818" y="4845618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med</a:t>
              </a:r>
              <a:endParaRPr lang="en-US" baseline="-25000" dirty="0"/>
            </a:p>
          </p:txBody>
        </p:sp>
        <p:cxnSp>
          <p:nvCxnSpPr>
            <p:cNvPr id="96" name="Straight Connector 95"/>
            <p:cNvCxnSpPr>
              <a:stCxn id="43" idx="0"/>
              <a:endCxn id="95" idx="2"/>
            </p:cNvCxnSpPr>
            <p:nvPr/>
          </p:nvCxnSpPr>
          <p:spPr bwMode="auto">
            <a:xfrm rot="5400000" flipH="1" flipV="1">
              <a:off x="5417467" y="5369615"/>
              <a:ext cx="416486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0" name="Straight Connector 99"/>
            <p:cNvCxnSpPr>
              <a:stCxn id="61" idx="0"/>
              <a:endCxn id="95" idx="2"/>
            </p:cNvCxnSpPr>
            <p:nvPr/>
          </p:nvCxnSpPr>
          <p:spPr bwMode="auto">
            <a:xfrm rot="5400000" flipH="1" flipV="1">
              <a:off x="5113856" y="5066003"/>
              <a:ext cx="416486" cy="7143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Straight Connector 102"/>
            <p:cNvCxnSpPr>
              <a:stCxn id="73" idx="0"/>
              <a:endCxn id="95" idx="2"/>
            </p:cNvCxnSpPr>
            <p:nvPr/>
          </p:nvCxnSpPr>
          <p:spPr bwMode="auto">
            <a:xfrm rot="16200000" flipV="1">
              <a:off x="5756798" y="5137441"/>
              <a:ext cx="416486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>
              <a:off x="7715272" y="4845617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med</a:t>
              </a:r>
              <a:endParaRPr lang="en-US" baseline="-25000" dirty="0"/>
            </a:p>
          </p:txBody>
        </p:sp>
        <p:cxnSp>
          <p:nvCxnSpPr>
            <p:cNvPr id="108" name="Straight Connector 107"/>
            <p:cNvCxnSpPr>
              <a:stCxn id="80" idx="0"/>
              <a:endCxn id="107" idx="2"/>
            </p:cNvCxnSpPr>
            <p:nvPr/>
          </p:nvCxnSpPr>
          <p:spPr bwMode="auto">
            <a:xfrm rot="5400000" flipH="1" flipV="1">
              <a:off x="7507029" y="5101722"/>
              <a:ext cx="416487" cy="64294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9" name="Straight Connector 108"/>
            <p:cNvCxnSpPr>
              <a:stCxn id="87" idx="0"/>
              <a:endCxn id="107" idx="2"/>
            </p:cNvCxnSpPr>
            <p:nvPr/>
          </p:nvCxnSpPr>
          <p:spPr bwMode="auto">
            <a:xfrm rot="16200000" flipV="1">
              <a:off x="8114252" y="5137441"/>
              <a:ext cx="416487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0" name="Straight Connector 109"/>
            <p:cNvCxnSpPr>
              <a:stCxn id="91" idx="0"/>
              <a:endCxn id="107" idx="2"/>
            </p:cNvCxnSpPr>
            <p:nvPr/>
          </p:nvCxnSpPr>
          <p:spPr bwMode="auto">
            <a:xfrm rot="5400000" flipH="1" flipV="1">
              <a:off x="7774921" y="5369615"/>
              <a:ext cx="416487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15" name="TextBox 114"/>
            <p:cNvSpPr txBox="1"/>
            <p:nvPr/>
          </p:nvSpPr>
          <p:spPr>
            <a:xfrm>
              <a:off x="6679421" y="3916924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med</a:t>
              </a:r>
              <a:endParaRPr lang="en-US" baseline="-25000" dirty="0"/>
            </a:p>
          </p:txBody>
        </p:sp>
        <p:cxnSp>
          <p:nvCxnSpPr>
            <p:cNvPr id="116" name="Straight Connector 115"/>
            <p:cNvCxnSpPr>
              <a:stCxn id="45" idx="0"/>
              <a:endCxn id="115" idx="2"/>
            </p:cNvCxnSpPr>
            <p:nvPr/>
          </p:nvCxnSpPr>
          <p:spPr bwMode="auto">
            <a:xfrm rot="5400000" flipH="1" flipV="1">
              <a:off x="6721211" y="4565937"/>
              <a:ext cx="559362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7" name="Straight Connector 116"/>
            <p:cNvCxnSpPr>
              <a:stCxn id="95" idx="0"/>
              <a:endCxn id="115" idx="2"/>
            </p:cNvCxnSpPr>
            <p:nvPr/>
          </p:nvCxnSpPr>
          <p:spPr bwMode="auto">
            <a:xfrm rot="5400000" flipH="1" flipV="1">
              <a:off x="6060409" y="3905136"/>
              <a:ext cx="559362" cy="13216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8" name="Straight Connector 117"/>
            <p:cNvCxnSpPr>
              <a:stCxn id="107" idx="0"/>
              <a:endCxn id="115" idx="2"/>
            </p:cNvCxnSpPr>
            <p:nvPr/>
          </p:nvCxnSpPr>
          <p:spPr bwMode="auto">
            <a:xfrm rot="16200000" flipV="1">
              <a:off x="7239138" y="4048011"/>
              <a:ext cx="559361" cy="10358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27" name="Right Arrow 126"/>
          <p:cNvSpPr/>
          <p:nvPr/>
        </p:nvSpPr>
        <p:spPr bwMode="auto">
          <a:xfrm>
            <a:off x="3714744" y="4572008"/>
            <a:ext cx="1143008" cy="50006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428992" y="420267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form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000108"/>
            <a:ext cx="8215370" cy="5715040"/>
          </a:xfrm>
        </p:spPr>
        <p:txBody>
          <a:bodyPr/>
          <a:lstStyle/>
          <a:p>
            <a:r>
              <a:rPr lang="en-US" dirty="0" smtClean="0"/>
              <a:t>Design a mechanism for the following </a:t>
            </a:r>
            <a:r>
              <a:rPr lang="en-US" i="1" dirty="0" smtClean="0"/>
              <a:t>n</a:t>
            </a:r>
            <a:r>
              <a:rPr lang="en-US" dirty="0" smtClean="0"/>
              <a:t>-player game</a:t>
            </a:r>
          </a:p>
          <a:p>
            <a:pPr lvl="1"/>
            <a:r>
              <a:rPr lang="en-US" dirty="0" smtClean="0"/>
              <a:t>Players is located on a real line</a:t>
            </a:r>
          </a:p>
          <a:p>
            <a:pPr lvl="1"/>
            <a:r>
              <a:rPr lang="en-US" dirty="0" smtClean="0"/>
              <a:t>Each player report their location to the mechanism</a:t>
            </a:r>
          </a:p>
          <a:p>
            <a:pPr lvl="1"/>
            <a:r>
              <a:rPr lang="en-US" dirty="0" smtClean="0"/>
              <a:t>The mechanism decides a new location to build the facility</a:t>
            </a:r>
          </a:p>
          <a:p>
            <a:pPr lvl="1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214414" y="6572272"/>
            <a:ext cx="721523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3929852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5999966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786182" y="614364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84" y="614364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13" name="Straight Connector 12"/>
          <p:cNvCxnSpPr>
            <a:stCxn id="11" idx="0"/>
            <a:endCxn id="20" idx="2"/>
          </p:cNvCxnSpPr>
          <p:nvPr/>
        </p:nvCxnSpPr>
        <p:spPr bwMode="auto">
          <a:xfrm rot="5400000" flipH="1" flipV="1">
            <a:off x="4310178" y="5203162"/>
            <a:ext cx="702238" cy="11787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16" name="Straight Connector 15"/>
          <p:cNvCxnSpPr>
            <a:stCxn id="12" idx="0"/>
            <a:endCxn id="20" idx="2"/>
          </p:cNvCxnSpPr>
          <p:nvPr/>
        </p:nvCxnSpPr>
        <p:spPr bwMode="auto">
          <a:xfrm rot="16200000" flipV="1">
            <a:off x="5346030" y="5346037"/>
            <a:ext cx="702238" cy="892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429124" y="507207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mechanism </a:t>
            </a:r>
            <a:r>
              <a:rPr lang="en-US" i="1" dirty="0" smtClean="0"/>
              <a:t>g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00364" y="61315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cxnSp>
        <p:nvCxnSpPr>
          <p:cNvPr id="28" name="Straight Connector 27"/>
          <p:cNvCxnSpPr/>
          <p:nvPr/>
        </p:nvCxnSpPr>
        <p:spPr bwMode="auto">
          <a:xfrm rot="5400000">
            <a:off x="3072596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Curved Connector 29"/>
          <p:cNvCxnSpPr>
            <a:stCxn id="20" idx="0"/>
            <a:endCxn id="27" idx="0"/>
          </p:cNvCxnSpPr>
          <p:nvPr/>
        </p:nvCxnSpPr>
        <p:spPr bwMode="auto">
          <a:xfrm rot="16200000" flipH="1" flipV="1">
            <a:off x="3685096" y="4565937"/>
            <a:ext cx="1059428" cy="2071702"/>
          </a:xfrm>
          <a:prstGeom prst="curvedConnector3">
            <a:avLst>
              <a:gd name="adj1" fmla="val -375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precise in the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857232"/>
            <a:ext cx="8188356" cy="5572164"/>
          </a:xfrm>
        </p:spPr>
        <p:txBody>
          <a:bodyPr/>
          <a:lstStyle/>
          <a:p>
            <a:r>
              <a:rPr lang="en-US" dirty="0" smtClean="0"/>
              <a:t>The image set of the mechanism can be an arbitrary closed set</a:t>
            </a:r>
          </a:p>
          <a:p>
            <a:r>
              <a:rPr lang="en-US" dirty="0" smtClean="0"/>
              <a:t>We restrict the min-max function onto    by finding the nearest point in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725761" y="1325642"/>
            <a:ext cx="319027" cy="317408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797727" y="1754270"/>
            <a:ext cx="319027" cy="317408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4083083" y="2111460"/>
            <a:ext cx="319027" cy="317408"/>
          </a:xfrm>
          <a:prstGeom prst="rect">
            <a:avLst/>
          </a:prstGeom>
          <a:noFill/>
          <a:ln/>
          <a:effectLst/>
        </p:spPr>
      </p:pic>
      <p:cxnSp>
        <p:nvCxnSpPr>
          <p:cNvPr id="8" name="Straight Connector 7"/>
          <p:cNvCxnSpPr/>
          <p:nvPr/>
        </p:nvCxnSpPr>
        <p:spPr bwMode="auto">
          <a:xfrm>
            <a:off x="1214414" y="4033474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9" name="Double Bracket 8"/>
          <p:cNvSpPr/>
          <p:nvPr/>
        </p:nvSpPr>
        <p:spPr bwMode="auto">
          <a:xfrm>
            <a:off x="1571604" y="3857628"/>
            <a:ext cx="2000264" cy="357190"/>
          </a:xfrm>
          <a:prstGeom prst="bracketPair">
            <a:avLst>
              <a:gd name="adj" fmla="val 14841"/>
            </a:avLst>
          </a:prstGeom>
          <a:solidFill>
            <a:schemeClr val="bg1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Double Bracket 10"/>
          <p:cNvSpPr/>
          <p:nvPr/>
        </p:nvSpPr>
        <p:spPr bwMode="auto">
          <a:xfrm>
            <a:off x="7215206" y="3857628"/>
            <a:ext cx="857256" cy="357190"/>
          </a:xfrm>
          <a:prstGeom prst="bracketPair">
            <a:avLst>
              <a:gd name="adj" fmla="val 14841"/>
            </a:avLst>
          </a:prstGeom>
          <a:solidFill>
            <a:schemeClr val="bg1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Double Bracket 11"/>
          <p:cNvSpPr/>
          <p:nvPr/>
        </p:nvSpPr>
        <p:spPr bwMode="auto">
          <a:xfrm>
            <a:off x="4286248" y="3857628"/>
            <a:ext cx="928694" cy="357190"/>
          </a:xfrm>
          <a:prstGeom prst="bracketPair">
            <a:avLst>
              <a:gd name="adj" fmla="val 14841"/>
            </a:avLst>
          </a:prstGeom>
          <a:solidFill>
            <a:schemeClr val="bg1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6" name="Picture 8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714348" y="3429000"/>
            <a:ext cx="1751431" cy="314918"/>
          </a:xfrm>
          <a:prstGeom prst="rect">
            <a:avLst/>
          </a:prstGeom>
          <a:noFill/>
          <a:ln/>
          <a:effectLst/>
        </p:spPr>
      </p:pic>
      <p:grpSp>
        <p:nvGrpSpPr>
          <p:cNvPr id="87" name="Group 86"/>
          <p:cNvGrpSpPr/>
          <p:nvPr/>
        </p:nvGrpSpPr>
        <p:grpSpPr>
          <a:xfrm>
            <a:off x="714348" y="4826103"/>
            <a:ext cx="3214710" cy="1960483"/>
            <a:chOff x="714348" y="4826103"/>
            <a:chExt cx="3214710" cy="1960483"/>
          </a:xfrm>
        </p:grpSpPr>
        <p:grpSp>
          <p:nvGrpSpPr>
            <p:cNvPr id="69" name="Group 68"/>
            <p:cNvGrpSpPr/>
            <p:nvPr/>
          </p:nvGrpSpPr>
          <p:grpSpPr>
            <a:xfrm>
              <a:off x="714348" y="4857760"/>
              <a:ext cx="3214710" cy="1928826"/>
              <a:chOff x="142844" y="4131238"/>
              <a:chExt cx="3429024" cy="2410256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42844" y="5559998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x</a:t>
                </a:r>
                <a:r>
                  <a:rPr lang="en-US" sz="1600" baseline="-25000" dirty="0" smtClean="0"/>
                  <a:t>1</a:t>
                </a:r>
                <a:endParaRPr lang="en-US" sz="1600" baseline="-250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28662" y="5559998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x</a:t>
                </a:r>
                <a:r>
                  <a:rPr lang="en-US" sz="1600" baseline="-25000" dirty="0" smtClean="0"/>
                  <a:t>2</a:t>
                </a:r>
                <a:endParaRPr lang="en-US" sz="1600" baseline="-250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643042" y="6202940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x</a:t>
                </a:r>
                <a:r>
                  <a:rPr lang="en-US" sz="1600" baseline="-25000" dirty="0" smtClean="0"/>
                  <a:t>3</a:t>
                </a:r>
                <a:endParaRPr lang="en-US" sz="1600" baseline="-250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357422" y="6202940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</a:t>
                </a:r>
                <a:r>
                  <a:rPr lang="en-US" sz="1600" baseline="-25000" dirty="0" smtClean="0"/>
                  <a:t>1</a:t>
                </a:r>
                <a:endParaRPr lang="en-US" sz="1600" baseline="-250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143240" y="5559998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x</a:t>
                </a:r>
                <a:r>
                  <a:rPr lang="en-US" sz="1600" baseline="-25000" dirty="0" smtClean="0"/>
                  <a:t>1</a:t>
                </a:r>
                <a:endParaRPr lang="en-US" sz="1600" baseline="-25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00034" y="4917056"/>
                <a:ext cx="5715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min</a:t>
                </a:r>
                <a:endParaRPr lang="en-US" sz="1600" baseline="-250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857356" y="5559998"/>
                <a:ext cx="642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max</a:t>
                </a:r>
                <a:endParaRPr lang="en-US" sz="1600" baseline="-250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428860" y="4845618"/>
                <a:ext cx="642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min</a:t>
                </a:r>
                <a:endParaRPr lang="en-US" sz="1600" baseline="-250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428728" y="4131238"/>
                <a:ext cx="642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max</a:t>
                </a:r>
                <a:endParaRPr lang="en-US" sz="1600" baseline="-25000" dirty="0"/>
              </a:p>
            </p:txBody>
          </p:sp>
          <p:cxnSp>
            <p:nvCxnSpPr>
              <p:cNvPr id="61" name="Straight Connector 60"/>
              <p:cNvCxnSpPr>
                <a:stCxn id="52" idx="0"/>
                <a:endCxn id="57" idx="2"/>
              </p:cNvCxnSpPr>
              <p:nvPr/>
            </p:nvCxnSpPr>
            <p:spPr bwMode="auto">
              <a:xfrm rot="5400000" flipH="1" flipV="1">
                <a:off x="419278" y="5193490"/>
                <a:ext cx="304388" cy="42862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2" name="Straight Connector 61"/>
              <p:cNvCxnSpPr>
                <a:stCxn id="53" idx="0"/>
                <a:endCxn id="57" idx="2"/>
              </p:cNvCxnSpPr>
              <p:nvPr/>
            </p:nvCxnSpPr>
            <p:spPr bwMode="auto">
              <a:xfrm rot="16200000" flipV="1">
                <a:off x="812187" y="5229209"/>
                <a:ext cx="304388" cy="35719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3" name="Straight Connector 62"/>
              <p:cNvCxnSpPr>
                <a:stCxn id="58" idx="0"/>
                <a:endCxn id="59" idx="2"/>
              </p:cNvCxnSpPr>
              <p:nvPr/>
            </p:nvCxnSpPr>
            <p:spPr bwMode="auto">
              <a:xfrm rot="5400000" flipH="1" flipV="1">
                <a:off x="2276666" y="5086333"/>
                <a:ext cx="375826" cy="57150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4" name="Straight Connector 63"/>
              <p:cNvCxnSpPr>
                <a:stCxn id="56" idx="0"/>
                <a:endCxn id="59" idx="2"/>
              </p:cNvCxnSpPr>
              <p:nvPr/>
            </p:nvCxnSpPr>
            <p:spPr bwMode="auto">
              <a:xfrm rot="16200000" flipV="1">
                <a:off x="2866030" y="5068473"/>
                <a:ext cx="375826" cy="6072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5" name="Straight Connector 64"/>
              <p:cNvCxnSpPr>
                <a:stCxn id="57" idx="0"/>
                <a:endCxn id="60" idx="2"/>
              </p:cNvCxnSpPr>
              <p:nvPr/>
            </p:nvCxnSpPr>
            <p:spPr bwMode="auto">
              <a:xfrm rot="5400000" flipH="1" flipV="1">
                <a:off x="1044360" y="4211218"/>
                <a:ext cx="447264" cy="96441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6" name="Straight Connector 65"/>
              <p:cNvCxnSpPr>
                <a:stCxn id="59" idx="0"/>
                <a:endCxn id="60" idx="2"/>
              </p:cNvCxnSpPr>
              <p:nvPr/>
            </p:nvCxnSpPr>
            <p:spPr bwMode="auto">
              <a:xfrm rot="16200000" flipV="1">
                <a:off x="2062352" y="4157639"/>
                <a:ext cx="375826" cy="100013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7" name="Straight Connector 66"/>
              <p:cNvCxnSpPr>
                <a:stCxn id="54" idx="0"/>
                <a:endCxn id="58" idx="2"/>
              </p:cNvCxnSpPr>
              <p:nvPr/>
            </p:nvCxnSpPr>
            <p:spPr bwMode="auto">
              <a:xfrm rot="5400000" flipH="1" flipV="1">
                <a:off x="1865897" y="5890011"/>
                <a:ext cx="304388" cy="32147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8" name="Straight Connector 67"/>
              <p:cNvCxnSpPr>
                <a:stCxn id="55" idx="0"/>
                <a:endCxn id="58" idx="2"/>
              </p:cNvCxnSpPr>
              <p:nvPr/>
            </p:nvCxnSpPr>
            <p:spPr bwMode="auto">
              <a:xfrm rot="16200000" flipV="1">
                <a:off x="2223088" y="5854291"/>
                <a:ext cx="304388" cy="39290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pic>
          <p:nvPicPr>
            <p:cNvPr id="71" name="Picture 7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 bwMode="auto">
            <a:xfrm>
              <a:off x="1386985" y="4826103"/>
              <a:ext cx="402511" cy="37939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9" name="Freeform 78"/>
          <p:cNvSpPr/>
          <p:nvPr/>
        </p:nvSpPr>
        <p:spPr bwMode="auto">
          <a:xfrm>
            <a:off x="2428861" y="4041913"/>
            <a:ext cx="4250236" cy="1453322"/>
          </a:xfrm>
          <a:custGeom>
            <a:avLst/>
            <a:gdLst>
              <a:gd name="connsiteX0" fmla="*/ 0 w 4161183"/>
              <a:gd name="connsiteY0" fmla="*/ 1007165 h 1453322"/>
              <a:gd name="connsiteX1" fmla="*/ 3273287 w 4161183"/>
              <a:gd name="connsiteY1" fmla="*/ 1285461 h 1453322"/>
              <a:gd name="connsiteX2" fmla="*/ 4161183 w 4161183"/>
              <a:gd name="connsiteY2" fmla="*/ 0 h 145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1183" h="1453322">
                <a:moveTo>
                  <a:pt x="0" y="1007165"/>
                </a:moveTo>
                <a:cubicBezTo>
                  <a:pt x="1289878" y="1230243"/>
                  <a:pt x="2579757" y="1453322"/>
                  <a:pt x="3273287" y="1285461"/>
                </a:cubicBezTo>
                <a:cubicBezTo>
                  <a:pt x="3966817" y="1117600"/>
                  <a:pt x="4064000" y="558800"/>
                  <a:pt x="4161183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286512" y="4036223"/>
            <a:ext cx="1881994" cy="1771739"/>
            <a:chOff x="6286512" y="4036223"/>
            <a:chExt cx="1881994" cy="1771739"/>
          </a:xfrm>
        </p:grpSpPr>
        <p:cxnSp>
          <p:nvCxnSpPr>
            <p:cNvPr id="81" name="Straight Arrow Connector 80"/>
            <p:cNvCxnSpPr>
              <a:endCxn id="11" idx="1"/>
            </p:cNvCxnSpPr>
            <p:nvPr/>
          </p:nvCxnSpPr>
          <p:spPr bwMode="auto">
            <a:xfrm rot="16200000" flipV="1">
              <a:off x="6590125" y="4661305"/>
              <a:ext cx="1250165" cy="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pic>
          <p:nvPicPr>
            <p:cNvPr id="89" name="Picture 8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tretch>
              <a:fillRect/>
            </a:stretch>
          </p:blipFill>
          <p:spPr bwMode="auto">
            <a:xfrm>
              <a:off x="6286512" y="5429264"/>
              <a:ext cx="1881994" cy="378698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286512" y="5429264"/>
            <a:ext cx="1881994" cy="378698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precise in the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857232"/>
            <a:ext cx="8188356" cy="5572164"/>
          </a:xfrm>
        </p:spPr>
        <p:txBody>
          <a:bodyPr/>
          <a:lstStyle/>
          <a:p>
            <a:r>
              <a:rPr lang="en-US" dirty="0" smtClean="0"/>
              <a:t>The image set of the mechanism can be an arbitrary closed set</a:t>
            </a:r>
          </a:p>
          <a:p>
            <a:r>
              <a:rPr lang="en-US" dirty="0" smtClean="0"/>
              <a:t>We restrict the min-max function onto    by finding the nearest point in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725761" y="1325642"/>
            <a:ext cx="319027" cy="317408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6797727" y="1754270"/>
            <a:ext cx="319027" cy="317408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4083083" y="2111460"/>
            <a:ext cx="319027" cy="317408"/>
          </a:xfrm>
          <a:prstGeom prst="rect">
            <a:avLst/>
          </a:prstGeom>
          <a:noFill/>
          <a:ln/>
          <a:effectLst/>
        </p:spPr>
      </p:pic>
      <p:cxnSp>
        <p:nvCxnSpPr>
          <p:cNvPr id="8" name="Straight Connector 7"/>
          <p:cNvCxnSpPr/>
          <p:nvPr/>
        </p:nvCxnSpPr>
        <p:spPr bwMode="auto">
          <a:xfrm>
            <a:off x="1214414" y="4033474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9" name="Double Bracket 8"/>
          <p:cNvSpPr/>
          <p:nvPr/>
        </p:nvSpPr>
        <p:spPr bwMode="auto">
          <a:xfrm>
            <a:off x="1571604" y="3857628"/>
            <a:ext cx="2000264" cy="357190"/>
          </a:xfrm>
          <a:prstGeom prst="bracketPair">
            <a:avLst>
              <a:gd name="adj" fmla="val 14841"/>
            </a:avLst>
          </a:prstGeom>
          <a:solidFill>
            <a:schemeClr val="bg1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Double Bracket 10"/>
          <p:cNvSpPr/>
          <p:nvPr/>
        </p:nvSpPr>
        <p:spPr bwMode="auto">
          <a:xfrm>
            <a:off x="7215206" y="3857628"/>
            <a:ext cx="857256" cy="357190"/>
          </a:xfrm>
          <a:prstGeom prst="bracketPair">
            <a:avLst>
              <a:gd name="adj" fmla="val 14841"/>
            </a:avLst>
          </a:prstGeom>
          <a:solidFill>
            <a:schemeClr val="bg1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Double Bracket 11"/>
          <p:cNvSpPr/>
          <p:nvPr/>
        </p:nvSpPr>
        <p:spPr bwMode="auto">
          <a:xfrm>
            <a:off x="4286248" y="3857628"/>
            <a:ext cx="928694" cy="357190"/>
          </a:xfrm>
          <a:prstGeom prst="bracketPair">
            <a:avLst>
              <a:gd name="adj" fmla="val 14841"/>
            </a:avLst>
          </a:prstGeom>
          <a:solidFill>
            <a:schemeClr val="bg1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6" name="Picture 8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714348" y="3429000"/>
            <a:ext cx="1751431" cy="314918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86"/>
          <p:cNvGrpSpPr/>
          <p:nvPr/>
        </p:nvGrpSpPr>
        <p:grpSpPr>
          <a:xfrm>
            <a:off x="714348" y="4826103"/>
            <a:ext cx="3214710" cy="1960483"/>
            <a:chOff x="714348" y="4826103"/>
            <a:chExt cx="3214710" cy="1960483"/>
          </a:xfrm>
        </p:grpSpPr>
        <p:grpSp>
          <p:nvGrpSpPr>
            <p:cNvPr id="10" name="Group 68"/>
            <p:cNvGrpSpPr/>
            <p:nvPr/>
          </p:nvGrpSpPr>
          <p:grpSpPr>
            <a:xfrm>
              <a:off x="714348" y="4857760"/>
              <a:ext cx="3214710" cy="1928826"/>
              <a:chOff x="142844" y="4131238"/>
              <a:chExt cx="3429024" cy="2410256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42844" y="5559998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x</a:t>
                </a:r>
                <a:r>
                  <a:rPr lang="en-US" sz="1600" baseline="-25000" dirty="0" smtClean="0"/>
                  <a:t>1</a:t>
                </a:r>
                <a:endParaRPr lang="en-US" sz="1600" baseline="-250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28662" y="5559998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x</a:t>
                </a:r>
                <a:r>
                  <a:rPr lang="en-US" sz="1600" baseline="-25000" dirty="0" smtClean="0"/>
                  <a:t>2</a:t>
                </a:r>
                <a:endParaRPr lang="en-US" sz="1600" baseline="-250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643042" y="6202940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x</a:t>
                </a:r>
                <a:r>
                  <a:rPr lang="en-US" sz="1600" baseline="-25000" dirty="0" smtClean="0"/>
                  <a:t>3</a:t>
                </a:r>
                <a:endParaRPr lang="en-US" sz="1600" baseline="-250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357422" y="6202940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</a:t>
                </a:r>
                <a:r>
                  <a:rPr lang="en-US" sz="1600" baseline="-25000" dirty="0" smtClean="0"/>
                  <a:t>1</a:t>
                </a:r>
                <a:endParaRPr lang="en-US" sz="1600" baseline="-250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143240" y="5559998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x</a:t>
                </a:r>
                <a:r>
                  <a:rPr lang="en-US" sz="1600" baseline="-25000" dirty="0" smtClean="0"/>
                  <a:t>1</a:t>
                </a:r>
                <a:endParaRPr lang="en-US" sz="1600" baseline="-25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00034" y="4917056"/>
                <a:ext cx="5715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min</a:t>
                </a:r>
                <a:endParaRPr lang="en-US" sz="1600" baseline="-250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857356" y="5559998"/>
                <a:ext cx="642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max</a:t>
                </a:r>
                <a:endParaRPr lang="en-US" sz="1600" baseline="-250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428860" y="4845618"/>
                <a:ext cx="642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min</a:t>
                </a:r>
                <a:endParaRPr lang="en-US" sz="1600" baseline="-250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428728" y="4131238"/>
                <a:ext cx="642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max</a:t>
                </a:r>
                <a:endParaRPr lang="en-US" sz="1600" baseline="-25000" dirty="0"/>
              </a:p>
            </p:txBody>
          </p:sp>
          <p:cxnSp>
            <p:nvCxnSpPr>
              <p:cNvPr id="61" name="Straight Connector 60"/>
              <p:cNvCxnSpPr>
                <a:stCxn id="52" idx="0"/>
                <a:endCxn id="57" idx="2"/>
              </p:cNvCxnSpPr>
              <p:nvPr/>
            </p:nvCxnSpPr>
            <p:spPr bwMode="auto">
              <a:xfrm rot="5400000" flipH="1" flipV="1">
                <a:off x="419278" y="5193490"/>
                <a:ext cx="304388" cy="42862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2" name="Straight Connector 61"/>
              <p:cNvCxnSpPr>
                <a:stCxn id="53" idx="0"/>
                <a:endCxn id="57" idx="2"/>
              </p:cNvCxnSpPr>
              <p:nvPr/>
            </p:nvCxnSpPr>
            <p:spPr bwMode="auto">
              <a:xfrm rot="16200000" flipV="1">
                <a:off x="812187" y="5229209"/>
                <a:ext cx="304388" cy="35719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3" name="Straight Connector 62"/>
              <p:cNvCxnSpPr>
                <a:stCxn id="58" idx="0"/>
                <a:endCxn id="59" idx="2"/>
              </p:cNvCxnSpPr>
              <p:nvPr/>
            </p:nvCxnSpPr>
            <p:spPr bwMode="auto">
              <a:xfrm rot="5400000" flipH="1" flipV="1">
                <a:off x="2276666" y="5086333"/>
                <a:ext cx="375826" cy="57150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4" name="Straight Connector 63"/>
              <p:cNvCxnSpPr>
                <a:stCxn id="56" idx="0"/>
                <a:endCxn id="59" idx="2"/>
              </p:cNvCxnSpPr>
              <p:nvPr/>
            </p:nvCxnSpPr>
            <p:spPr bwMode="auto">
              <a:xfrm rot="16200000" flipV="1">
                <a:off x="2866030" y="5068473"/>
                <a:ext cx="375826" cy="60722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5" name="Straight Connector 64"/>
              <p:cNvCxnSpPr>
                <a:stCxn id="57" idx="0"/>
                <a:endCxn id="60" idx="2"/>
              </p:cNvCxnSpPr>
              <p:nvPr/>
            </p:nvCxnSpPr>
            <p:spPr bwMode="auto">
              <a:xfrm rot="5400000" flipH="1" flipV="1">
                <a:off x="1044360" y="4211218"/>
                <a:ext cx="447264" cy="96441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6" name="Straight Connector 65"/>
              <p:cNvCxnSpPr>
                <a:stCxn id="59" idx="0"/>
                <a:endCxn id="60" idx="2"/>
              </p:cNvCxnSpPr>
              <p:nvPr/>
            </p:nvCxnSpPr>
            <p:spPr bwMode="auto">
              <a:xfrm rot="16200000" flipV="1">
                <a:off x="2062352" y="4157639"/>
                <a:ext cx="375826" cy="100013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7" name="Straight Connector 66"/>
              <p:cNvCxnSpPr>
                <a:stCxn id="54" idx="0"/>
                <a:endCxn id="58" idx="2"/>
              </p:cNvCxnSpPr>
              <p:nvPr/>
            </p:nvCxnSpPr>
            <p:spPr bwMode="auto">
              <a:xfrm rot="5400000" flipH="1" flipV="1">
                <a:off x="1865897" y="5890011"/>
                <a:ext cx="304388" cy="32147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8" name="Straight Connector 67"/>
              <p:cNvCxnSpPr>
                <a:stCxn id="55" idx="0"/>
                <a:endCxn id="58" idx="2"/>
              </p:cNvCxnSpPr>
              <p:nvPr/>
            </p:nvCxnSpPr>
            <p:spPr bwMode="auto">
              <a:xfrm rot="16200000" flipV="1">
                <a:off x="2223088" y="5854291"/>
                <a:ext cx="304388" cy="39290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pic>
          <p:nvPicPr>
            <p:cNvPr id="71" name="Picture 7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/>
            <a:stretch>
              <a:fillRect/>
            </a:stretch>
          </p:blipFill>
          <p:spPr bwMode="auto">
            <a:xfrm>
              <a:off x="1386985" y="4826103"/>
              <a:ext cx="402511" cy="37939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9" name="Freeform 78"/>
          <p:cNvSpPr/>
          <p:nvPr/>
        </p:nvSpPr>
        <p:spPr bwMode="auto">
          <a:xfrm>
            <a:off x="2428861" y="4041913"/>
            <a:ext cx="2500329" cy="1453322"/>
          </a:xfrm>
          <a:custGeom>
            <a:avLst/>
            <a:gdLst>
              <a:gd name="connsiteX0" fmla="*/ 0 w 4161183"/>
              <a:gd name="connsiteY0" fmla="*/ 1007165 h 1453322"/>
              <a:gd name="connsiteX1" fmla="*/ 3273287 w 4161183"/>
              <a:gd name="connsiteY1" fmla="*/ 1285461 h 1453322"/>
              <a:gd name="connsiteX2" fmla="*/ 4161183 w 4161183"/>
              <a:gd name="connsiteY2" fmla="*/ 0 h 145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1183" h="1453322">
                <a:moveTo>
                  <a:pt x="0" y="1007165"/>
                </a:moveTo>
                <a:cubicBezTo>
                  <a:pt x="1289878" y="1230243"/>
                  <a:pt x="2579757" y="1453322"/>
                  <a:pt x="3273287" y="1285461"/>
                </a:cubicBezTo>
                <a:cubicBezTo>
                  <a:pt x="3966817" y="1117600"/>
                  <a:pt x="4064000" y="558800"/>
                  <a:pt x="4161183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81" name="Straight Arrow Connector 80"/>
          <p:cNvCxnSpPr>
            <a:endCxn id="11" idx="1"/>
          </p:cNvCxnSpPr>
          <p:nvPr/>
        </p:nvCxnSpPr>
        <p:spPr bwMode="auto">
          <a:xfrm rot="16200000" flipV="1">
            <a:off x="6590125" y="4661305"/>
            <a:ext cx="1250165" cy="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lg" len="lg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69 L -0.24323 -0.0349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4060580" y="5180190"/>
            <a:ext cx="1881994" cy="378698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precise in the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857232"/>
            <a:ext cx="8188356" cy="5572164"/>
          </a:xfrm>
        </p:spPr>
        <p:txBody>
          <a:bodyPr/>
          <a:lstStyle/>
          <a:p>
            <a:r>
              <a:rPr lang="en-US" dirty="0" smtClean="0"/>
              <a:t>The image set of the mechanism can be an arbitrary closed set</a:t>
            </a:r>
          </a:p>
          <a:p>
            <a:r>
              <a:rPr lang="en-US" dirty="0" smtClean="0"/>
              <a:t>We restrict the min-max function onto    by finding the nearest point in</a:t>
            </a:r>
          </a:p>
          <a:p>
            <a:pPr lvl="1"/>
            <a:r>
              <a:rPr lang="en-US" dirty="0" smtClean="0"/>
              <a:t>What about when there are 2 nearest points ?</a:t>
            </a:r>
          </a:p>
          <a:p>
            <a:pPr lvl="1"/>
            <a:r>
              <a:rPr lang="en-US" dirty="0" smtClean="0"/>
              <a:t>A tie-breaking gadget takes response of that !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2725761" y="1325642"/>
            <a:ext cx="319027" cy="317408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6797727" y="1754270"/>
            <a:ext cx="319027" cy="317408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4083083" y="2111460"/>
            <a:ext cx="319027" cy="317408"/>
          </a:xfrm>
          <a:prstGeom prst="rect">
            <a:avLst/>
          </a:prstGeom>
          <a:noFill/>
          <a:ln/>
          <a:effectLst/>
        </p:spPr>
      </p:pic>
      <p:cxnSp>
        <p:nvCxnSpPr>
          <p:cNvPr id="8" name="Straight Connector 7"/>
          <p:cNvCxnSpPr/>
          <p:nvPr/>
        </p:nvCxnSpPr>
        <p:spPr bwMode="auto">
          <a:xfrm>
            <a:off x="1214414" y="4033474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9" name="Double Bracket 8"/>
          <p:cNvSpPr/>
          <p:nvPr/>
        </p:nvSpPr>
        <p:spPr bwMode="auto">
          <a:xfrm>
            <a:off x="1571604" y="3857628"/>
            <a:ext cx="2000264" cy="357190"/>
          </a:xfrm>
          <a:prstGeom prst="bracketPair">
            <a:avLst>
              <a:gd name="adj" fmla="val 14841"/>
            </a:avLst>
          </a:prstGeom>
          <a:solidFill>
            <a:schemeClr val="bg1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Double Bracket 10"/>
          <p:cNvSpPr/>
          <p:nvPr/>
        </p:nvSpPr>
        <p:spPr bwMode="auto">
          <a:xfrm>
            <a:off x="7215206" y="3857628"/>
            <a:ext cx="857256" cy="357190"/>
          </a:xfrm>
          <a:prstGeom prst="bracketPair">
            <a:avLst>
              <a:gd name="adj" fmla="val 14841"/>
            </a:avLst>
          </a:prstGeom>
          <a:solidFill>
            <a:schemeClr val="bg1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Double Bracket 11"/>
          <p:cNvSpPr/>
          <p:nvPr/>
        </p:nvSpPr>
        <p:spPr bwMode="auto">
          <a:xfrm>
            <a:off x="4286248" y="3857628"/>
            <a:ext cx="928694" cy="357190"/>
          </a:xfrm>
          <a:prstGeom prst="bracketPair">
            <a:avLst>
              <a:gd name="adj" fmla="val 14841"/>
            </a:avLst>
          </a:prstGeom>
          <a:solidFill>
            <a:schemeClr val="bg1">
              <a:lumMod val="65000"/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4" name="Group 68"/>
          <p:cNvGrpSpPr/>
          <p:nvPr/>
        </p:nvGrpSpPr>
        <p:grpSpPr>
          <a:xfrm>
            <a:off x="714348" y="4857760"/>
            <a:ext cx="3214710" cy="1928826"/>
            <a:chOff x="142844" y="4131238"/>
            <a:chExt cx="3429024" cy="2410256"/>
          </a:xfrm>
        </p:grpSpPr>
        <p:sp>
          <p:nvSpPr>
            <p:cNvPr id="52" name="TextBox 51"/>
            <p:cNvSpPr txBox="1"/>
            <p:nvPr/>
          </p:nvSpPr>
          <p:spPr>
            <a:xfrm>
              <a:off x="142844" y="5559998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x</a:t>
              </a:r>
              <a:r>
                <a:rPr lang="en-US" sz="1600" baseline="-25000" dirty="0" smtClean="0"/>
                <a:t>1</a:t>
              </a:r>
              <a:endParaRPr lang="en-US" sz="1600" baseline="-25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28662" y="5559998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x</a:t>
              </a:r>
              <a:r>
                <a:rPr lang="en-US" sz="1600" baseline="-25000" dirty="0" smtClean="0"/>
                <a:t>2</a:t>
              </a:r>
              <a:endParaRPr lang="en-US" sz="1600" baseline="-25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43042" y="6202940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x</a:t>
              </a:r>
              <a:r>
                <a:rPr lang="en-US" sz="1600" baseline="-25000" dirty="0" smtClean="0"/>
                <a:t>3</a:t>
              </a:r>
              <a:endParaRPr lang="en-US" sz="1600" baseline="-25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57422" y="6202940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</a:t>
              </a:r>
              <a:r>
                <a:rPr lang="en-US" sz="1600" baseline="-25000" dirty="0" smtClean="0"/>
                <a:t>1</a:t>
              </a:r>
              <a:endParaRPr lang="en-US" sz="1600" baseline="-25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43240" y="5559998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x</a:t>
              </a:r>
              <a:r>
                <a:rPr lang="en-US" sz="1600" baseline="-25000" dirty="0" smtClean="0"/>
                <a:t>1</a:t>
              </a:r>
              <a:endParaRPr lang="en-US" sz="1600" baseline="-25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0034" y="4917056"/>
              <a:ext cx="571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min</a:t>
              </a:r>
              <a:endParaRPr lang="en-US" sz="1600" baseline="-25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57356" y="5559998"/>
              <a:ext cx="642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max</a:t>
              </a:r>
              <a:endParaRPr lang="en-US" sz="1600" baseline="-25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428860" y="4845618"/>
              <a:ext cx="642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min</a:t>
              </a:r>
              <a:endParaRPr lang="en-US" sz="1600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28728" y="4131238"/>
              <a:ext cx="642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max</a:t>
              </a:r>
              <a:endParaRPr lang="en-US" sz="1600" baseline="-25000" dirty="0"/>
            </a:p>
          </p:txBody>
        </p:sp>
        <p:cxnSp>
          <p:nvCxnSpPr>
            <p:cNvPr id="61" name="Straight Connector 60"/>
            <p:cNvCxnSpPr>
              <a:stCxn id="52" idx="0"/>
              <a:endCxn id="57" idx="2"/>
            </p:cNvCxnSpPr>
            <p:nvPr/>
          </p:nvCxnSpPr>
          <p:spPr bwMode="auto">
            <a:xfrm rot="5400000" flipH="1" flipV="1">
              <a:off x="419278" y="5193490"/>
              <a:ext cx="304388" cy="4286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Connector 61"/>
            <p:cNvCxnSpPr>
              <a:stCxn id="53" idx="0"/>
              <a:endCxn id="57" idx="2"/>
            </p:cNvCxnSpPr>
            <p:nvPr/>
          </p:nvCxnSpPr>
          <p:spPr bwMode="auto">
            <a:xfrm rot="16200000" flipV="1">
              <a:off x="812187" y="5229209"/>
              <a:ext cx="304388" cy="35719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Straight Connector 62"/>
            <p:cNvCxnSpPr>
              <a:stCxn id="58" idx="0"/>
              <a:endCxn id="59" idx="2"/>
            </p:cNvCxnSpPr>
            <p:nvPr/>
          </p:nvCxnSpPr>
          <p:spPr bwMode="auto">
            <a:xfrm rot="5400000" flipH="1" flipV="1">
              <a:off x="2276666" y="5086333"/>
              <a:ext cx="375826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Straight Connector 63"/>
            <p:cNvCxnSpPr>
              <a:stCxn id="56" idx="0"/>
              <a:endCxn id="59" idx="2"/>
            </p:cNvCxnSpPr>
            <p:nvPr/>
          </p:nvCxnSpPr>
          <p:spPr bwMode="auto">
            <a:xfrm rot="16200000" flipV="1">
              <a:off x="2866030" y="5068473"/>
              <a:ext cx="375826" cy="6072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Straight Connector 64"/>
            <p:cNvCxnSpPr>
              <a:stCxn id="57" idx="0"/>
              <a:endCxn id="60" idx="2"/>
            </p:cNvCxnSpPr>
            <p:nvPr/>
          </p:nvCxnSpPr>
          <p:spPr bwMode="auto">
            <a:xfrm rot="5400000" flipH="1" flipV="1">
              <a:off x="1044360" y="4211218"/>
              <a:ext cx="447264" cy="9644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6" name="Straight Connector 65"/>
            <p:cNvCxnSpPr>
              <a:stCxn id="59" idx="0"/>
              <a:endCxn id="60" idx="2"/>
            </p:cNvCxnSpPr>
            <p:nvPr/>
          </p:nvCxnSpPr>
          <p:spPr bwMode="auto">
            <a:xfrm rot="16200000" flipV="1">
              <a:off x="2062352" y="4157639"/>
              <a:ext cx="375826" cy="10001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7" name="Straight Connector 66"/>
            <p:cNvCxnSpPr>
              <a:stCxn id="54" idx="0"/>
              <a:endCxn id="58" idx="2"/>
            </p:cNvCxnSpPr>
            <p:nvPr/>
          </p:nvCxnSpPr>
          <p:spPr bwMode="auto">
            <a:xfrm rot="5400000" flipH="1" flipV="1">
              <a:off x="1865897" y="5890011"/>
              <a:ext cx="304388" cy="3214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8" name="Straight Connector 67"/>
            <p:cNvCxnSpPr>
              <a:stCxn id="55" idx="0"/>
              <a:endCxn id="58" idx="2"/>
            </p:cNvCxnSpPr>
            <p:nvPr/>
          </p:nvCxnSpPr>
          <p:spPr bwMode="auto">
            <a:xfrm rot="16200000" flipV="1">
              <a:off x="2223088" y="5854291"/>
              <a:ext cx="304388" cy="39290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71" name="Picture 7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1386985" y="4826103"/>
            <a:ext cx="402511" cy="379393"/>
          </a:xfrm>
          <a:prstGeom prst="rect">
            <a:avLst/>
          </a:prstGeom>
          <a:noFill/>
          <a:ln/>
          <a:effectLst/>
        </p:spPr>
      </p:pic>
      <p:sp>
        <p:nvSpPr>
          <p:cNvPr id="79" name="Freeform 78"/>
          <p:cNvSpPr/>
          <p:nvPr/>
        </p:nvSpPr>
        <p:spPr bwMode="auto">
          <a:xfrm>
            <a:off x="2428861" y="4041913"/>
            <a:ext cx="3786213" cy="1453322"/>
          </a:xfrm>
          <a:custGeom>
            <a:avLst/>
            <a:gdLst>
              <a:gd name="connsiteX0" fmla="*/ 0 w 4161183"/>
              <a:gd name="connsiteY0" fmla="*/ 1007165 h 1453322"/>
              <a:gd name="connsiteX1" fmla="*/ 3273287 w 4161183"/>
              <a:gd name="connsiteY1" fmla="*/ 1285461 h 1453322"/>
              <a:gd name="connsiteX2" fmla="*/ 4161183 w 4161183"/>
              <a:gd name="connsiteY2" fmla="*/ 0 h 145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1183" h="1453322">
                <a:moveTo>
                  <a:pt x="0" y="1007165"/>
                </a:moveTo>
                <a:cubicBezTo>
                  <a:pt x="1289878" y="1230243"/>
                  <a:pt x="2579757" y="1453322"/>
                  <a:pt x="3273287" y="1285461"/>
                </a:cubicBezTo>
                <a:cubicBezTo>
                  <a:pt x="3966817" y="1117600"/>
                  <a:pt x="4064000" y="558800"/>
                  <a:pt x="4161183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7" name="Picture 36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714348" y="3429000"/>
            <a:ext cx="1751431" cy="314918"/>
          </a:xfrm>
          <a:prstGeom prst="rect">
            <a:avLst/>
          </a:prstGeom>
          <a:noFill/>
          <a:ln/>
          <a:effectLst/>
        </p:spPr>
      </p:pic>
      <p:grpSp>
        <p:nvGrpSpPr>
          <p:cNvPr id="69" name="Group 68"/>
          <p:cNvGrpSpPr/>
          <p:nvPr/>
        </p:nvGrpSpPr>
        <p:grpSpPr>
          <a:xfrm>
            <a:off x="5214943" y="4036223"/>
            <a:ext cx="2000264" cy="2035983"/>
            <a:chOff x="5214943" y="4036223"/>
            <a:chExt cx="2000264" cy="2035983"/>
          </a:xfrm>
        </p:grpSpPr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/>
            <a:stretch>
              <a:fillRect/>
            </a:stretch>
          </p:blipFill>
          <p:spPr bwMode="auto">
            <a:xfrm>
              <a:off x="5454616" y="5041710"/>
              <a:ext cx="1546276" cy="31611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1" name="Straight Arrow Connector 40"/>
            <p:cNvCxnSpPr>
              <a:endCxn id="39" idx="2"/>
            </p:cNvCxnSpPr>
            <p:nvPr/>
          </p:nvCxnSpPr>
          <p:spPr bwMode="auto">
            <a:xfrm rot="5400000" flipH="1" flipV="1">
              <a:off x="5864224" y="5708676"/>
              <a:ext cx="714380" cy="1268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44" name="Straight Arrow Connector 43"/>
            <p:cNvCxnSpPr>
              <a:stCxn id="39" idx="0"/>
              <a:endCxn id="12" idx="3"/>
            </p:cNvCxnSpPr>
            <p:nvPr/>
          </p:nvCxnSpPr>
          <p:spPr bwMode="auto">
            <a:xfrm rot="16200000" flipV="1">
              <a:off x="5218605" y="4032561"/>
              <a:ext cx="1005487" cy="101281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47" name="Straight Arrow Connector 46"/>
            <p:cNvCxnSpPr>
              <a:stCxn id="39" idx="0"/>
              <a:endCxn id="11" idx="1"/>
            </p:cNvCxnSpPr>
            <p:nvPr/>
          </p:nvCxnSpPr>
          <p:spPr bwMode="auto">
            <a:xfrm rot="5400000" flipH="1" flipV="1">
              <a:off x="6218737" y="4045241"/>
              <a:ext cx="1005487" cy="98745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3904E-6 L 0.13421 0.147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7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proof – warm-up part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071546"/>
            <a:ext cx="7772400" cy="5500726"/>
          </a:xfrm>
        </p:spPr>
        <p:txBody>
          <a:bodyPr/>
          <a:lstStyle/>
          <a:p>
            <a:r>
              <a:rPr lang="en-US" altLang="zh-CN" dirty="0" smtClean="0"/>
              <a:t>Lemma. If    is a truthful mechanism, then                        goes to the closest point in       from   , for all</a:t>
            </a:r>
          </a:p>
          <a:p>
            <a:r>
              <a:rPr lang="en-US" altLang="zh-CN" dirty="0" smtClean="0"/>
              <a:t>Proof. For every                               ,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Corollary.                is closed.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Now, for simplicity, assume</a:t>
            </a:r>
            <a:endParaRPr lang="zh-CN" alt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2767620" y="1237267"/>
            <a:ext cx="211848" cy="274005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7324184" y="1154082"/>
            <a:ext cx="1748410" cy="37990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5085605" y="1511272"/>
            <a:ext cx="602899" cy="379901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6429388" y="1597863"/>
            <a:ext cx="260229" cy="19916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7812233" y="1582710"/>
            <a:ext cx="260229" cy="199161"/>
          </a:xfrm>
          <a:prstGeom prst="rect">
            <a:avLst/>
          </a:prstGeom>
          <a:noFill/>
          <a:ln/>
          <a:effectLst/>
        </p:spPr>
      </p:pic>
      <p:sp>
        <p:nvSpPr>
          <p:cNvPr id="13" name="Line Callout 1 12"/>
          <p:cNvSpPr/>
          <p:nvPr/>
        </p:nvSpPr>
        <p:spPr bwMode="auto">
          <a:xfrm>
            <a:off x="6357950" y="500042"/>
            <a:ext cx="1928826" cy="571504"/>
          </a:xfrm>
          <a:prstGeom prst="borderCallout1">
            <a:avLst>
              <a:gd name="adj1" fmla="val 48122"/>
              <a:gd name="adj2" fmla="val 280"/>
              <a:gd name="adj3" fmla="val 186702"/>
              <a:gd name="adj4" fmla="val -4522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Image set of 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g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6" name="Picture 1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3643306" y="1955306"/>
            <a:ext cx="2742418" cy="378407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2214546" y="2357430"/>
            <a:ext cx="4654598" cy="2166433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2766170" y="5037605"/>
            <a:ext cx="1221074" cy="378407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5280702" y="5929329"/>
            <a:ext cx="3006074" cy="3738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lemma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928670"/>
            <a:ext cx="8188356" cy="5715040"/>
          </a:xfrm>
        </p:spPr>
        <p:txBody>
          <a:bodyPr/>
          <a:lstStyle/>
          <a:p>
            <a:r>
              <a:rPr lang="en-US" altLang="zh-CN" dirty="0" smtClean="0"/>
              <a:t>Lemma. For each truthful mechanism   , there exists a min-max function   , such that                         is the closest point in        from                         , for all inputs</a:t>
            </a:r>
          </a:p>
          <a:p>
            <a:r>
              <a:rPr lang="en-US" altLang="zh-CN" dirty="0" smtClean="0"/>
              <a:t>Proof (sketch). Prove by induction on</a:t>
            </a:r>
          </a:p>
          <a:p>
            <a:pPr lvl="1"/>
            <a:r>
              <a:rPr lang="en-US" altLang="zh-CN" dirty="0" smtClean="0"/>
              <a:t>When         ,        should output the closest point   in        from    : </a:t>
            </a:r>
          </a:p>
          <a:p>
            <a:pPr lvl="1"/>
            <a:r>
              <a:rPr lang="en-US" altLang="zh-CN" dirty="0" smtClean="0"/>
              <a:t>For </a:t>
            </a:r>
          </a:p>
        </p:txBody>
      </p:sp>
      <p:pic>
        <p:nvPicPr>
          <p:cNvPr id="4" name="Picture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6574730" y="1071546"/>
            <a:ext cx="211848" cy="274005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3786182" y="3357562"/>
            <a:ext cx="1221081" cy="378409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5786446" y="1357298"/>
            <a:ext cx="2210634" cy="37990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3428992" y="1714488"/>
            <a:ext cx="602899" cy="37990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4857752" y="1714487"/>
            <a:ext cx="2211997" cy="380135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2156360" y="2084930"/>
            <a:ext cx="2454820" cy="360350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6524999" y="2616678"/>
            <a:ext cx="261579" cy="200194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2520162" y="3013624"/>
            <a:ext cx="752702" cy="249628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3428992" y="2928934"/>
            <a:ext cx="603271" cy="380136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3357554" y="3429000"/>
            <a:ext cx="260389" cy="199283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1928794" y="3357562"/>
            <a:ext cx="602899" cy="379901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2214546" y="3786190"/>
            <a:ext cx="749743" cy="2869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944E-6 L -0.04757 -0.39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21E-6 L -0.05087 -0.398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lemma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44" y="986856"/>
            <a:ext cx="7772400" cy="4460892"/>
          </a:xfrm>
        </p:spPr>
        <p:txBody>
          <a:bodyPr/>
          <a:lstStyle/>
          <a:p>
            <a:r>
              <a:rPr lang="en-US" altLang="zh-CN" dirty="0" smtClean="0"/>
              <a:t>For         , define </a:t>
            </a:r>
          </a:p>
          <a:p>
            <a:pPr lvl="1"/>
            <a:r>
              <a:rPr lang="en-US" altLang="zh-CN" dirty="0" smtClean="0"/>
              <a:t>Claim 1.      is truthful</a:t>
            </a:r>
          </a:p>
          <a:p>
            <a:pPr lvl="1"/>
            <a:r>
              <a:rPr lang="en-US" altLang="zh-CN" dirty="0" smtClean="0"/>
              <a:t>Claim 2. 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Claim 3.        , as mechanisms for           -player game, are truthful</a:t>
            </a:r>
          </a:p>
          <a:p>
            <a:pPr lvl="1"/>
            <a:r>
              <a:rPr lang="en-US" altLang="zh-CN" dirty="0" smtClean="0"/>
              <a:t>Claim 4. </a:t>
            </a:r>
            <a:endParaRPr lang="zh-CN" altLang="en-US" dirty="0"/>
          </a:p>
        </p:txBody>
      </p:sp>
      <p:pic>
        <p:nvPicPr>
          <p:cNvPr id="4" name="Picture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1732910" y="1057146"/>
            <a:ext cx="749743" cy="286900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3710259" y="1000108"/>
            <a:ext cx="4576517" cy="419134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2786050" y="1495386"/>
            <a:ext cx="287229" cy="361978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2792580" y="1955306"/>
            <a:ext cx="5717599" cy="828805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2799302" y="2858507"/>
            <a:ext cx="593607" cy="342927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6296074" y="2852707"/>
            <a:ext cx="919132" cy="361979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/>
          <a:stretch>
            <a:fillRect/>
          </a:stretch>
        </p:blipFill>
        <p:spPr bwMode="auto">
          <a:xfrm>
            <a:off x="2786050" y="3643314"/>
            <a:ext cx="3904187" cy="788137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/>
          <p:nvPr/>
        </p:nvGrpSpPr>
        <p:grpSpPr>
          <a:xfrm>
            <a:off x="2857488" y="4500570"/>
            <a:ext cx="5429257" cy="1179031"/>
            <a:chOff x="2857488" y="4500570"/>
            <a:chExt cx="5429257" cy="1179031"/>
          </a:xfrm>
        </p:grpSpPr>
        <p:pic>
          <p:nvPicPr>
            <p:cNvPr id="17" name="Picture 16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/>
            <a:stretch>
              <a:fillRect/>
            </a:stretch>
          </p:blipFill>
          <p:spPr bwMode="auto">
            <a:xfrm>
              <a:off x="3214678" y="4500570"/>
              <a:ext cx="2081834" cy="43815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" name="Double Bracket 17"/>
            <p:cNvSpPr/>
            <p:nvPr/>
          </p:nvSpPr>
          <p:spPr bwMode="auto">
            <a:xfrm>
              <a:off x="4000496" y="4893792"/>
              <a:ext cx="3214710" cy="357190"/>
            </a:xfrm>
            <a:prstGeom prst="bracketPair">
              <a:avLst>
                <a:gd name="adj" fmla="val 14841"/>
              </a:avLst>
            </a:prstGeom>
            <a:solidFill>
              <a:schemeClr val="bg1">
                <a:lumMod val="65000"/>
                <a:alpha val="7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21" name="Picture 20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9"/>
            <a:stretch>
              <a:fillRect/>
            </a:stretch>
          </p:blipFill>
          <p:spPr bwMode="auto">
            <a:xfrm>
              <a:off x="2857488" y="5322420"/>
              <a:ext cx="2402634" cy="35483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5" name="Picture 24" descr="TP_tmp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/>
            <a:stretch>
              <a:fillRect/>
            </a:stretch>
          </p:blipFill>
          <p:spPr bwMode="auto">
            <a:xfrm>
              <a:off x="5884172" y="5324777"/>
              <a:ext cx="2402573" cy="35482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7" name="Group 46"/>
          <p:cNvGrpSpPr/>
          <p:nvPr/>
        </p:nvGrpSpPr>
        <p:grpSpPr>
          <a:xfrm>
            <a:off x="2960145" y="5790247"/>
            <a:ext cx="2448952" cy="1067287"/>
            <a:chOff x="2960145" y="5763743"/>
            <a:chExt cx="2448952" cy="1067287"/>
          </a:xfrm>
        </p:grpSpPr>
        <p:pic>
          <p:nvPicPr>
            <p:cNvPr id="31" name="Picture 30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/>
            <a:stretch>
              <a:fillRect/>
            </a:stretch>
          </p:blipFill>
          <p:spPr bwMode="auto">
            <a:xfrm>
              <a:off x="2960145" y="5763743"/>
              <a:ext cx="620546" cy="37840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8" name="Double Bracket 27"/>
            <p:cNvSpPr/>
            <p:nvPr/>
          </p:nvSpPr>
          <p:spPr bwMode="auto">
            <a:xfrm>
              <a:off x="3357554" y="6072206"/>
              <a:ext cx="1928826" cy="357190"/>
            </a:xfrm>
            <a:prstGeom prst="bracketPair">
              <a:avLst>
                <a:gd name="adj" fmla="val 14841"/>
              </a:avLst>
            </a:prstGeom>
            <a:solidFill>
              <a:schemeClr val="bg1">
                <a:lumMod val="65000"/>
                <a:alpha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2"/>
            <a:stretch>
              <a:fillRect/>
            </a:stretch>
          </p:blipFill>
          <p:spPr bwMode="auto">
            <a:xfrm>
              <a:off x="3225095" y="6479618"/>
              <a:ext cx="313958" cy="3514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3"/>
            <a:stretch>
              <a:fillRect/>
            </a:stretch>
          </p:blipFill>
          <p:spPr bwMode="auto">
            <a:xfrm>
              <a:off x="5048992" y="6480107"/>
              <a:ext cx="360105" cy="33942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8" name="Group 47"/>
          <p:cNvGrpSpPr/>
          <p:nvPr/>
        </p:nvGrpSpPr>
        <p:grpSpPr>
          <a:xfrm>
            <a:off x="6081096" y="5791742"/>
            <a:ext cx="1843183" cy="1037849"/>
            <a:chOff x="6081096" y="5765238"/>
            <a:chExt cx="1843183" cy="1037849"/>
          </a:xfrm>
        </p:grpSpPr>
        <p:pic>
          <p:nvPicPr>
            <p:cNvPr id="33" name="Picture 32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4"/>
            <a:stretch>
              <a:fillRect/>
            </a:stretch>
          </p:blipFill>
          <p:spPr bwMode="auto">
            <a:xfrm>
              <a:off x="6081096" y="5765238"/>
              <a:ext cx="647541" cy="37093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9" name="Double Bracket 28"/>
            <p:cNvSpPr/>
            <p:nvPr/>
          </p:nvSpPr>
          <p:spPr bwMode="auto">
            <a:xfrm>
              <a:off x="6429388" y="6072206"/>
              <a:ext cx="1357322" cy="357190"/>
            </a:xfrm>
            <a:prstGeom prst="bracketPair">
              <a:avLst>
                <a:gd name="adj" fmla="val 14841"/>
              </a:avLst>
            </a:prstGeom>
            <a:solidFill>
              <a:schemeClr val="bg1">
                <a:lumMod val="65000"/>
                <a:alpha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41" name="Picture 4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5"/>
            <a:stretch>
              <a:fillRect/>
            </a:stretch>
          </p:blipFill>
          <p:spPr bwMode="auto">
            <a:xfrm>
              <a:off x="6226662" y="6473668"/>
              <a:ext cx="331098" cy="3294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3" name="Picture 42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6"/>
            <a:stretch>
              <a:fillRect/>
            </a:stretch>
          </p:blipFill>
          <p:spPr bwMode="auto">
            <a:xfrm>
              <a:off x="7574788" y="6469152"/>
              <a:ext cx="349491" cy="32941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4" name="Group 43"/>
          <p:cNvGrpSpPr/>
          <p:nvPr/>
        </p:nvGrpSpPr>
        <p:grpSpPr>
          <a:xfrm>
            <a:off x="1214414" y="4536602"/>
            <a:ext cx="7572428" cy="714380"/>
            <a:chOff x="1214414" y="4536602"/>
            <a:chExt cx="7572428" cy="714380"/>
          </a:xfrm>
        </p:grpSpPr>
        <p:pic>
          <p:nvPicPr>
            <p:cNvPr id="15" name="Picture 14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7"/>
            <a:stretch>
              <a:fillRect/>
            </a:stretch>
          </p:blipFill>
          <p:spPr bwMode="auto">
            <a:xfrm>
              <a:off x="1214414" y="4536602"/>
              <a:ext cx="602899" cy="37990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1" name="Straight Connector 10"/>
            <p:cNvCxnSpPr/>
            <p:nvPr/>
          </p:nvCxnSpPr>
          <p:spPr bwMode="auto">
            <a:xfrm>
              <a:off x="1214414" y="5069638"/>
              <a:ext cx="75724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sp>
          <p:nvSpPr>
            <p:cNvPr id="12" name="Double Bracket 11"/>
            <p:cNvSpPr/>
            <p:nvPr/>
          </p:nvSpPr>
          <p:spPr bwMode="auto">
            <a:xfrm>
              <a:off x="1571604" y="4893792"/>
              <a:ext cx="6786610" cy="357190"/>
            </a:xfrm>
            <a:prstGeom prst="bracketPair">
              <a:avLst>
                <a:gd name="adj" fmla="val 14841"/>
              </a:avLst>
            </a:prstGeom>
            <a:solidFill>
              <a:schemeClr val="bg1">
                <a:lumMod val="65000"/>
                <a:alpha val="3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14414" y="5741520"/>
            <a:ext cx="7572428" cy="714380"/>
            <a:chOff x="1214414" y="5715016"/>
            <a:chExt cx="7572428" cy="714380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1214414" y="6248052"/>
              <a:ext cx="75724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pic>
          <p:nvPicPr>
            <p:cNvPr id="34" name="Picture 33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7"/>
            <a:stretch>
              <a:fillRect/>
            </a:stretch>
          </p:blipFill>
          <p:spPr bwMode="auto">
            <a:xfrm>
              <a:off x="1214414" y="5715016"/>
              <a:ext cx="602899" cy="37990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5" name="Double Bracket 34"/>
            <p:cNvSpPr/>
            <p:nvPr/>
          </p:nvSpPr>
          <p:spPr bwMode="auto">
            <a:xfrm>
              <a:off x="1571604" y="6072206"/>
              <a:ext cx="6786610" cy="357190"/>
            </a:xfrm>
            <a:prstGeom prst="bracketPair">
              <a:avLst>
                <a:gd name="adj" fmla="val 14841"/>
              </a:avLst>
            </a:prstGeom>
            <a:solidFill>
              <a:schemeClr val="bg1">
                <a:lumMod val="65000"/>
                <a:alpha val="3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214414" y="4527074"/>
            <a:ext cx="7572428" cy="714380"/>
            <a:chOff x="1214414" y="4536602"/>
            <a:chExt cx="7572428" cy="714380"/>
          </a:xfrm>
        </p:grpSpPr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7"/>
            <a:stretch>
              <a:fillRect/>
            </a:stretch>
          </p:blipFill>
          <p:spPr bwMode="auto">
            <a:xfrm>
              <a:off x="1214414" y="4536602"/>
              <a:ext cx="602899" cy="37990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1" name="Straight Connector 50"/>
            <p:cNvCxnSpPr/>
            <p:nvPr/>
          </p:nvCxnSpPr>
          <p:spPr bwMode="auto">
            <a:xfrm>
              <a:off x="1214414" y="5069638"/>
              <a:ext cx="75724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sp>
          <p:nvSpPr>
            <p:cNvPr id="52" name="Double Bracket 51"/>
            <p:cNvSpPr/>
            <p:nvPr/>
          </p:nvSpPr>
          <p:spPr bwMode="auto">
            <a:xfrm>
              <a:off x="1571604" y="4893792"/>
              <a:ext cx="6786610" cy="357190"/>
            </a:xfrm>
            <a:prstGeom prst="bracketPair">
              <a:avLst>
                <a:gd name="adj" fmla="val 14841"/>
              </a:avLst>
            </a:prstGeom>
            <a:solidFill>
              <a:schemeClr val="bg1">
                <a:lumMod val="65000"/>
                <a:alpha val="3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85 L 0.00035 0.1778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4467027" y="3214686"/>
            <a:ext cx="605039" cy="291276"/>
          </a:xfrm>
          <a:prstGeom prst="rect">
            <a:avLst/>
          </a:prstGeom>
          <a:noFill/>
          <a:ln/>
          <a:effectLst/>
        </p:spPr>
      </p:pic>
      <p:pic>
        <p:nvPicPr>
          <p:cNvPr id="107" name="Picture 10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3321400" y="4214817"/>
            <a:ext cx="248717" cy="285525"/>
          </a:xfrm>
          <a:prstGeom prst="rect">
            <a:avLst/>
          </a:prstGeom>
          <a:noFill/>
          <a:ln/>
          <a:effectLst/>
        </p:spPr>
      </p:pic>
      <p:pic>
        <p:nvPicPr>
          <p:cNvPr id="109" name="Picture 10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5701733" y="4214817"/>
            <a:ext cx="275266" cy="273869"/>
          </a:xfrm>
          <a:prstGeom prst="rect">
            <a:avLst/>
          </a:prstGeom>
          <a:noFill/>
          <a:ln/>
          <a:effectLst/>
        </p:spPr>
      </p:pic>
      <p:pic>
        <p:nvPicPr>
          <p:cNvPr id="111" name="Picture 11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4580521" y="4263216"/>
            <a:ext cx="348669" cy="237354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lemma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44" y="986856"/>
            <a:ext cx="7772400" cy="4460892"/>
          </a:xfrm>
        </p:spPr>
        <p:txBody>
          <a:bodyPr/>
          <a:lstStyle/>
          <a:p>
            <a:r>
              <a:rPr lang="en-US" altLang="zh-CN" dirty="0" smtClean="0"/>
              <a:t>Thus,</a:t>
            </a:r>
          </a:p>
        </p:txBody>
      </p:sp>
      <p:pic>
        <p:nvPicPr>
          <p:cNvPr id="55" name="Picture 5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1461516" y="1428736"/>
            <a:ext cx="6440162" cy="437781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 bwMode="auto">
          <a:xfrm>
            <a:off x="2231535" y="1919273"/>
            <a:ext cx="4900124" cy="378083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 bwMode="auto">
          <a:xfrm>
            <a:off x="2223090" y="2357428"/>
            <a:ext cx="4941229" cy="376643"/>
          </a:xfrm>
          <a:prstGeom prst="rect">
            <a:avLst/>
          </a:prstGeom>
          <a:noFill/>
          <a:ln/>
          <a:effectLst/>
        </p:spPr>
      </p:pic>
      <p:cxnSp>
        <p:nvCxnSpPr>
          <p:cNvPr id="98" name="Straight Connector 97"/>
          <p:cNvCxnSpPr/>
          <p:nvPr/>
        </p:nvCxnSpPr>
        <p:spPr bwMode="auto">
          <a:xfrm rot="5400000" flipH="1" flipV="1">
            <a:off x="4460467" y="3876829"/>
            <a:ext cx="651695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rot="5400000" flipH="1" flipV="1">
            <a:off x="3799665" y="3216028"/>
            <a:ext cx="651695" cy="13216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rot="16200000" flipV="1">
            <a:off x="4978393" y="3358902"/>
            <a:ext cx="651694" cy="10358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03" name="Picture 102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/>
          <a:stretch>
            <a:fillRect/>
          </a:stretch>
        </p:blipFill>
        <p:spPr bwMode="auto">
          <a:xfrm>
            <a:off x="3777529" y="3357562"/>
            <a:ext cx="359807" cy="244936"/>
          </a:xfrm>
          <a:prstGeom prst="rect">
            <a:avLst/>
          </a:prstGeom>
          <a:noFill/>
          <a:ln/>
          <a:effectLst/>
        </p:spPr>
      </p:pic>
      <p:grpSp>
        <p:nvGrpSpPr>
          <p:cNvPr id="112" name="Group 111"/>
          <p:cNvGrpSpPr/>
          <p:nvPr/>
        </p:nvGrpSpPr>
        <p:grpSpPr>
          <a:xfrm>
            <a:off x="2857488" y="4500570"/>
            <a:ext cx="5429257" cy="1179031"/>
            <a:chOff x="2857488" y="4500570"/>
            <a:chExt cx="5429257" cy="1179031"/>
          </a:xfrm>
        </p:grpSpPr>
        <p:pic>
          <p:nvPicPr>
            <p:cNvPr id="113" name="Picture 112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/>
            <a:stretch>
              <a:fillRect/>
            </a:stretch>
          </p:blipFill>
          <p:spPr bwMode="auto">
            <a:xfrm>
              <a:off x="3214678" y="4500570"/>
              <a:ext cx="2081834" cy="43815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4" name="Double Bracket 113"/>
            <p:cNvSpPr/>
            <p:nvPr/>
          </p:nvSpPr>
          <p:spPr bwMode="auto">
            <a:xfrm>
              <a:off x="4000496" y="4893792"/>
              <a:ext cx="3214710" cy="357190"/>
            </a:xfrm>
            <a:prstGeom prst="bracketPair">
              <a:avLst>
                <a:gd name="adj" fmla="val 14841"/>
              </a:avLst>
            </a:prstGeom>
            <a:solidFill>
              <a:schemeClr val="bg1">
                <a:lumMod val="65000"/>
                <a:alpha val="7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115" name="Picture 114" descr="TP_tmp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/>
            <a:stretch>
              <a:fillRect/>
            </a:stretch>
          </p:blipFill>
          <p:spPr bwMode="auto">
            <a:xfrm>
              <a:off x="2857488" y="5322420"/>
              <a:ext cx="2402634" cy="35483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6" name="Picture 115" descr="TP_tmp.emf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/>
            <a:stretch>
              <a:fillRect/>
            </a:stretch>
          </p:blipFill>
          <p:spPr bwMode="auto">
            <a:xfrm>
              <a:off x="5884172" y="5324777"/>
              <a:ext cx="2402573" cy="35482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17" name="Group 116"/>
          <p:cNvGrpSpPr/>
          <p:nvPr/>
        </p:nvGrpSpPr>
        <p:grpSpPr>
          <a:xfrm>
            <a:off x="2960145" y="5790247"/>
            <a:ext cx="2448952" cy="1067287"/>
            <a:chOff x="2960145" y="5763743"/>
            <a:chExt cx="2448952" cy="1067287"/>
          </a:xfrm>
        </p:grpSpPr>
        <p:pic>
          <p:nvPicPr>
            <p:cNvPr id="118" name="Picture 117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3"/>
            <a:stretch>
              <a:fillRect/>
            </a:stretch>
          </p:blipFill>
          <p:spPr bwMode="auto">
            <a:xfrm>
              <a:off x="2960145" y="5763743"/>
              <a:ext cx="620546" cy="37840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9" name="Double Bracket 118"/>
            <p:cNvSpPr/>
            <p:nvPr/>
          </p:nvSpPr>
          <p:spPr bwMode="auto">
            <a:xfrm>
              <a:off x="3357554" y="6072206"/>
              <a:ext cx="1928826" cy="357190"/>
            </a:xfrm>
            <a:prstGeom prst="bracketPair">
              <a:avLst>
                <a:gd name="adj" fmla="val 14841"/>
              </a:avLst>
            </a:prstGeom>
            <a:solidFill>
              <a:schemeClr val="bg1">
                <a:lumMod val="65000"/>
                <a:alpha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120" name="Picture 119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4"/>
            <a:stretch>
              <a:fillRect/>
            </a:stretch>
          </p:blipFill>
          <p:spPr bwMode="auto">
            <a:xfrm>
              <a:off x="3225095" y="6479618"/>
              <a:ext cx="313958" cy="3514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1" name="Picture 120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5"/>
            <a:stretch>
              <a:fillRect/>
            </a:stretch>
          </p:blipFill>
          <p:spPr bwMode="auto">
            <a:xfrm>
              <a:off x="5048992" y="6480107"/>
              <a:ext cx="360105" cy="33942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2" name="Group 121"/>
          <p:cNvGrpSpPr/>
          <p:nvPr/>
        </p:nvGrpSpPr>
        <p:grpSpPr>
          <a:xfrm>
            <a:off x="6081096" y="5791742"/>
            <a:ext cx="1843183" cy="1037849"/>
            <a:chOff x="6081096" y="5765238"/>
            <a:chExt cx="1843183" cy="1037849"/>
          </a:xfrm>
        </p:grpSpPr>
        <p:pic>
          <p:nvPicPr>
            <p:cNvPr id="123" name="Picture 122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6"/>
            <a:stretch>
              <a:fillRect/>
            </a:stretch>
          </p:blipFill>
          <p:spPr bwMode="auto">
            <a:xfrm>
              <a:off x="6081096" y="5765238"/>
              <a:ext cx="647541" cy="37093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4" name="Double Bracket 123"/>
            <p:cNvSpPr/>
            <p:nvPr/>
          </p:nvSpPr>
          <p:spPr bwMode="auto">
            <a:xfrm>
              <a:off x="6429388" y="6072206"/>
              <a:ext cx="1357322" cy="357190"/>
            </a:xfrm>
            <a:prstGeom prst="bracketPair">
              <a:avLst>
                <a:gd name="adj" fmla="val 14841"/>
              </a:avLst>
            </a:prstGeom>
            <a:solidFill>
              <a:schemeClr val="bg1">
                <a:lumMod val="65000"/>
                <a:alpha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125" name="Picture 124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7"/>
            <a:stretch>
              <a:fillRect/>
            </a:stretch>
          </p:blipFill>
          <p:spPr bwMode="auto">
            <a:xfrm>
              <a:off x="6226662" y="6473668"/>
              <a:ext cx="331098" cy="3294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6" name="Picture 125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8"/>
            <a:stretch>
              <a:fillRect/>
            </a:stretch>
          </p:blipFill>
          <p:spPr bwMode="auto">
            <a:xfrm>
              <a:off x="7574788" y="6469152"/>
              <a:ext cx="349491" cy="32941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7" name="Group 126"/>
          <p:cNvGrpSpPr/>
          <p:nvPr/>
        </p:nvGrpSpPr>
        <p:grpSpPr>
          <a:xfrm>
            <a:off x="1214414" y="4536602"/>
            <a:ext cx="7572428" cy="714380"/>
            <a:chOff x="1214414" y="4536602"/>
            <a:chExt cx="7572428" cy="714380"/>
          </a:xfrm>
        </p:grpSpPr>
        <p:pic>
          <p:nvPicPr>
            <p:cNvPr id="128" name="Picture 12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9"/>
            <a:stretch>
              <a:fillRect/>
            </a:stretch>
          </p:blipFill>
          <p:spPr bwMode="auto">
            <a:xfrm>
              <a:off x="1214414" y="4536602"/>
              <a:ext cx="602899" cy="37990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29" name="Straight Connector 128"/>
            <p:cNvCxnSpPr/>
            <p:nvPr/>
          </p:nvCxnSpPr>
          <p:spPr bwMode="auto">
            <a:xfrm>
              <a:off x="1214414" y="5069638"/>
              <a:ext cx="75724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sp>
          <p:nvSpPr>
            <p:cNvPr id="130" name="Double Bracket 129"/>
            <p:cNvSpPr/>
            <p:nvPr/>
          </p:nvSpPr>
          <p:spPr bwMode="auto">
            <a:xfrm>
              <a:off x="1571604" y="4893792"/>
              <a:ext cx="6786610" cy="357190"/>
            </a:xfrm>
            <a:prstGeom prst="bracketPair">
              <a:avLst>
                <a:gd name="adj" fmla="val 14841"/>
              </a:avLst>
            </a:prstGeom>
            <a:solidFill>
              <a:schemeClr val="bg1">
                <a:lumMod val="65000"/>
                <a:alpha val="3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214414" y="5741520"/>
            <a:ext cx="7572428" cy="714380"/>
            <a:chOff x="1214414" y="5715016"/>
            <a:chExt cx="7572428" cy="714380"/>
          </a:xfrm>
        </p:grpSpPr>
        <p:cxnSp>
          <p:nvCxnSpPr>
            <p:cNvPr id="132" name="Straight Connector 131"/>
            <p:cNvCxnSpPr/>
            <p:nvPr/>
          </p:nvCxnSpPr>
          <p:spPr bwMode="auto">
            <a:xfrm>
              <a:off x="1214414" y="6248052"/>
              <a:ext cx="75724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pic>
          <p:nvPicPr>
            <p:cNvPr id="133" name="Picture 132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9"/>
            <a:stretch>
              <a:fillRect/>
            </a:stretch>
          </p:blipFill>
          <p:spPr bwMode="auto">
            <a:xfrm>
              <a:off x="1214414" y="5715016"/>
              <a:ext cx="602899" cy="37990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4" name="Double Bracket 133"/>
            <p:cNvSpPr/>
            <p:nvPr/>
          </p:nvSpPr>
          <p:spPr bwMode="auto">
            <a:xfrm>
              <a:off x="1571604" y="6072206"/>
              <a:ext cx="6786610" cy="357190"/>
            </a:xfrm>
            <a:prstGeom prst="bracketPair">
              <a:avLst>
                <a:gd name="adj" fmla="val 14841"/>
              </a:avLst>
            </a:prstGeom>
            <a:solidFill>
              <a:schemeClr val="bg1">
                <a:lumMod val="65000"/>
                <a:alpha val="3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214414" y="4527074"/>
            <a:ext cx="7572428" cy="714380"/>
            <a:chOff x="1214414" y="4536602"/>
            <a:chExt cx="7572428" cy="714380"/>
          </a:xfrm>
        </p:grpSpPr>
        <p:pic>
          <p:nvPicPr>
            <p:cNvPr id="136" name="Picture 135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9"/>
            <a:stretch>
              <a:fillRect/>
            </a:stretch>
          </p:blipFill>
          <p:spPr bwMode="auto">
            <a:xfrm>
              <a:off x="1214414" y="4536602"/>
              <a:ext cx="602899" cy="37990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37" name="Straight Connector 136"/>
            <p:cNvCxnSpPr/>
            <p:nvPr/>
          </p:nvCxnSpPr>
          <p:spPr bwMode="auto">
            <a:xfrm>
              <a:off x="1214414" y="5069638"/>
              <a:ext cx="75724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sp>
          <p:nvSpPr>
            <p:cNvPr id="138" name="Double Bracket 137"/>
            <p:cNvSpPr/>
            <p:nvPr/>
          </p:nvSpPr>
          <p:spPr bwMode="auto">
            <a:xfrm>
              <a:off x="1571604" y="4893792"/>
              <a:ext cx="6786610" cy="357190"/>
            </a:xfrm>
            <a:prstGeom prst="bracketPair">
              <a:avLst>
                <a:gd name="adj" fmla="val 14841"/>
              </a:avLst>
            </a:prstGeom>
            <a:solidFill>
              <a:schemeClr val="bg1">
                <a:lumMod val="65000"/>
                <a:alpha val="3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lemma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44" y="986856"/>
            <a:ext cx="7772400" cy="4460892"/>
          </a:xfrm>
        </p:spPr>
        <p:txBody>
          <a:bodyPr/>
          <a:lstStyle/>
          <a:p>
            <a:r>
              <a:rPr lang="en-US" altLang="zh-CN" dirty="0" smtClean="0"/>
              <a:t>Thus,</a:t>
            </a:r>
          </a:p>
        </p:txBody>
      </p:sp>
      <p:pic>
        <p:nvPicPr>
          <p:cNvPr id="55" name="Picture 5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1461516" y="1428736"/>
            <a:ext cx="6440162" cy="437781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2231535" y="1919273"/>
            <a:ext cx="4900124" cy="378083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2223090" y="2357428"/>
            <a:ext cx="4941229" cy="376643"/>
          </a:xfrm>
          <a:prstGeom prst="rect">
            <a:avLst/>
          </a:prstGeom>
          <a:noFill/>
          <a:ln/>
          <a:effectLst/>
        </p:spPr>
      </p:pic>
      <p:grpSp>
        <p:nvGrpSpPr>
          <p:cNvPr id="36" name="Group 35"/>
          <p:cNvGrpSpPr/>
          <p:nvPr/>
        </p:nvGrpSpPr>
        <p:grpSpPr>
          <a:xfrm>
            <a:off x="2643174" y="3214686"/>
            <a:ext cx="3974457" cy="2128580"/>
            <a:chOff x="2643174" y="3214686"/>
            <a:chExt cx="3974457" cy="2128580"/>
          </a:xfrm>
        </p:grpSpPr>
        <p:pic>
          <p:nvPicPr>
            <p:cNvPr id="25" name="Picture 24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/>
            <a:stretch>
              <a:fillRect/>
            </a:stretch>
          </p:blipFill>
          <p:spPr bwMode="auto">
            <a:xfrm>
              <a:off x="2643174" y="5000636"/>
              <a:ext cx="306112" cy="34263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7" name="Picture 2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/>
            <a:stretch>
              <a:fillRect/>
            </a:stretch>
          </p:blipFill>
          <p:spPr bwMode="auto">
            <a:xfrm>
              <a:off x="3863704" y="5000636"/>
              <a:ext cx="351106" cy="330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Picture 28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/>
            <a:stretch>
              <a:fillRect/>
            </a:stretch>
          </p:blipFill>
          <p:spPr bwMode="auto">
            <a:xfrm>
              <a:off x="5086207" y="5000636"/>
              <a:ext cx="322823" cy="3211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Picture 3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/>
            <a:stretch>
              <a:fillRect/>
            </a:stretch>
          </p:blipFill>
          <p:spPr bwMode="auto">
            <a:xfrm>
              <a:off x="6278214" y="5000636"/>
              <a:ext cx="339417" cy="31992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5" name="Picture 104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/>
            <a:stretch>
              <a:fillRect/>
            </a:stretch>
          </p:blipFill>
          <p:spPr bwMode="auto">
            <a:xfrm>
              <a:off x="4467027" y="3214686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1" name="Picture 110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/>
            <a:stretch>
              <a:fillRect/>
            </a:stretch>
          </p:blipFill>
          <p:spPr bwMode="auto">
            <a:xfrm>
              <a:off x="4580521" y="4263216"/>
              <a:ext cx="348669" cy="23735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" name="Picture 20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/>
            <a:stretch>
              <a:fillRect/>
            </a:stretch>
          </p:blipFill>
          <p:spPr bwMode="auto">
            <a:xfrm>
              <a:off x="3143240" y="4209294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Picture 21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/>
            <a:stretch>
              <a:fillRect/>
            </a:stretch>
          </p:blipFill>
          <p:spPr bwMode="auto">
            <a:xfrm>
              <a:off x="5500694" y="4214818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90" name="Straight Connector 89"/>
            <p:cNvCxnSpPr/>
            <p:nvPr/>
          </p:nvCxnSpPr>
          <p:spPr bwMode="auto">
            <a:xfrm rot="5400000" flipH="1" flipV="1">
              <a:off x="3156723" y="4680507"/>
              <a:ext cx="508819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 flipH="1" flipV="1">
              <a:off x="2853112" y="4376895"/>
              <a:ext cx="508819" cy="7143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16200000" flipV="1">
              <a:off x="3496054" y="4448333"/>
              <a:ext cx="508819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rot="5400000" flipH="1" flipV="1">
              <a:off x="5246284" y="4412613"/>
              <a:ext cx="508820" cy="64294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rot="16200000" flipV="1">
              <a:off x="5853507" y="4448332"/>
              <a:ext cx="508820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rot="5400000" flipH="1" flipV="1">
              <a:off x="5514176" y="4680506"/>
              <a:ext cx="508820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rot="5400000" flipH="1" flipV="1">
              <a:off x="4460467" y="3876829"/>
              <a:ext cx="651695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 rot="5400000" flipH="1" flipV="1">
              <a:off x="3799665" y="3216028"/>
              <a:ext cx="651695" cy="13216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rot="16200000" flipV="1">
              <a:off x="4978393" y="3358902"/>
              <a:ext cx="651694" cy="10358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103" name="Picture 102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/>
            <a:stretch>
              <a:fillRect/>
            </a:stretch>
          </p:blipFill>
          <p:spPr bwMode="auto">
            <a:xfrm>
              <a:off x="3777529" y="3357562"/>
              <a:ext cx="359807" cy="24493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3" name="Picture 32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/>
            <a:stretch>
              <a:fillRect/>
            </a:stretch>
          </p:blipFill>
          <p:spPr bwMode="auto">
            <a:xfrm>
              <a:off x="3244931" y="5072074"/>
              <a:ext cx="294065" cy="23771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5" name="Picture 34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/>
            <a:stretch>
              <a:fillRect/>
            </a:stretch>
          </p:blipFill>
          <p:spPr bwMode="auto">
            <a:xfrm>
              <a:off x="5577148" y="5072074"/>
              <a:ext cx="284032" cy="229606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50509E-6 L -0.23472 -0.323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lemma</a:t>
            </a:r>
            <a:endParaRPr lang="zh-CN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4423" y="986856"/>
            <a:ext cx="3974457" cy="2128580"/>
            <a:chOff x="2643174" y="3214686"/>
            <a:chExt cx="3974457" cy="2128580"/>
          </a:xfrm>
        </p:grpSpPr>
        <p:pic>
          <p:nvPicPr>
            <p:cNvPr id="5" name="Picture 4" descr="TP_tmp.emf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7"/>
            <a:stretch>
              <a:fillRect/>
            </a:stretch>
          </p:blipFill>
          <p:spPr bwMode="auto">
            <a:xfrm>
              <a:off x="2643174" y="5000636"/>
              <a:ext cx="306112" cy="34263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" name="Picture 5" descr="TP_tmp.emf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8"/>
            <a:stretch>
              <a:fillRect/>
            </a:stretch>
          </p:blipFill>
          <p:spPr bwMode="auto">
            <a:xfrm>
              <a:off x="3863704" y="5000636"/>
              <a:ext cx="351106" cy="330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" name="Picture 6" descr="TP_tmp.emf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9"/>
            <a:stretch>
              <a:fillRect/>
            </a:stretch>
          </p:blipFill>
          <p:spPr bwMode="auto">
            <a:xfrm>
              <a:off x="5086207" y="5000636"/>
              <a:ext cx="322823" cy="3211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" name="Picture 7" descr="TP_tmp.emf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0"/>
            <a:stretch>
              <a:fillRect/>
            </a:stretch>
          </p:blipFill>
          <p:spPr bwMode="auto">
            <a:xfrm>
              <a:off x="6278214" y="5000636"/>
              <a:ext cx="339417" cy="31992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" name="Picture 8" descr="TP_tmp.emf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1"/>
            <a:stretch>
              <a:fillRect/>
            </a:stretch>
          </p:blipFill>
          <p:spPr bwMode="auto">
            <a:xfrm>
              <a:off x="4467027" y="3214686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Picture 9" descr="TP_tmp.emf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2"/>
            <a:stretch>
              <a:fillRect/>
            </a:stretch>
          </p:blipFill>
          <p:spPr bwMode="auto">
            <a:xfrm>
              <a:off x="4580521" y="4263216"/>
              <a:ext cx="348669" cy="23735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" name="Picture 10" descr="TP_tmp.emf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51"/>
            <a:stretch>
              <a:fillRect/>
            </a:stretch>
          </p:blipFill>
          <p:spPr bwMode="auto">
            <a:xfrm>
              <a:off x="3143240" y="4209294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" name="Picture 11" descr="TP_tmp.emf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51"/>
            <a:stretch>
              <a:fillRect/>
            </a:stretch>
          </p:blipFill>
          <p:spPr bwMode="auto">
            <a:xfrm>
              <a:off x="5500694" y="4214818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3" name="Straight Connector 12"/>
            <p:cNvCxnSpPr/>
            <p:nvPr/>
          </p:nvCxnSpPr>
          <p:spPr bwMode="auto">
            <a:xfrm rot="5400000" flipH="1" flipV="1">
              <a:off x="3156723" y="4680507"/>
              <a:ext cx="508819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2853112" y="4376895"/>
              <a:ext cx="508819" cy="7143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16200000" flipV="1">
              <a:off x="3496054" y="4448333"/>
              <a:ext cx="508819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 flipH="1" flipV="1">
              <a:off x="5246284" y="4412613"/>
              <a:ext cx="508820" cy="64294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6200000" flipV="1">
              <a:off x="5853507" y="4448332"/>
              <a:ext cx="508820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 flipH="1" flipV="1">
              <a:off x="5514176" y="4680506"/>
              <a:ext cx="508820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 flipH="1" flipV="1">
              <a:off x="4460467" y="3876829"/>
              <a:ext cx="651695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 flipH="1" flipV="1">
              <a:off x="3799665" y="3216028"/>
              <a:ext cx="651695" cy="13216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16200000" flipV="1">
              <a:off x="4978393" y="3358902"/>
              <a:ext cx="651694" cy="10358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22" name="Picture 21" descr="TP_tmp.emf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3"/>
            <a:stretch>
              <a:fillRect/>
            </a:stretch>
          </p:blipFill>
          <p:spPr bwMode="auto">
            <a:xfrm>
              <a:off x="3777529" y="3357562"/>
              <a:ext cx="359807" cy="24493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3" name="Picture 22" descr="TP_tmp.emf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4"/>
            <a:stretch>
              <a:fillRect/>
            </a:stretch>
          </p:blipFill>
          <p:spPr bwMode="auto">
            <a:xfrm>
              <a:off x="3244931" y="5072074"/>
              <a:ext cx="294065" cy="23771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" name="Picture 23" descr="TP_tmp.emf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55"/>
            <a:stretch>
              <a:fillRect/>
            </a:stretch>
          </p:blipFill>
          <p:spPr bwMode="auto">
            <a:xfrm>
              <a:off x="5577148" y="5072074"/>
              <a:ext cx="284032" cy="229606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5" name="TextBox 24"/>
          <p:cNvSpPr txBox="1"/>
          <p:nvPr/>
        </p:nvSpPr>
        <p:spPr>
          <a:xfrm>
            <a:off x="5500694" y="135729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 player:</a:t>
            </a:r>
            <a:endParaRPr lang="zh-CN" altLang="en-US" dirty="0"/>
          </a:p>
        </p:txBody>
      </p:sp>
      <p:pic>
        <p:nvPicPr>
          <p:cNvPr id="29" name="Picture 2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6"/>
          <a:stretch>
            <a:fillRect/>
          </a:stretch>
        </p:blipFill>
        <p:spPr bwMode="auto">
          <a:xfrm>
            <a:off x="5791617" y="1857363"/>
            <a:ext cx="653690" cy="401702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7"/>
          <a:stretch>
            <a:fillRect/>
          </a:stretch>
        </p:blipFill>
        <p:spPr bwMode="auto">
          <a:xfrm>
            <a:off x="6930000" y="2001600"/>
            <a:ext cx="339715" cy="244105"/>
          </a:xfrm>
          <a:prstGeom prst="rect">
            <a:avLst/>
          </a:prstGeom>
          <a:noFill/>
          <a:ln/>
          <a:effectLst/>
        </p:spPr>
      </p:pic>
      <p:sp>
        <p:nvSpPr>
          <p:cNvPr id="32" name="TextBox 31"/>
          <p:cNvSpPr txBox="1"/>
          <p:nvPr/>
        </p:nvSpPr>
        <p:spPr>
          <a:xfrm>
            <a:off x="714348" y="350043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 players:</a:t>
            </a:r>
            <a:endParaRPr lang="zh-CN" alt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450698" y="3915814"/>
            <a:ext cx="3928987" cy="2367275"/>
            <a:chOff x="450698" y="3915814"/>
            <a:chExt cx="3928987" cy="2367275"/>
          </a:xfrm>
        </p:grpSpPr>
        <p:pic>
          <p:nvPicPr>
            <p:cNvPr id="35" name="Picture 34" descr="TP_tmp.emf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8"/>
            <a:stretch>
              <a:fillRect/>
            </a:stretch>
          </p:blipFill>
          <p:spPr bwMode="auto">
            <a:xfrm>
              <a:off x="553042" y="3915814"/>
              <a:ext cx="641683" cy="39432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0" name="Picture 59" descr="TP_tmp.emf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9"/>
            <a:stretch>
              <a:fillRect/>
            </a:stretch>
          </p:blipFill>
          <p:spPr bwMode="auto">
            <a:xfrm>
              <a:off x="450698" y="5891379"/>
              <a:ext cx="277190" cy="23901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1" name="Picture 60" descr="TP_tmp.emf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0"/>
            <a:stretch>
              <a:fillRect/>
            </a:stretch>
          </p:blipFill>
          <p:spPr bwMode="auto">
            <a:xfrm>
              <a:off x="1688843" y="5898424"/>
              <a:ext cx="286954" cy="23196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2" name="Picture 61" descr="TP_tmp.emf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61"/>
            <a:stretch>
              <a:fillRect/>
            </a:stretch>
          </p:blipFill>
          <p:spPr bwMode="auto">
            <a:xfrm>
              <a:off x="2897769" y="5899337"/>
              <a:ext cx="285825" cy="23105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62"/>
            <a:stretch>
              <a:fillRect/>
            </a:stretch>
          </p:blipFill>
          <p:spPr bwMode="auto">
            <a:xfrm>
              <a:off x="4102285" y="5906147"/>
              <a:ext cx="277400" cy="22424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Picture 40" descr="TP_tmp.emf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1"/>
            <a:stretch>
              <a:fillRect/>
            </a:stretch>
          </p:blipFill>
          <p:spPr bwMode="auto">
            <a:xfrm>
              <a:off x="2260090" y="4001812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63"/>
            <a:stretch>
              <a:fillRect/>
            </a:stretch>
          </p:blipFill>
          <p:spPr bwMode="auto">
            <a:xfrm>
              <a:off x="2387626" y="5050342"/>
              <a:ext cx="320583" cy="23035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3" name="Picture 42" descr="TP_tmp.emf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1"/>
            <a:stretch>
              <a:fillRect/>
            </a:stretch>
          </p:blipFill>
          <p:spPr bwMode="auto">
            <a:xfrm>
              <a:off x="936303" y="4996420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4" name="Picture 43" descr="TP_tmp.emf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1"/>
            <a:stretch>
              <a:fillRect/>
            </a:stretch>
          </p:blipFill>
          <p:spPr bwMode="auto">
            <a:xfrm>
              <a:off x="3293757" y="5001944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5" name="Straight Connector 44"/>
            <p:cNvCxnSpPr/>
            <p:nvPr/>
          </p:nvCxnSpPr>
          <p:spPr bwMode="auto">
            <a:xfrm rot="5400000" flipH="1" flipV="1">
              <a:off x="949786" y="5467633"/>
              <a:ext cx="508819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 flipH="1" flipV="1">
              <a:off x="646175" y="5164021"/>
              <a:ext cx="508819" cy="7143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16200000" flipV="1">
              <a:off x="1289117" y="5235459"/>
              <a:ext cx="508819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5400000" flipH="1" flipV="1">
              <a:off x="3039347" y="5199739"/>
              <a:ext cx="508820" cy="64294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 flipV="1">
              <a:off x="3646570" y="5235458"/>
              <a:ext cx="508820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 flipH="1" flipV="1">
              <a:off x="3307239" y="5467632"/>
              <a:ext cx="508820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5400000" flipH="1" flipV="1">
              <a:off x="2253530" y="4663955"/>
              <a:ext cx="651695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 flipH="1" flipV="1">
              <a:off x="1592728" y="4003154"/>
              <a:ext cx="651695" cy="13216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16200000" flipV="1">
              <a:off x="2771456" y="4146028"/>
              <a:ext cx="651694" cy="10358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57" name="Picture 56" descr="TP_tmp.emf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4"/>
            <a:stretch>
              <a:fillRect/>
            </a:stretch>
          </p:blipFill>
          <p:spPr bwMode="auto">
            <a:xfrm>
              <a:off x="945374" y="5859200"/>
              <a:ext cx="479304" cy="42388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Picture 58" descr="TP_tmp.emf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5"/>
            <a:stretch>
              <a:fillRect/>
            </a:stretch>
          </p:blipFill>
          <p:spPr bwMode="auto">
            <a:xfrm>
              <a:off x="3280751" y="5859200"/>
              <a:ext cx="462951" cy="40942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4" name="Group 63"/>
          <p:cNvGrpSpPr/>
          <p:nvPr/>
        </p:nvGrpSpPr>
        <p:grpSpPr>
          <a:xfrm>
            <a:off x="486782" y="982986"/>
            <a:ext cx="3974457" cy="2128580"/>
            <a:chOff x="2643174" y="3214686"/>
            <a:chExt cx="3974457" cy="2128580"/>
          </a:xfrm>
        </p:grpSpPr>
        <p:pic>
          <p:nvPicPr>
            <p:cNvPr id="65" name="Picture 64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7"/>
            <a:stretch>
              <a:fillRect/>
            </a:stretch>
          </p:blipFill>
          <p:spPr bwMode="auto">
            <a:xfrm>
              <a:off x="2643174" y="5000636"/>
              <a:ext cx="306112" cy="34263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6" name="Picture 65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8"/>
            <a:stretch>
              <a:fillRect/>
            </a:stretch>
          </p:blipFill>
          <p:spPr bwMode="auto">
            <a:xfrm>
              <a:off x="3863704" y="5000636"/>
              <a:ext cx="351106" cy="330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7" name="Picture 66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9"/>
            <a:stretch>
              <a:fillRect/>
            </a:stretch>
          </p:blipFill>
          <p:spPr bwMode="auto">
            <a:xfrm>
              <a:off x="5086207" y="5000636"/>
              <a:ext cx="322823" cy="3211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8" name="Picture 67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0"/>
            <a:stretch>
              <a:fillRect/>
            </a:stretch>
          </p:blipFill>
          <p:spPr bwMode="auto">
            <a:xfrm>
              <a:off x="6278214" y="5000636"/>
              <a:ext cx="339417" cy="31992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9" name="Picture 68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1"/>
            <a:stretch>
              <a:fillRect/>
            </a:stretch>
          </p:blipFill>
          <p:spPr bwMode="auto">
            <a:xfrm>
              <a:off x="4467027" y="3214686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0" name="Picture 69" descr="TP_tmp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2"/>
            <a:stretch>
              <a:fillRect/>
            </a:stretch>
          </p:blipFill>
          <p:spPr bwMode="auto">
            <a:xfrm>
              <a:off x="4580521" y="4263216"/>
              <a:ext cx="348669" cy="23735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1" name="Picture 70" descr="TP_tmp.emf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1"/>
            <a:stretch>
              <a:fillRect/>
            </a:stretch>
          </p:blipFill>
          <p:spPr bwMode="auto">
            <a:xfrm>
              <a:off x="3143240" y="4209294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2" name="Picture 71" descr="TP_tmp.emf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1"/>
            <a:stretch>
              <a:fillRect/>
            </a:stretch>
          </p:blipFill>
          <p:spPr bwMode="auto">
            <a:xfrm>
              <a:off x="5500694" y="4214818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3" name="Straight Connector 72"/>
            <p:cNvCxnSpPr/>
            <p:nvPr/>
          </p:nvCxnSpPr>
          <p:spPr bwMode="auto">
            <a:xfrm rot="5400000" flipH="1" flipV="1">
              <a:off x="3156723" y="4680507"/>
              <a:ext cx="508819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5400000" flipH="1" flipV="1">
              <a:off x="2853112" y="4376895"/>
              <a:ext cx="508819" cy="7143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16200000" flipV="1">
              <a:off x="3496054" y="4448333"/>
              <a:ext cx="508819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5400000" flipH="1" flipV="1">
              <a:off x="5246284" y="4412613"/>
              <a:ext cx="508820" cy="64294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rot="16200000" flipV="1">
              <a:off x="5853507" y="4448332"/>
              <a:ext cx="508820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 flipH="1" flipV="1">
              <a:off x="5514176" y="4680506"/>
              <a:ext cx="508820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5400000" flipH="1" flipV="1">
              <a:off x="4460467" y="3876829"/>
              <a:ext cx="651695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5400000" flipH="1" flipV="1">
              <a:off x="3799665" y="3216028"/>
              <a:ext cx="651695" cy="13216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16200000" flipV="1">
              <a:off x="4978393" y="3358902"/>
              <a:ext cx="651694" cy="10358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83" name="Picture 82" descr="TP_tmp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4"/>
            <a:stretch>
              <a:fillRect/>
            </a:stretch>
          </p:blipFill>
          <p:spPr bwMode="auto">
            <a:xfrm>
              <a:off x="3244931" y="5072074"/>
              <a:ext cx="294065" cy="23771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4" name="Picture 83" descr="TP_tmp.emf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5"/>
            <a:stretch>
              <a:fillRect/>
            </a:stretch>
          </p:blipFill>
          <p:spPr bwMode="auto">
            <a:xfrm>
              <a:off x="5577148" y="5072074"/>
              <a:ext cx="284032" cy="229606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86" name="Picture 8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7"/>
          <a:stretch>
            <a:fillRect/>
          </a:stretch>
        </p:blipFill>
        <p:spPr bwMode="auto">
          <a:xfrm>
            <a:off x="6930000" y="2001600"/>
            <a:ext cx="339715" cy="244105"/>
          </a:xfrm>
          <a:prstGeom prst="rect">
            <a:avLst/>
          </a:prstGeom>
          <a:noFill/>
          <a:ln/>
          <a:effectLst/>
        </p:spPr>
      </p:pic>
      <p:pic>
        <p:nvPicPr>
          <p:cNvPr id="87" name="Picture 8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7"/>
          <a:stretch>
            <a:fillRect/>
          </a:stretch>
        </p:blipFill>
        <p:spPr bwMode="auto">
          <a:xfrm>
            <a:off x="6930000" y="2001600"/>
            <a:ext cx="339715" cy="244105"/>
          </a:xfrm>
          <a:prstGeom prst="rect">
            <a:avLst/>
          </a:prstGeom>
          <a:noFill/>
          <a:ln/>
          <a:effectLst/>
        </p:spPr>
      </p:pic>
      <p:grpSp>
        <p:nvGrpSpPr>
          <p:cNvPr id="88" name="Group 87"/>
          <p:cNvGrpSpPr/>
          <p:nvPr/>
        </p:nvGrpSpPr>
        <p:grpSpPr>
          <a:xfrm>
            <a:off x="455100" y="3919245"/>
            <a:ext cx="3928987" cy="2214578"/>
            <a:chOff x="450698" y="3915814"/>
            <a:chExt cx="3928987" cy="2214578"/>
          </a:xfrm>
        </p:grpSpPr>
        <p:pic>
          <p:nvPicPr>
            <p:cNvPr id="89" name="Picture 8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58"/>
            <a:stretch>
              <a:fillRect/>
            </a:stretch>
          </p:blipFill>
          <p:spPr bwMode="auto">
            <a:xfrm>
              <a:off x="553042" y="3915814"/>
              <a:ext cx="641683" cy="39432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0" name="Picture 8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9"/>
            <a:stretch>
              <a:fillRect/>
            </a:stretch>
          </p:blipFill>
          <p:spPr bwMode="auto">
            <a:xfrm>
              <a:off x="450698" y="5891379"/>
              <a:ext cx="277190" cy="23901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1" name="Picture 9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0"/>
            <a:stretch>
              <a:fillRect/>
            </a:stretch>
          </p:blipFill>
          <p:spPr bwMode="auto">
            <a:xfrm>
              <a:off x="1688843" y="5898424"/>
              <a:ext cx="286954" cy="23196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2" name="Picture 9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61"/>
            <a:stretch>
              <a:fillRect/>
            </a:stretch>
          </p:blipFill>
          <p:spPr bwMode="auto">
            <a:xfrm>
              <a:off x="2897769" y="5899337"/>
              <a:ext cx="285825" cy="23105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3" name="Picture 9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62"/>
            <a:stretch>
              <a:fillRect/>
            </a:stretch>
          </p:blipFill>
          <p:spPr bwMode="auto">
            <a:xfrm>
              <a:off x="4102285" y="5906147"/>
              <a:ext cx="277400" cy="22424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4" name="Picture 9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51"/>
            <a:stretch>
              <a:fillRect/>
            </a:stretch>
          </p:blipFill>
          <p:spPr bwMode="auto">
            <a:xfrm>
              <a:off x="2260090" y="4001812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5" name="Picture 94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63"/>
            <a:stretch>
              <a:fillRect/>
            </a:stretch>
          </p:blipFill>
          <p:spPr bwMode="auto">
            <a:xfrm>
              <a:off x="2387626" y="5050342"/>
              <a:ext cx="320583" cy="23035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6" name="Picture 95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1"/>
            <a:stretch>
              <a:fillRect/>
            </a:stretch>
          </p:blipFill>
          <p:spPr bwMode="auto">
            <a:xfrm>
              <a:off x="936303" y="4996420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7" name="Picture 96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1"/>
            <a:stretch>
              <a:fillRect/>
            </a:stretch>
          </p:blipFill>
          <p:spPr bwMode="auto">
            <a:xfrm>
              <a:off x="3293757" y="5001944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98" name="Straight Connector 97"/>
            <p:cNvCxnSpPr/>
            <p:nvPr/>
          </p:nvCxnSpPr>
          <p:spPr bwMode="auto">
            <a:xfrm rot="5400000" flipH="1" flipV="1">
              <a:off x="949786" y="5467633"/>
              <a:ext cx="508819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 rot="5400000" flipH="1" flipV="1">
              <a:off x="646175" y="5164021"/>
              <a:ext cx="508819" cy="7143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rot="16200000" flipV="1">
              <a:off x="1289117" y="5235459"/>
              <a:ext cx="508819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rot="5400000" flipH="1" flipV="1">
              <a:off x="3039347" y="5199739"/>
              <a:ext cx="508820" cy="64294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rot="16200000" flipV="1">
              <a:off x="3646570" y="5235458"/>
              <a:ext cx="508820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5400000" flipH="1" flipV="1">
              <a:off x="3307239" y="5467632"/>
              <a:ext cx="508820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 rot="5400000" flipH="1" flipV="1">
              <a:off x="2253530" y="4663955"/>
              <a:ext cx="651695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rot="5400000" flipH="1" flipV="1">
              <a:off x="1592728" y="4003154"/>
              <a:ext cx="651695" cy="13216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rot="16200000" flipV="1">
              <a:off x="2771456" y="4146028"/>
              <a:ext cx="651694" cy="10358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3.60777E-6 L -0.00539 0.442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9232E-6 L -0.39445 0.5677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28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9232E-6 L -0.65434 0.5677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28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lemma</a:t>
            </a:r>
            <a:endParaRPr lang="zh-CN" alt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494423" y="986856"/>
            <a:ext cx="3974457" cy="2128580"/>
            <a:chOff x="2643174" y="3214686"/>
            <a:chExt cx="3974457" cy="2128580"/>
          </a:xfrm>
        </p:grpSpPr>
        <p:pic>
          <p:nvPicPr>
            <p:cNvPr id="5" name="Picture 4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/>
            <a:stretch>
              <a:fillRect/>
            </a:stretch>
          </p:blipFill>
          <p:spPr bwMode="auto">
            <a:xfrm>
              <a:off x="2643174" y="5000636"/>
              <a:ext cx="306112" cy="34263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" name="Picture 5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9"/>
            <a:stretch>
              <a:fillRect/>
            </a:stretch>
          </p:blipFill>
          <p:spPr bwMode="auto">
            <a:xfrm>
              <a:off x="3863704" y="5000636"/>
              <a:ext cx="351106" cy="330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" name="Picture 6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/>
            <a:stretch>
              <a:fillRect/>
            </a:stretch>
          </p:blipFill>
          <p:spPr bwMode="auto">
            <a:xfrm>
              <a:off x="5086207" y="5000636"/>
              <a:ext cx="322823" cy="3211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" name="Picture 7" descr="TP_tmp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/>
            <a:stretch>
              <a:fillRect/>
            </a:stretch>
          </p:blipFill>
          <p:spPr bwMode="auto">
            <a:xfrm>
              <a:off x="6278214" y="5000636"/>
              <a:ext cx="339417" cy="31992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" name="Picture 8" descr="TP_tmp.emf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/>
            <a:stretch>
              <a:fillRect/>
            </a:stretch>
          </p:blipFill>
          <p:spPr bwMode="auto">
            <a:xfrm>
              <a:off x="4467027" y="3214686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Picture 9" descr="TP_tmp.emf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3"/>
            <a:stretch>
              <a:fillRect/>
            </a:stretch>
          </p:blipFill>
          <p:spPr bwMode="auto">
            <a:xfrm>
              <a:off x="4580521" y="4263216"/>
              <a:ext cx="348669" cy="23735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" name="Picture 10" descr="TP_tmp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/>
            <a:stretch>
              <a:fillRect/>
            </a:stretch>
          </p:blipFill>
          <p:spPr bwMode="auto">
            <a:xfrm>
              <a:off x="3143240" y="4209294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" name="Picture 11" descr="TP_tmp.emf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/>
            <a:stretch>
              <a:fillRect/>
            </a:stretch>
          </p:blipFill>
          <p:spPr bwMode="auto">
            <a:xfrm>
              <a:off x="5500694" y="4214818"/>
              <a:ext cx="605039" cy="29127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3" name="Straight Connector 12"/>
            <p:cNvCxnSpPr/>
            <p:nvPr/>
          </p:nvCxnSpPr>
          <p:spPr bwMode="auto">
            <a:xfrm rot="5400000" flipH="1" flipV="1">
              <a:off x="3156723" y="4680507"/>
              <a:ext cx="508819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2853112" y="4376895"/>
              <a:ext cx="508819" cy="7143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16200000" flipV="1">
              <a:off x="3496054" y="4448333"/>
              <a:ext cx="508819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 flipH="1" flipV="1">
              <a:off x="5246284" y="4412613"/>
              <a:ext cx="508820" cy="64294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6200000" flipV="1">
              <a:off x="5853507" y="4448332"/>
              <a:ext cx="508820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 flipH="1" flipV="1">
              <a:off x="5514176" y="4680506"/>
              <a:ext cx="508820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 flipH="1" flipV="1">
              <a:off x="4460467" y="3876829"/>
              <a:ext cx="651695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 flipH="1" flipV="1">
              <a:off x="3799665" y="3216028"/>
              <a:ext cx="651695" cy="13216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16200000" flipV="1">
              <a:off x="4978393" y="3358902"/>
              <a:ext cx="651694" cy="10358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22" name="Picture 21" descr="TP_tmp.emf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4"/>
            <a:stretch>
              <a:fillRect/>
            </a:stretch>
          </p:blipFill>
          <p:spPr bwMode="auto">
            <a:xfrm>
              <a:off x="3777529" y="3357562"/>
              <a:ext cx="359807" cy="24493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3" name="Picture 22" descr="TP_tmp.emf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5"/>
            <a:stretch>
              <a:fillRect/>
            </a:stretch>
          </p:blipFill>
          <p:spPr bwMode="auto">
            <a:xfrm>
              <a:off x="3244931" y="5072074"/>
              <a:ext cx="294065" cy="23771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" name="Picture 23" descr="TP_tmp.emf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/>
            <a:stretch>
              <a:fillRect/>
            </a:stretch>
          </p:blipFill>
          <p:spPr bwMode="auto">
            <a:xfrm>
              <a:off x="5577148" y="5072074"/>
              <a:ext cx="284032" cy="22960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13" name="Group 112"/>
          <p:cNvGrpSpPr/>
          <p:nvPr/>
        </p:nvGrpSpPr>
        <p:grpSpPr>
          <a:xfrm>
            <a:off x="5500694" y="1357298"/>
            <a:ext cx="1769021" cy="901767"/>
            <a:chOff x="5500694" y="1357298"/>
            <a:chExt cx="1769021" cy="901767"/>
          </a:xfrm>
        </p:grpSpPr>
        <p:sp>
          <p:nvSpPr>
            <p:cNvPr id="25" name="TextBox 24"/>
            <p:cNvSpPr txBox="1"/>
            <p:nvPr/>
          </p:nvSpPr>
          <p:spPr>
            <a:xfrm>
              <a:off x="5500694" y="1357298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 player:</a:t>
              </a:r>
              <a:endParaRPr lang="zh-CN" altLang="en-US" dirty="0"/>
            </a:p>
          </p:txBody>
        </p:sp>
        <p:pic>
          <p:nvPicPr>
            <p:cNvPr id="29" name="Picture 28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7"/>
            <a:stretch>
              <a:fillRect/>
            </a:stretch>
          </p:blipFill>
          <p:spPr bwMode="auto">
            <a:xfrm>
              <a:off x="5791617" y="1857363"/>
              <a:ext cx="653690" cy="40170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Picture 30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8"/>
            <a:stretch>
              <a:fillRect/>
            </a:stretch>
          </p:blipFill>
          <p:spPr bwMode="auto">
            <a:xfrm>
              <a:off x="6930000" y="2001600"/>
              <a:ext cx="339715" cy="24410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6" name="Picture 85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8"/>
            <a:stretch>
              <a:fillRect/>
            </a:stretch>
          </p:blipFill>
          <p:spPr bwMode="auto">
            <a:xfrm>
              <a:off x="6930000" y="2001600"/>
              <a:ext cx="339715" cy="24410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7" name="Picture 86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8"/>
            <a:stretch>
              <a:fillRect/>
            </a:stretch>
          </p:blipFill>
          <p:spPr bwMode="auto">
            <a:xfrm>
              <a:off x="6930000" y="2001600"/>
              <a:ext cx="339715" cy="24410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14" name="Group 113"/>
          <p:cNvGrpSpPr/>
          <p:nvPr/>
        </p:nvGrpSpPr>
        <p:grpSpPr>
          <a:xfrm>
            <a:off x="450696" y="3500438"/>
            <a:ext cx="3928987" cy="2636539"/>
            <a:chOff x="450696" y="3500438"/>
            <a:chExt cx="3928987" cy="2636539"/>
          </a:xfrm>
        </p:grpSpPr>
        <p:sp>
          <p:nvSpPr>
            <p:cNvPr id="32" name="TextBox 31"/>
            <p:cNvSpPr txBox="1"/>
            <p:nvPr/>
          </p:nvSpPr>
          <p:spPr>
            <a:xfrm>
              <a:off x="714348" y="3500438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 players:</a:t>
              </a:r>
              <a:endParaRPr lang="zh-CN" altLang="en-US" dirty="0"/>
            </a:p>
          </p:txBody>
        </p:sp>
        <p:grpSp>
          <p:nvGrpSpPr>
            <p:cNvPr id="112" name="Group 111"/>
            <p:cNvGrpSpPr/>
            <p:nvPr/>
          </p:nvGrpSpPr>
          <p:grpSpPr bwMode="auto">
            <a:xfrm>
              <a:off x="450696" y="3915814"/>
              <a:ext cx="3928987" cy="2221163"/>
              <a:chOff x="450697" y="3915814"/>
              <a:chExt cx="3928987" cy="2221163"/>
            </a:xfrm>
          </p:grpSpPr>
          <p:pic>
            <p:nvPicPr>
              <p:cNvPr id="85" name="Picture 84" descr="TP_tmp.emf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39"/>
              <a:stretch>
                <a:fillRect/>
              </a:stretch>
            </p:blipFill>
            <p:spPr bwMode="auto">
              <a:xfrm>
                <a:off x="553041" y="3915814"/>
                <a:ext cx="641683" cy="3943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8" name="Picture 87" descr="TP_tmp.emf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0"/>
              <a:stretch>
                <a:fillRect/>
              </a:stretch>
            </p:blipFill>
            <p:spPr bwMode="auto">
              <a:xfrm>
                <a:off x="450697" y="5891379"/>
                <a:ext cx="277190" cy="23901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9" name="Picture 88" descr="TP_tmp.emf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1"/>
              <a:stretch>
                <a:fillRect/>
              </a:stretch>
            </p:blipFill>
            <p:spPr bwMode="auto">
              <a:xfrm>
                <a:off x="1688842" y="5898424"/>
                <a:ext cx="286954" cy="23196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0" name="Picture 89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42"/>
              <a:stretch>
                <a:fillRect/>
              </a:stretch>
            </p:blipFill>
            <p:spPr bwMode="auto">
              <a:xfrm>
                <a:off x="2897768" y="5899337"/>
                <a:ext cx="285825" cy="23105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1" name="Picture 90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43"/>
              <a:stretch>
                <a:fillRect/>
              </a:stretch>
            </p:blipFill>
            <p:spPr bwMode="auto">
              <a:xfrm>
                <a:off x="4102284" y="5906147"/>
                <a:ext cx="277400" cy="22424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2" name="Picture 91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 bwMode="auto">
              <a:xfrm>
                <a:off x="2260089" y="4001812"/>
                <a:ext cx="605039" cy="29127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3" name="Picture 92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44"/>
              <a:stretch>
                <a:fillRect/>
              </a:stretch>
            </p:blipFill>
            <p:spPr bwMode="auto">
              <a:xfrm>
                <a:off x="2387625" y="5050342"/>
                <a:ext cx="320583" cy="23035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4" name="Picture 93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2"/>
              <a:stretch>
                <a:fillRect/>
              </a:stretch>
            </p:blipFill>
            <p:spPr bwMode="auto">
              <a:xfrm>
                <a:off x="936302" y="4996420"/>
                <a:ext cx="605039" cy="29127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5" name="Picture 94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2"/>
              <a:stretch>
                <a:fillRect/>
              </a:stretch>
            </p:blipFill>
            <p:spPr bwMode="auto">
              <a:xfrm>
                <a:off x="3293756" y="5001944"/>
                <a:ext cx="605039" cy="291276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96" name="Straight Connector 95"/>
              <p:cNvCxnSpPr/>
              <p:nvPr/>
            </p:nvCxnSpPr>
            <p:spPr bwMode="auto">
              <a:xfrm rot="5400000" flipH="1" flipV="1">
                <a:off x="949785" y="5467633"/>
                <a:ext cx="508819" cy="10715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5400000" flipH="1" flipV="1">
                <a:off x="646174" y="5164021"/>
                <a:ext cx="508819" cy="71438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rot="16200000" flipV="1">
                <a:off x="1289116" y="5235459"/>
                <a:ext cx="508819" cy="57150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rot="5400000" flipH="1" flipV="1">
                <a:off x="3039346" y="5199739"/>
                <a:ext cx="508820" cy="64294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16200000" flipV="1">
                <a:off x="3646569" y="5235458"/>
                <a:ext cx="508820" cy="57150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5400000" flipH="1" flipV="1">
                <a:off x="3307238" y="5467632"/>
                <a:ext cx="508820" cy="10715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5400000" flipH="1" flipV="1">
                <a:off x="2253529" y="4663955"/>
                <a:ext cx="651695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 rot="5400000" flipH="1" flipV="1">
                <a:off x="1592727" y="4003154"/>
                <a:ext cx="651695" cy="132160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 rot="16200000" flipV="1">
                <a:off x="2771455" y="4146028"/>
                <a:ext cx="651694" cy="103585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pic>
            <p:nvPicPr>
              <p:cNvPr id="107" name="Picture 106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45"/>
              <a:stretch>
                <a:fillRect/>
              </a:stretch>
            </p:blipFill>
            <p:spPr bwMode="auto">
              <a:xfrm>
                <a:off x="960345" y="5902826"/>
                <a:ext cx="318280" cy="22870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10" name="Picture 109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6"/>
              <a:stretch>
                <a:fillRect/>
              </a:stretch>
            </p:blipFill>
            <p:spPr bwMode="auto">
              <a:xfrm>
                <a:off x="3344303" y="5916078"/>
                <a:ext cx="307420" cy="220899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sp>
        <p:nvSpPr>
          <p:cNvPr id="115" name="TextBox 114"/>
          <p:cNvSpPr txBox="1"/>
          <p:nvPr/>
        </p:nvSpPr>
        <p:spPr>
          <a:xfrm>
            <a:off x="500034" y="221455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 players: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60777E-6 L 0.48802 -0.40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2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0601E-6 L -0.54479 -0.089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019E-6 L 0.00035 0.211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discussed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000108"/>
            <a:ext cx="8215370" cy="5715040"/>
          </a:xfrm>
        </p:spPr>
        <p:txBody>
          <a:bodyPr/>
          <a:lstStyle/>
          <a:p>
            <a:r>
              <a:rPr lang="en-US" dirty="0" smtClean="0"/>
              <a:t>Design a mechanism for the following </a:t>
            </a:r>
            <a:r>
              <a:rPr lang="en-US" i="1" dirty="0" smtClean="0"/>
              <a:t>n</a:t>
            </a:r>
            <a:r>
              <a:rPr lang="en-US" dirty="0" smtClean="0"/>
              <a:t>-player game</a:t>
            </a:r>
          </a:p>
          <a:p>
            <a:pPr lvl="1"/>
            <a:r>
              <a:rPr lang="en-US" dirty="0" smtClean="0"/>
              <a:t>Players is located on a real line</a:t>
            </a:r>
          </a:p>
          <a:p>
            <a:pPr lvl="1"/>
            <a:r>
              <a:rPr lang="en-US" dirty="0" smtClean="0"/>
              <a:t>Each player report their location to the mechanism</a:t>
            </a:r>
          </a:p>
          <a:p>
            <a:pPr lvl="1"/>
            <a:r>
              <a:rPr lang="en-US" dirty="0" smtClean="0"/>
              <a:t>The mechanism decides a new location to build the facility</a:t>
            </a:r>
          </a:p>
          <a:p>
            <a:r>
              <a:rPr lang="en-US" dirty="0" smtClean="0"/>
              <a:t>For example, the mean </a:t>
            </a:r>
            <a:r>
              <a:rPr lang="en-US" dirty="0" err="1" smtClean="0"/>
              <a:t>func</a:t>
            </a:r>
            <a:r>
              <a:rPr lang="en-US" dirty="0" smtClean="0"/>
              <a:t>.,</a:t>
            </a:r>
          </a:p>
          <a:p>
            <a:pPr lvl="1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214414" y="6572272"/>
            <a:ext cx="721523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3929852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5999966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Straight Connector 12"/>
          <p:cNvCxnSpPr>
            <a:endCxn id="20" idx="2"/>
          </p:cNvCxnSpPr>
          <p:nvPr/>
        </p:nvCxnSpPr>
        <p:spPr bwMode="auto">
          <a:xfrm rot="5400000" flipH="1" flipV="1">
            <a:off x="4292319" y="5221021"/>
            <a:ext cx="702238" cy="11430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16" name="Straight Connector 15"/>
          <p:cNvCxnSpPr>
            <a:endCxn id="20" idx="2"/>
          </p:cNvCxnSpPr>
          <p:nvPr/>
        </p:nvCxnSpPr>
        <p:spPr bwMode="auto">
          <a:xfrm rot="16200000" flipV="1">
            <a:off x="5328170" y="5328178"/>
            <a:ext cx="702238" cy="9286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786182" y="507207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mechanism</a:t>
            </a:r>
            <a:endParaRPr lang="en-US" i="1" dirty="0"/>
          </a:p>
        </p:txBody>
      </p:sp>
      <p:cxnSp>
        <p:nvCxnSpPr>
          <p:cNvPr id="28" name="Straight Connector 27"/>
          <p:cNvCxnSpPr/>
          <p:nvPr/>
        </p:nvCxnSpPr>
        <p:spPr bwMode="auto">
          <a:xfrm rot="5400000">
            <a:off x="4929984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Curved Connector 29"/>
          <p:cNvCxnSpPr>
            <a:stCxn id="20" idx="0"/>
          </p:cNvCxnSpPr>
          <p:nvPr/>
        </p:nvCxnSpPr>
        <p:spPr bwMode="auto">
          <a:xfrm rot="16200000" flipH="1" flipV="1">
            <a:off x="4595931" y="5512490"/>
            <a:ext cx="1059428" cy="178595"/>
          </a:xfrm>
          <a:prstGeom prst="curvedConnector5">
            <a:avLst>
              <a:gd name="adj1" fmla="val -21578"/>
              <a:gd name="adj2" fmla="val -927999"/>
              <a:gd name="adj3" fmla="val 6743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pic>
        <p:nvPicPr>
          <p:cNvPr id="18" name="Picture 1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57818" y="3143248"/>
            <a:ext cx="2021792" cy="357190"/>
          </a:xfrm>
          <a:prstGeom prst="rect">
            <a:avLst/>
          </a:prstGeom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43504" y="5138982"/>
            <a:ext cx="1643074" cy="290282"/>
          </a:xfrm>
          <a:prstGeom prst="rect">
            <a:avLst/>
          </a:prstGeom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857620" y="6231600"/>
            <a:ext cx="276611" cy="19876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6010445" y="6231416"/>
            <a:ext cx="275523" cy="197980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4904033" y="6231600"/>
            <a:ext cx="182960" cy="1972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11"/>
          <p:cNvGrpSpPr/>
          <p:nvPr/>
        </p:nvGrpSpPr>
        <p:grpSpPr bwMode="auto">
          <a:xfrm>
            <a:off x="-32" y="4199354"/>
            <a:ext cx="2862345" cy="2301480"/>
            <a:chOff x="1259519" y="4001812"/>
            <a:chExt cx="3190160" cy="2149609"/>
          </a:xfrm>
        </p:grpSpPr>
        <p:pic>
          <p:nvPicPr>
            <p:cNvPr id="130" name="Picture 129" descr="TP_tmp.emf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8"/>
            <a:stretch>
              <a:fillRect/>
            </a:stretch>
          </p:blipFill>
          <p:spPr bwMode="auto">
            <a:xfrm>
              <a:off x="1259519" y="5891379"/>
              <a:ext cx="325684" cy="2353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1" name="Picture 130" descr="TP_tmp.emf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9"/>
            <a:stretch>
              <a:fillRect/>
            </a:stretch>
          </p:blipFill>
          <p:spPr bwMode="auto">
            <a:xfrm>
              <a:off x="2497663" y="5898423"/>
              <a:ext cx="347396" cy="2353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2" name="Picture 131" descr="TP_tmp.emf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0"/>
            <a:stretch>
              <a:fillRect/>
            </a:stretch>
          </p:blipFill>
          <p:spPr bwMode="auto">
            <a:xfrm>
              <a:off x="2897768" y="5899337"/>
              <a:ext cx="347396" cy="2353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3" name="Picture 132" descr="TP_tmp.emf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1"/>
            <a:stretch>
              <a:fillRect/>
            </a:stretch>
          </p:blipFill>
          <p:spPr bwMode="auto">
            <a:xfrm>
              <a:off x="4102283" y="5906149"/>
              <a:ext cx="347396" cy="2353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4" name="Picture 133" descr="TP_tmp.emf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52"/>
            <a:stretch>
              <a:fillRect/>
            </a:stretch>
          </p:blipFill>
          <p:spPr bwMode="auto">
            <a:xfrm>
              <a:off x="2260090" y="4001812"/>
              <a:ext cx="673079" cy="2715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5" name="Picture 134" descr="TP_tmp.emf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53"/>
            <a:stretch>
              <a:fillRect/>
            </a:stretch>
          </p:blipFill>
          <p:spPr bwMode="auto">
            <a:xfrm>
              <a:off x="2712277" y="5050342"/>
              <a:ext cx="390820" cy="2353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6" name="Picture 135" descr="TP_tmp.emf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2"/>
            <a:stretch>
              <a:fillRect/>
            </a:stretch>
          </p:blipFill>
          <p:spPr bwMode="auto">
            <a:xfrm>
              <a:off x="1745124" y="4996420"/>
              <a:ext cx="673079" cy="2715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7" name="Picture 136" descr="TP_tmp.emf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2"/>
            <a:stretch>
              <a:fillRect/>
            </a:stretch>
          </p:blipFill>
          <p:spPr bwMode="auto">
            <a:xfrm>
              <a:off x="3293756" y="5001944"/>
              <a:ext cx="673079" cy="27154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38" name="Straight Connector 137"/>
            <p:cNvCxnSpPr/>
            <p:nvPr/>
          </p:nvCxnSpPr>
          <p:spPr bwMode="auto">
            <a:xfrm rot="5400000" flipH="1" flipV="1">
              <a:off x="1758607" y="5467634"/>
              <a:ext cx="508820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rot="5400000" flipH="1" flipV="1">
              <a:off x="1454996" y="5164020"/>
              <a:ext cx="508820" cy="7143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 rot="16200000" flipV="1">
              <a:off x="2097938" y="5235458"/>
              <a:ext cx="508820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 flipH="1" flipV="1">
              <a:off x="3039346" y="5199739"/>
              <a:ext cx="508820" cy="64294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6200000" flipV="1">
              <a:off x="3646569" y="5235458"/>
              <a:ext cx="508820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5400000" flipH="1" flipV="1">
              <a:off x="3307238" y="5467632"/>
              <a:ext cx="508820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4" name="Straight Connector 143"/>
            <p:cNvCxnSpPr>
              <a:stCxn id="135" idx="0"/>
              <a:endCxn id="134" idx="2"/>
            </p:cNvCxnSpPr>
            <p:nvPr/>
          </p:nvCxnSpPr>
          <p:spPr bwMode="auto">
            <a:xfrm rot="16200000" flipV="1">
              <a:off x="2363669" y="4506323"/>
              <a:ext cx="776980" cy="3110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5" name="Straight Connector 144"/>
            <p:cNvCxnSpPr>
              <a:stCxn id="136" idx="0"/>
              <a:endCxn id="134" idx="2"/>
            </p:cNvCxnSpPr>
            <p:nvPr/>
          </p:nvCxnSpPr>
          <p:spPr bwMode="auto">
            <a:xfrm rot="5400000" flipH="1" flipV="1">
              <a:off x="1977617" y="4377408"/>
              <a:ext cx="723059" cy="5149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6" name="Straight Connector 145"/>
            <p:cNvCxnSpPr>
              <a:endCxn id="134" idx="2"/>
            </p:cNvCxnSpPr>
            <p:nvPr/>
          </p:nvCxnSpPr>
          <p:spPr bwMode="auto">
            <a:xfrm rot="10800000">
              <a:off x="2596630" y="4273361"/>
              <a:ext cx="1018601" cy="71644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147" name="Picture 146" descr="TP_tmp.emf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54"/>
            <a:stretch>
              <a:fillRect/>
            </a:stretch>
          </p:blipFill>
          <p:spPr bwMode="auto">
            <a:xfrm>
              <a:off x="1769167" y="5902825"/>
              <a:ext cx="390820" cy="2353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8" name="Picture 147" descr="TP_tmp.emf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55"/>
            <a:stretch>
              <a:fillRect/>
            </a:stretch>
          </p:blipFill>
          <p:spPr bwMode="auto">
            <a:xfrm>
              <a:off x="3344303" y="5916078"/>
              <a:ext cx="390820" cy="23534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11" name="Group 210"/>
          <p:cNvGrpSpPr/>
          <p:nvPr/>
        </p:nvGrpSpPr>
        <p:grpSpPr bwMode="auto">
          <a:xfrm>
            <a:off x="2948695" y="4169883"/>
            <a:ext cx="2866156" cy="2357452"/>
            <a:chOff x="2946037" y="4169883"/>
            <a:chExt cx="2866156" cy="2357452"/>
          </a:xfrm>
        </p:grpSpPr>
        <p:pic>
          <p:nvPicPr>
            <p:cNvPr id="200" name="Picture 199" descr="TP_tmp.emf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6"/>
            <a:stretch>
              <a:fillRect/>
            </a:stretch>
          </p:blipFill>
          <p:spPr bwMode="auto">
            <a:xfrm>
              <a:off x="2946037" y="6248922"/>
              <a:ext cx="310472" cy="25097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3" name="Picture 202" descr="TP_tmp.emf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7"/>
            <a:stretch>
              <a:fillRect/>
            </a:stretch>
          </p:blipFill>
          <p:spPr bwMode="auto">
            <a:xfrm>
              <a:off x="4071397" y="6256461"/>
              <a:ext cx="301064" cy="24337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6" name="Picture 205" descr="TP_tmp.emf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8"/>
            <a:stretch>
              <a:fillRect/>
            </a:stretch>
          </p:blipFill>
          <p:spPr bwMode="auto">
            <a:xfrm>
              <a:off x="4430388" y="6257440"/>
              <a:ext cx="301064" cy="24337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9" name="Picture 208" descr="TP_tmp.emf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9"/>
            <a:stretch>
              <a:fillRect/>
            </a:stretch>
          </p:blipFill>
          <p:spPr bwMode="auto">
            <a:xfrm>
              <a:off x="5511129" y="6264733"/>
              <a:ext cx="301064" cy="24337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4" name="Picture 183" descr="TP_tmp.emf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2"/>
            <a:stretch>
              <a:fillRect/>
            </a:stretch>
          </p:blipFill>
          <p:spPr bwMode="auto">
            <a:xfrm>
              <a:off x="3286240" y="4169883"/>
              <a:ext cx="603915" cy="29073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5" name="Picture 184" descr="TP_tmp.emf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3"/>
            <a:stretch>
              <a:fillRect/>
            </a:stretch>
          </p:blipFill>
          <p:spPr bwMode="auto">
            <a:xfrm>
              <a:off x="4258640" y="5348464"/>
              <a:ext cx="350660" cy="25197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6" name="Picture 185" descr="TP_tmp.emf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2"/>
            <a:stretch>
              <a:fillRect/>
            </a:stretch>
          </p:blipFill>
          <p:spPr bwMode="auto">
            <a:xfrm>
              <a:off x="3390870" y="5290736"/>
              <a:ext cx="603915" cy="29073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7" name="Picture 186" descr="TP_tmp.emf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2"/>
            <a:stretch>
              <a:fillRect/>
            </a:stretch>
          </p:blipFill>
          <p:spPr bwMode="auto">
            <a:xfrm>
              <a:off x="4780368" y="5296647"/>
              <a:ext cx="603915" cy="29073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88" name="Straight Connector 187"/>
            <p:cNvCxnSpPr/>
            <p:nvPr/>
          </p:nvCxnSpPr>
          <p:spPr bwMode="auto">
            <a:xfrm rot="5400000" flipH="1" flipV="1">
              <a:off x="3358851" y="5804529"/>
              <a:ext cx="544767" cy="9614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9" name="Straight Connector 188"/>
            <p:cNvCxnSpPr/>
            <p:nvPr/>
          </p:nvCxnSpPr>
          <p:spPr bwMode="auto">
            <a:xfrm rot="5400000" flipH="1" flipV="1">
              <a:off x="3086438" y="5532113"/>
              <a:ext cx="544767" cy="6409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0" name="Straight Connector 189"/>
            <p:cNvCxnSpPr/>
            <p:nvPr/>
          </p:nvCxnSpPr>
          <p:spPr bwMode="auto">
            <a:xfrm rot="16200000" flipV="1">
              <a:off x="3663313" y="5596210"/>
              <a:ext cx="544767" cy="5127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 rot="5400000" flipH="1" flipV="1">
              <a:off x="4507983" y="5564162"/>
              <a:ext cx="544767" cy="57687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2" name="Straight Connector 191"/>
            <p:cNvCxnSpPr/>
            <p:nvPr/>
          </p:nvCxnSpPr>
          <p:spPr bwMode="auto">
            <a:xfrm rot="16200000" flipV="1">
              <a:off x="5052809" y="5596211"/>
              <a:ext cx="544769" cy="5127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3" name="Straight Connector 192"/>
            <p:cNvCxnSpPr/>
            <p:nvPr/>
          </p:nvCxnSpPr>
          <p:spPr bwMode="auto">
            <a:xfrm rot="5400000" flipH="1" flipV="1">
              <a:off x="4748347" y="5804527"/>
              <a:ext cx="544767" cy="9614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4" name="Straight Connector 193"/>
            <p:cNvCxnSpPr>
              <a:stCxn id="185" idx="0"/>
              <a:endCxn id="184" idx="2"/>
            </p:cNvCxnSpPr>
            <p:nvPr/>
          </p:nvCxnSpPr>
          <p:spPr bwMode="auto">
            <a:xfrm rot="16200000" flipV="1">
              <a:off x="3567160" y="4481654"/>
              <a:ext cx="887849" cy="8457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5" name="Straight Connector 194"/>
            <p:cNvCxnSpPr>
              <a:stCxn id="186" idx="0"/>
              <a:endCxn id="184" idx="2"/>
            </p:cNvCxnSpPr>
            <p:nvPr/>
          </p:nvCxnSpPr>
          <p:spPr bwMode="auto">
            <a:xfrm rot="16200000" flipV="1">
              <a:off x="3225453" y="4823361"/>
              <a:ext cx="830118" cy="10463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6" name="Straight Connector 195"/>
            <p:cNvCxnSpPr>
              <a:stCxn id="187" idx="0"/>
              <a:endCxn id="184" idx="2"/>
            </p:cNvCxnSpPr>
            <p:nvPr/>
          </p:nvCxnSpPr>
          <p:spPr bwMode="auto">
            <a:xfrm rot="16200000" flipV="1">
              <a:off x="3917246" y="4131567"/>
              <a:ext cx="836032" cy="14941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197" name="Picture 196" descr="TP_tmp.emf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54"/>
            <a:stretch>
              <a:fillRect/>
            </a:stretch>
          </p:blipFill>
          <p:spPr bwMode="auto">
            <a:xfrm>
              <a:off x="3412443" y="6261178"/>
              <a:ext cx="350660" cy="25197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98" name="Picture 197" descr="TP_tmp.emf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5"/>
            <a:stretch>
              <a:fillRect/>
            </a:stretch>
          </p:blipFill>
          <p:spPr bwMode="auto">
            <a:xfrm>
              <a:off x="4825720" y="6275365"/>
              <a:ext cx="350660" cy="25197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lemma</a:t>
            </a:r>
            <a:endParaRPr lang="zh-CN" altLang="en-US" dirty="0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2"/>
          <a:stretch>
            <a:fillRect/>
          </a:stretch>
        </p:blipFill>
        <p:spPr bwMode="auto">
          <a:xfrm>
            <a:off x="2318472" y="2428868"/>
            <a:ext cx="605039" cy="291276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2"/>
          <a:stretch>
            <a:fillRect/>
          </a:stretch>
        </p:blipFill>
        <p:spPr bwMode="auto">
          <a:xfrm>
            <a:off x="994685" y="3423476"/>
            <a:ext cx="605039" cy="291276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2"/>
          <a:stretch>
            <a:fillRect/>
          </a:stretch>
        </p:blipFill>
        <p:spPr bwMode="auto">
          <a:xfrm>
            <a:off x="3352139" y="3429000"/>
            <a:ext cx="605039" cy="291276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0"/>
          <a:stretch>
            <a:fillRect/>
          </a:stretch>
        </p:blipFill>
        <p:spPr bwMode="auto">
          <a:xfrm>
            <a:off x="2446008" y="3477397"/>
            <a:ext cx="320583" cy="230358"/>
          </a:xfrm>
          <a:prstGeom prst="rect">
            <a:avLst/>
          </a:prstGeom>
          <a:noFill/>
          <a:ln/>
          <a:effectLst/>
        </p:spPr>
      </p:pic>
      <p:pic>
        <p:nvPicPr>
          <p:cNvPr id="175" name="Picture 17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1"/>
          <a:stretch>
            <a:fillRect/>
          </a:stretch>
        </p:blipFill>
        <p:spPr bwMode="auto">
          <a:xfrm>
            <a:off x="500421" y="4261556"/>
            <a:ext cx="294506" cy="238073"/>
          </a:xfrm>
          <a:prstGeom prst="rect">
            <a:avLst/>
          </a:prstGeom>
          <a:noFill/>
          <a:ln/>
          <a:effectLst/>
        </p:spPr>
      </p:pic>
      <p:pic>
        <p:nvPicPr>
          <p:cNvPr id="176" name="Picture 17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2"/>
          <a:stretch>
            <a:fillRect/>
          </a:stretch>
        </p:blipFill>
        <p:spPr bwMode="auto">
          <a:xfrm>
            <a:off x="1700150" y="4268601"/>
            <a:ext cx="381100" cy="224054"/>
          </a:xfrm>
          <a:prstGeom prst="rect">
            <a:avLst/>
          </a:prstGeom>
          <a:noFill/>
          <a:ln/>
          <a:effectLst/>
        </p:spPr>
      </p:pic>
      <p:pic>
        <p:nvPicPr>
          <p:cNvPr id="177" name="Picture 176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3"/>
          <a:stretch>
            <a:fillRect/>
          </a:stretch>
        </p:blipFill>
        <p:spPr bwMode="auto">
          <a:xfrm>
            <a:off x="2917889" y="4269514"/>
            <a:ext cx="362347" cy="223173"/>
          </a:xfrm>
          <a:prstGeom prst="rect">
            <a:avLst/>
          </a:prstGeom>
          <a:noFill/>
          <a:ln/>
          <a:effectLst/>
        </p:spPr>
      </p:pic>
      <p:pic>
        <p:nvPicPr>
          <p:cNvPr id="178" name="Picture 177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4"/>
          <a:stretch>
            <a:fillRect/>
          </a:stretch>
        </p:blipFill>
        <p:spPr bwMode="auto">
          <a:xfrm>
            <a:off x="4115161" y="4276325"/>
            <a:ext cx="368411" cy="216594"/>
          </a:xfrm>
          <a:prstGeom prst="rect">
            <a:avLst/>
          </a:prstGeom>
          <a:noFill/>
          <a:ln/>
          <a:effectLst/>
        </p:spPr>
      </p:pic>
      <p:cxnSp>
        <p:nvCxnSpPr>
          <p:cNvPr id="13" name="Straight Connector 12"/>
          <p:cNvCxnSpPr/>
          <p:nvPr/>
        </p:nvCxnSpPr>
        <p:spPr bwMode="auto">
          <a:xfrm rot="5400000" flipH="1" flipV="1">
            <a:off x="1008168" y="3894689"/>
            <a:ext cx="508819" cy="1071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704557" y="3591077"/>
            <a:ext cx="508819" cy="7143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6200000" flipV="1">
            <a:off x="1347499" y="3662515"/>
            <a:ext cx="508819" cy="5715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 flipH="1" flipV="1">
            <a:off x="3097729" y="3626795"/>
            <a:ext cx="508820" cy="6429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6200000" flipV="1">
            <a:off x="3704952" y="3662514"/>
            <a:ext cx="508820" cy="5715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 flipH="1" flipV="1">
            <a:off x="3365621" y="3894688"/>
            <a:ext cx="508820" cy="1071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 flipH="1" flipV="1">
            <a:off x="2311912" y="3091011"/>
            <a:ext cx="651695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 flipH="1" flipV="1">
            <a:off x="1651110" y="2430210"/>
            <a:ext cx="651695" cy="13216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V="1">
            <a:off x="2829838" y="2573084"/>
            <a:ext cx="651694" cy="10358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57" name="Picture 56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5"/>
          <a:stretch>
            <a:fillRect/>
          </a:stretch>
        </p:blipFill>
        <p:spPr bwMode="auto">
          <a:xfrm>
            <a:off x="1497662" y="2428868"/>
            <a:ext cx="622431" cy="382493"/>
          </a:xfrm>
          <a:prstGeom prst="rect">
            <a:avLst/>
          </a:prstGeom>
          <a:noFill/>
          <a:ln/>
          <a:effectLst/>
        </p:spPr>
      </p:pic>
      <p:pic>
        <p:nvPicPr>
          <p:cNvPr id="63" name="Picture 62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6"/>
          <a:stretch>
            <a:fillRect/>
          </a:stretch>
        </p:blipFill>
        <p:spPr bwMode="auto">
          <a:xfrm>
            <a:off x="1003756" y="4286255"/>
            <a:ext cx="479304" cy="423889"/>
          </a:xfrm>
          <a:prstGeom prst="rect">
            <a:avLst/>
          </a:prstGeom>
          <a:noFill/>
          <a:ln/>
          <a:effectLst/>
        </p:spPr>
      </p:pic>
      <p:pic>
        <p:nvPicPr>
          <p:cNvPr id="66" name="Picture 65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7"/>
          <a:stretch>
            <a:fillRect/>
          </a:stretch>
        </p:blipFill>
        <p:spPr bwMode="auto">
          <a:xfrm>
            <a:off x="3339133" y="4286255"/>
            <a:ext cx="462951" cy="409426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112"/>
          <p:cNvGrpSpPr/>
          <p:nvPr/>
        </p:nvGrpSpPr>
        <p:grpSpPr>
          <a:xfrm>
            <a:off x="513286" y="741283"/>
            <a:ext cx="1769021" cy="901767"/>
            <a:chOff x="5500694" y="1357298"/>
            <a:chExt cx="1769021" cy="901767"/>
          </a:xfrm>
        </p:grpSpPr>
        <p:sp>
          <p:nvSpPr>
            <p:cNvPr id="25" name="TextBox 24"/>
            <p:cNvSpPr txBox="1"/>
            <p:nvPr/>
          </p:nvSpPr>
          <p:spPr>
            <a:xfrm>
              <a:off x="5500694" y="1357298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 player:</a:t>
              </a:r>
              <a:endParaRPr lang="zh-CN" altLang="en-US" dirty="0"/>
            </a:p>
          </p:txBody>
        </p:sp>
        <p:pic>
          <p:nvPicPr>
            <p:cNvPr id="29" name="Picture 28" descr="TP_tmp.emf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8"/>
            <a:stretch>
              <a:fillRect/>
            </a:stretch>
          </p:blipFill>
          <p:spPr bwMode="auto">
            <a:xfrm>
              <a:off x="5791617" y="1857363"/>
              <a:ext cx="653690" cy="40170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Picture 30" descr="TP_tmp.emf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9"/>
            <a:stretch>
              <a:fillRect/>
            </a:stretch>
          </p:blipFill>
          <p:spPr bwMode="auto">
            <a:xfrm>
              <a:off x="6930000" y="2001600"/>
              <a:ext cx="339715" cy="24410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6" name="Picture 85" descr="TP_tmp.emf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9"/>
            <a:stretch>
              <a:fillRect/>
            </a:stretch>
          </p:blipFill>
          <p:spPr bwMode="auto">
            <a:xfrm>
              <a:off x="6930000" y="2001600"/>
              <a:ext cx="339715" cy="24410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7" name="Picture 86" descr="TP_tmp.emf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9"/>
            <a:stretch>
              <a:fillRect/>
            </a:stretch>
          </p:blipFill>
          <p:spPr bwMode="auto">
            <a:xfrm>
              <a:off x="6930000" y="2001600"/>
              <a:ext cx="339715" cy="24410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6" name="Group 113"/>
          <p:cNvGrpSpPr/>
          <p:nvPr/>
        </p:nvGrpSpPr>
        <p:grpSpPr>
          <a:xfrm>
            <a:off x="4910863" y="739453"/>
            <a:ext cx="3928987" cy="2636539"/>
            <a:chOff x="450696" y="3500438"/>
            <a:chExt cx="3928987" cy="2636539"/>
          </a:xfrm>
        </p:grpSpPr>
        <p:sp>
          <p:nvSpPr>
            <p:cNvPr id="32" name="TextBox 31"/>
            <p:cNvSpPr txBox="1"/>
            <p:nvPr/>
          </p:nvSpPr>
          <p:spPr>
            <a:xfrm>
              <a:off x="714348" y="3500438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 players:</a:t>
              </a:r>
              <a:endParaRPr lang="zh-CN" altLang="en-US" dirty="0"/>
            </a:p>
          </p:txBody>
        </p:sp>
        <p:grpSp>
          <p:nvGrpSpPr>
            <p:cNvPr id="27" name="Group 111"/>
            <p:cNvGrpSpPr/>
            <p:nvPr/>
          </p:nvGrpSpPr>
          <p:grpSpPr bwMode="auto">
            <a:xfrm>
              <a:off x="450696" y="3915814"/>
              <a:ext cx="3928987" cy="2221163"/>
              <a:chOff x="450697" y="3915814"/>
              <a:chExt cx="3928987" cy="2221163"/>
            </a:xfrm>
          </p:grpSpPr>
          <p:pic>
            <p:nvPicPr>
              <p:cNvPr id="85" name="Picture 84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70"/>
              <a:stretch>
                <a:fillRect/>
              </a:stretch>
            </p:blipFill>
            <p:spPr bwMode="auto">
              <a:xfrm>
                <a:off x="553041" y="3915814"/>
                <a:ext cx="641683" cy="3943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8" name="Picture 87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48"/>
              <a:stretch>
                <a:fillRect/>
              </a:stretch>
            </p:blipFill>
            <p:spPr bwMode="auto">
              <a:xfrm>
                <a:off x="450697" y="5891379"/>
                <a:ext cx="277190" cy="23901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9" name="Picture 88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49"/>
              <a:stretch>
                <a:fillRect/>
              </a:stretch>
            </p:blipFill>
            <p:spPr bwMode="auto">
              <a:xfrm>
                <a:off x="1688842" y="5898424"/>
                <a:ext cx="286954" cy="23196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0" name="Picture 89" descr="TP_tmp.emf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50"/>
              <a:stretch>
                <a:fillRect/>
              </a:stretch>
            </p:blipFill>
            <p:spPr bwMode="auto">
              <a:xfrm>
                <a:off x="2897768" y="5899337"/>
                <a:ext cx="285825" cy="23105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1" name="Picture 90" descr="TP_tmp.emf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51"/>
              <a:stretch>
                <a:fillRect/>
              </a:stretch>
            </p:blipFill>
            <p:spPr bwMode="auto">
              <a:xfrm>
                <a:off x="4102284" y="5906147"/>
                <a:ext cx="277400" cy="22424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2" name="Picture 91" descr="TP_tmp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52"/>
              <a:stretch>
                <a:fillRect/>
              </a:stretch>
            </p:blipFill>
            <p:spPr bwMode="auto">
              <a:xfrm>
                <a:off x="2260089" y="4001812"/>
                <a:ext cx="605039" cy="29127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3" name="Picture 92" descr="TP_tmp.emf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53"/>
              <a:stretch>
                <a:fillRect/>
              </a:stretch>
            </p:blipFill>
            <p:spPr bwMode="auto">
              <a:xfrm>
                <a:off x="2387625" y="5050342"/>
                <a:ext cx="320583" cy="23035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4" name="Picture 93" descr="TP_tmp.emf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52"/>
              <a:stretch>
                <a:fillRect/>
              </a:stretch>
            </p:blipFill>
            <p:spPr bwMode="auto">
              <a:xfrm>
                <a:off x="936302" y="4996420"/>
                <a:ext cx="605039" cy="29127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5" name="Picture 94" descr="TP_tmp.emf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52"/>
              <a:stretch>
                <a:fillRect/>
              </a:stretch>
            </p:blipFill>
            <p:spPr bwMode="auto">
              <a:xfrm>
                <a:off x="3293756" y="5001944"/>
                <a:ext cx="605039" cy="291276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96" name="Straight Connector 95"/>
              <p:cNvCxnSpPr/>
              <p:nvPr/>
            </p:nvCxnSpPr>
            <p:spPr bwMode="auto">
              <a:xfrm rot="5400000" flipH="1" flipV="1">
                <a:off x="949785" y="5467633"/>
                <a:ext cx="508819" cy="10715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5400000" flipH="1" flipV="1">
                <a:off x="646174" y="5164021"/>
                <a:ext cx="508819" cy="71438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rot="16200000" flipV="1">
                <a:off x="1289116" y="5235459"/>
                <a:ext cx="508819" cy="57150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rot="5400000" flipH="1" flipV="1">
                <a:off x="3039346" y="5199739"/>
                <a:ext cx="508820" cy="64294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16200000" flipV="1">
                <a:off x="3646569" y="5235458"/>
                <a:ext cx="508820" cy="57150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5400000" flipH="1" flipV="1">
                <a:off x="3307238" y="5467632"/>
                <a:ext cx="508820" cy="10715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5400000" flipH="1" flipV="1">
                <a:off x="2253529" y="4663955"/>
                <a:ext cx="651695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 rot="5400000" flipH="1" flipV="1">
                <a:off x="1592727" y="4003154"/>
                <a:ext cx="651695" cy="132160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 rot="16200000" flipV="1">
                <a:off x="2771455" y="4146028"/>
                <a:ext cx="651694" cy="103585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pic>
            <p:nvPicPr>
              <p:cNvPr id="107" name="Picture 106" descr="TP_tmp.emf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54"/>
              <a:stretch>
                <a:fillRect/>
              </a:stretch>
            </p:blipFill>
            <p:spPr bwMode="auto">
              <a:xfrm>
                <a:off x="960345" y="5902826"/>
                <a:ext cx="318280" cy="22870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10" name="Picture 109" descr="TP_tmp.emf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55"/>
              <a:stretch>
                <a:fillRect/>
              </a:stretch>
            </p:blipFill>
            <p:spPr bwMode="auto">
              <a:xfrm>
                <a:off x="3344303" y="5916078"/>
                <a:ext cx="307420" cy="220899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sp>
        <p:nvSpPr>
          <p:cNvPr id="56" name="TextBox 55"/>
          <p:cNvSpPr txBox="1"/>
          <p:nvPr/>
        </p:nvSpPr>
        <p:spPr>
          <a:xfrm>
            <a:off x="500034" y="221455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 players:</a:t>
            </a:r>
            <a:endParaRPr lang="zh-CN" altLang="en-US" dirty="0"/>
          </a:p>
        </p:txBody>
      </p:sp>
      <p:sp>
        <p:nvSpPr>
          <p:cNvPr id="212" name="Rectangle 211"/>
          <p:cNvSpPr/>
          <p:nvPr/>
        </p:nvSpPr>
        <p:spPr bwMode="auto">
          <a:xfrm>
            <a:off x="4857752" y="1071546"/>
            <a:ext cx="4071966" cy="2428892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14" name="Straight Arrow Connector 213"/>
          <p:cNvCxnSpPr/>
          <p:nvPr/>
        </p:nvCxnSpPr>
        <p:spPr bwMode="auto">
          <a:xfrm rot="10800000" flipV="1">
            <a:off x="1214414" y="2428868"/>
            <a:ext cx="5500726" cy="30003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215" name="Straight Arrow Connector 214"/>
          <p:cNvCxnSpPr/>
          <p:nvPr/>
        </p:nvCxnSpPr>
        <p:spPr bwMode="auto">
          <a:xfrm rot="5400000">
            <a:off x="3893339" y="2607463"/>
            <a:ext cx="3000396" cy="26432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219" name="Rectangle 218"/>
          <p:cNvSpPr/>
          <p:nvPr/>
        </p:nvSpPr>
        <p:spPr bwMode="auto">
          <a:xfrm>
            <a:off x="0" y="4214818"/>
            <a:ext cx="2857488" cy="2286016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2928926" y="4214818"/>
            <a:ext cx="2857488" cy="2286016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212" grpId="1" animBg="1"/>
      <p:bldP spid="219" grpId="0" animBg="1"/>
      <p:bldP spid="219" grpId="1" animBg="1"/>
      <p:bldP spid="220" grpId="0" animBg="1"/>
      <p:bldP spid="22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1"/>
          <p:cNvGrpSpPr/>
          <p:nvPr/>
        </p:nvGrpSpPr>
        <p:grpSpPr bwMode="auto">
          <a:xfrm>
            <a:off x="-32" y="4199354"/>
            <a:ext cx="2862345" cy="2301480"/>
            <a:chOff x="1259519" y="4001812"/>
            <a:chExt cx="3190160" cy="2149609"/>
          </a:xfrm>
        </p:grpSpPr>
        <p:pic>
          <p:nvPicPr>
            <p:cNvPr id="130" name="Picture 129" descr="TP_tmp.emf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6"/>
            <a:stretch>
              <a:fillRect/>
            </a:stretch>
          </p:blipFill>
          <p:spPr bwMode="auto">
            <a:xfrm>
              <a:off x="1259519" y="5891379"/>
              <a:ext cx="325684" cy="2353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1" name="Picture 130" descr="TP_tmp.emf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7"/>
            <a:stretch>
              <a:fillRect/>
            </a:stretch>
          </p:blipFill>
          <p:spPr bwMode="auto">
            <a:xfrm>
              <a:off x="2497663" y="5898423"/>
              <a:ext cx="347396" cy="2353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2" name="Picture 131" descr="TP_tmp.emf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8"/>
            <a:stretch>
              <a:fillRect/>
            </a:stretch>
          </p:blipFill>
          <p:spPr bwMode="auto">
            <a:xfrm>
              <a:off x="2897768" y="5899337"/>
              <a:ext cx="347396" cy="2353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3" name="Picture 132" descr="TP_tmp.emf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9"/>
            <a:stretch>
              <a:fillRect/>
            </a:stretch>
          </p:blipFill>
          <p:spPr bwMode="auto">
            <a:xfrm>
              <a:off x="4102283" y="5906149"/>
              <a:ext cx="347396" cy="2353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4" name="Picture 133" descr="TP_tmp.emf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0"/>
            <a:stretch>
              <a:fillRect/>
            </a:stretch>
          </p:blipFill>
          <p:spPr bwMode="auto">
            <a:xfrm>
              <a:off x="2260090" y="4001812"/>
              <a:ext cx="673079" cy="2715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5" name="Picture 134" descr="TP_tmp.emf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1"/>
            <a:stretch>
              <a:fillRect/>
            </a:stretch>
          </p:blipFill>
          <p:spPr bwMode="auto">
            <a:xfrm>
              <a:off x="2712277" y="5050342"/>
              <a:ext cx="390820" cy="2353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6" name="Picture 135" descr="TP_tmp.emf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50"/>
            <a:stretch>
              <a:fillRect/>
            </a:stretch>
          </p:blipFill>
          <p:spPr bwMode="auto">
            <a:xfrm>
              <a:off x="1745124" y="4996420"/>
              <a:ext cx="673079" cy="2715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7" name="Picture 136" descr="TP_tmp.emf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50"/>
            <a:stretch>
              <a:fillRect/>
            </a:stretch>
          </p:blipFill>
          <p:spPr bwMode="auto">
            <a:xfrm>
              <a:off x="3293756" y="5001944"/>
              <a:ext cx="673079" cy="27154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38" name="Straight Connector 137"/>
            <p:cNvCxnSpPr/>
            <p:nvPr/>
          </p:nvCxnSpPr>
          <p:spPr bwMode="auto">
            <a:xfrm rot="5400000" flipH="1" flipV="1">
              <a:off x="1758607" y="5467634"/>
              <a:ext cx="508820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rot="5400000" flipH="1" flipV="1">
              <a:off x="1454996" y="5164020"/>
              <a:ext cx="508820" cy="7143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 rot="16200000" flipV="1">
              <a:off x="2097938" y="5235458"/>
              <a:ext cx="508820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 flipH="1" flipV="1">
              <a:off x="3039346" y="5199739"/>
              <a:ext cx="508820" cy="64294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6200000" flipV="1">
              <a:off x="3646569" y="5235458"/>
              <a:ext cx="508820" cy="5715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5400000" flipH="1" flipV="1">
              <a:off x="3307238" y="5467632"/>
              <a:ext cx="508820" cy="1071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4" name="Straight Connector 143"/>
            <p:cNvCxnSpPr>
              <a:stCxn id="135" idx="0"/>
              <a:endCxn id="134" idx="2"/>
            </p:cNvCxnSpPr>
            <p:nvPr/>
          </p:nvCxnSpPr>
          <p:spPr bwMode="auto">
            <a:xfrm rot="16200000" flipV="1">
              <a:off x="2363669" y="4506323"/>
              <a:ext cx="776980" cy="3110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5" name="Straight Connector 144"/>
            <p:cNvCxnSpPr>
              <a:stCxn id="136" idx="0"/>
              <a:endCxn id="134" idx="2"/>
            </p:cNvCxnSpPr>
            <p:nvPr/>
          </p:nvCxnSpPr>
          <p:spPr bwMode="auto">
            <a:xfrm rot="5400000" flipH="1" flipV="1">
              <a:off x="1977617" y="4377408"/>
              <a:ext cx="723059" cy="5149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6" name="Straight Connector 145"/>
            <p:cNvCxnSpPr>
              <a:endCxn id="134" idx="2"/>
            </p:cNvCxnSpPr>
            <p:nvPr/>
          </p:nvCxnSpPr>
          <p:spPr bwMode="auto">
            <a:xfrm rot="10800000">
              <a:off x="2596630" y="4273361"/>
              <a:ext cx="1018601" cy="71644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147" name="Picture 146" descr="TP_tmp.emf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2"/>
            <a:stretch>
              <a:fillRect/>
            </a:stretch>
          </p:blipFill>
          <p:spPr bwMode="auto">
            <a:xfrm>
              <a:off x="1769167" y="5902825"/>
              <a:ext cx="390820" cy="2353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8" name="Picture 147" descr="TP_tmp.emf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3"/>
            <a:stretch>
              <a:fillRect/>
            </a:stretch>
          </p:blipFill>
          <p:spPr bwMode="auto">
            <a:xfrm>
              <a:off x="3344303" y="5916078"/>
              <a:ext cx="390820" cy="23534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" name="Group 210"/>
          <p:cNvGrpSpPr/>
          <p:nvPr/>
        </p:nvGrpSpPr>
        <p:grpSpPr bwMode="auto">
          <a:xfrm>
            <a:off x="2948695" y="4169883"/>
            <a:ext cx="2866156" cy="2357452"/>
            <a:chOff x="2946037" y="4169883"/>
            <a:chExt cx="2866156" cy="2357452"/>
          </a:xfrm>
        </p:grpSpPr>
        <p:pic>
          <p:nvPicPr>
            <p:cNvPr id="200" name="Picture 199" descr="TP_tmp.emf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4"/>
            <a:stretch>
              <a:fillRect/>
            </a:stretch>
          </p:blipFill>
          <p:spPr bwMode="auto">
            <a:xfrm>
              <a:off x="2946037" y="6248922"/>
              <a:ext cx="310472" cy="25097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3" name="Picture 202" descr="TP_tmp.emf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5"/>
            <a:stretch>
              <a:fillRect/>
            </a:stretch>
          </p:blipFill>
          <p:spPr bwMode="auto">
            <a:xfrm>
              <a:off x="4071397" y="6256461"/>
              <a:ext cx="301064" cy="24337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6" name="Picture 205" descr="TP_tmp.emf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6"/>
            <a:stretch>
              <a:fillRect/>
            </a:stretch>
          </p:blipFill>
          <p:spPr bwMode="auto">
            <a:xfrm>
              <a:off x="4430388" y="6257440"/>
              <a:ext cx="301064" cy="24337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9" name="Picture 208" descr="TP_tmp.emf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7"/>
            <a:stretch>
              <a:fillRect/>
            </a:stretch>
          </p:blipFill>
          <p:spPr bwMode="auto">
            <a:xfrm>
              <a:off x="5511129" y="6264733"/>
              <a:ext cx="301064" cy="24337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4" name="Picture 183" descr="TP_tmp.emf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0"/>
            <a:stretch>
              <a:fillRect/>
            </a:stretch>
          </p:blipFill>
          <p:spPr bwMode="auto">
            <a:xfrm>
              <a:off x="3286240" y="4169883"/>
              <a:ext cx="603915" cy="29073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5" name="Picture 184" descr="TP_tmp.emf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1"/>
            <a:stretch>
              <a:fillRect/>
            </a:stretch>
          </p:blipFill>
          <p:spPr bwMode="auto">
            <a:xfrm>
              <a:off x="4258640" y="5348464"/>
              <a:ext cx="350660" cy="25197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6" name="Picture 185" descr="TP_tmp.emf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0"/>
            <a:stretch>
              <a:fillRect/>
            </a:stretch>
          </p:blipFill>
          <p:spPr bwMode="auto">
            <a:xfrm>
              <a:off x="3390870" y="5290736"/>
              <a:ext cx="603915" cy="29073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7" name="Picture 186" descr="TP_tmp.emf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0"/>
            <a:stretch>
              <a:fillRect/>
            </a:stretch>
          </p:blipFill>
          <p:spPr bwMode="auto">
            <a:xfrm>
              <a:off x="4780368" y="5296647"/>
              <a:ext cx="603915" cy="29073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88" name="Straight Connector 187"/>
            <p:cNvCxnSpPr/>
            <p:nvPr/>
          </p:nvCxnSpPr>
          <p:spPr bwMode="auto">
            <a:xfrm rot="5400000" flipH="1" flipV="1">
              <a:off x="3358851" y="5804529"/>
              <a:ext cx="544767" cy="9614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9" name="Straight Connector 188"/>
            <p:cNvCxnSpPr/>
            <p:nvPr/>
          </p:nvCxnSpPr>
          <p:spPr bwMode="auto">
            <a:xfrm rot="5400000" flipH="1" flipV="1">
              <a:off x="3086438" y="5532113"/>
              <a:ext cx="544767" cy="6409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0" name="Straight Connector 189"/>
            <p:cNvCxnSpPr/>
            <p:nvPr/>
          </p:nvCxnSpPr>
          <p:spPr bwMode="auto">
            <a:xfrm rot="16200000" flipV="1">
              <a:off x="3663313" y="5596210"/>
              <a:ext cx="544767" cy="5127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 rot="5400000" flipH="1" flipV="1">
              <a:off x="4507983" y="5564162"/>
              <a:ext cx="544767" cy="57687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2" name="Straight Connector 191"/>
            <p:cNvCxnSpPr/>
            <p:nvPr/>
          </p:nvCxnSpPr>
          <p:spPr bwMode="auto">
            <a:xfrm rot="16200000" flipV="1">
              <a:off x="5052809" y="5596211"/>
              <a:ext cx="544769" cy="5127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3" name="Straight Connector 192"/>
            <p:cNvCxnSpPr/>
            <p:nvPr/>
          </p:nvCxnSpPr>
          <p:spPr bwMode="auto">
            <a:xfrm rot="5400000" flipH="1" flipV="1">
              <a:off x="4748347" y="5804527"/>
              <a:ext cx="544767" cy="9614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4" name="Straight Connector 193"/>
            <p:cNvCxnSpPr>
              <a:stCxn id="185" idx="0"/>
              <a:endCxn id="184" idx="2"/>
            </p:cNvCxnSpPr>
            <p:nvPr/>
          </p:nvCxnSpPr>
          <p:spPr bwMode="auto">
            <a:xfrm rot="16200000" flipV="1">
              <a:off x="3567160" y="4481654"/>
              <a:ext cx="887849" cy="8457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5" name="Straight Connector 194"/>
            <p:cNvCxnSpPr>
              <a:stCxn id="186" idx="0"/>
              <a:endCxn id="184" idx="2"/>
            </p:cNvCxnSpPr>
            <p:nvPr/>
          </p:nvCxnSpPr>
          <p:spPr bwMode="auto">
            <a:xfrm rot="16200000" flipV="1">
              <a:off x="3225453" y="4823361"/>
              <a:ext cx="830118" cy="10463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6" name="Straight Connector 195"/>
            <p:cNvCxnSpPr>
              <a:stCxn id="187" idx="0"/>
              <a:endCxn id="184" idx="2"/>
            </p:cNvCxnSpPr>
            <p:nvPr/>
          </p:nvCxnSpPr>
          <p:spPr bwMode="auto">
            <a:xfrm rot="16200000" flipV="1">
              <a:off x="3917246" y="4131567"/>
              <a:ext cx="836032" cy="14941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197" name="Picture 196" descr="TP_tmp.emf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2"/>
            <a:stretch>
              <a:fillRect/>
            </a:stretch>
          </p:blipFill>
          <p:spPr bwMode="auto">
            <a:xfrm>
              <a:off x="3412443" y="6261178"/>
              <a:ext cx="350660" cy="25197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98" name="Picture 197" descr="TP_tmp.emf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3"/>
            <a:stretch>
              <a:fillRect/>
            </a:stretch>
          </p:blipFill>
          <p:spPr bwMode="auto">
            <a:xfrm>
              <a:off x="4825720" y="6275365"/>
              <a:ext cx="350660" cy="25197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lemma</a:t>
            </a:r>
            <a:endParaRPr lang="zh-CN" altLang="en-US" dirty="0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0"/>
          <a:stretch>
            <a:fillRect/>
          </a:stretch>
        </p:blipFill>
        <p:spPr bwMode="auto">
          <a:xfrm>
            <a:off x="2318472" y="2428868"/>
            <a:ext cx="605039" cy="291276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0"/>
          <a:stretch>
            <a:fillRect/>
          </a:stretch>
        </p:blipFill>
        <p:spPr bwMode="auto">
          <a:xfrm>
            <a:off x="994685" y="3423476"/>
            <a:ext cx="605039" cy="291276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0"/>
          <a:stretch>
            <a:fillRect/>
          </a:stretch>
        </p:blipFill>
        <p:spPr bwMode="auto">
          <a:xfrm>
            <a:off x="3352139" y="3429000"/>
            <a:ext cx="605039" cy="291276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8"/>
          <a:stretch>
            <a:fillRect/>
          </a:stretch>
        </p:blipFill>
        <p:spPr bwMode="auto">
          <a:xfrm>
            <a:off x="2446008" y="3477397"/>
            <a:ext cx="320583" cy="230358"/>
          </a:xfrm>
          <a:prstGeom prst="rect">
            <a:avLst/>
          </a:prstGeom>
          <a:noFill/>
          <a:ln/>
          <a:effectLst/>
        </p:spPr>
      </p:pic>
      <p:pic>
        <p:nvPicPr>
          <p:cNvPr id="175" name="Picture 17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9"/>
          <a:stretch>
            <a:fillRect/>
          </a:stretch>
        </p:blipFill>
        <p:spPr bwMode="auto">
          <a:xfrm>
            <a:off x="500421" y="4261556"/>
            <a:ext cx="294506" cy="238073"/>
          </a:xfrm>
          <a:prstGeom prst="rect">
            <a:avLst/>
          </a:prstGeom>
          <a:noFill/>
          <a:ln/>
          <a:effectLst/>
        </p:spPr>
      </p:pic>
      <p:pic>
        <p:nvPicPr>
          <p:cNvPr id="176" name="Picture 17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0"/>
          <a:stretch>
            <a:fillRect/>
          </a:stretch>
        </p:blipFill>
        <p:spPr bwMode="auto">
          <a:xfrm>
            <a:off x="1700150" y="4268601"/>
            <a:ext cx="381100" cy="224054"/>
          </a:xfrm>
          <a:prstGeom prst="rect">
            <a:avLst/>
          </a:prstGeom>
          <a:noFill/>
          <a:ln/>
          <a:effectLst/>
        </p:spPr>
      </p:pic>
      <p:pic>
        <p:nvPicPr>
          <p:cNvPr id="177" name="Picture 176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1"/>
          <a:stretch>
            <a:fillRect/>
          </a:stretch>
        </p:blipFill>
        <p:spPr bwMode="auto">
          <a:xfrm>
            <a:off x="2917889" y="4269514"/>
            <a:ext cx="362347" cy="223173"/>
          </a:xfrm>
          <a:prstGeom prst="rect">
            <a:avLst/>
          </a:prstGeom>
          <a:noFill/>
          <a:ln/>
          <a:effectLst/>
        </p:spPr>
      </p:pic>
      <p:pic>
        <p:nvPicPr>
          <p:cNvPr id="178" name="Picture 177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2"/>
          <a:stretch>
            <a:fillRect/>
          </a:stretch>
        </p:blipFill>
        <p:spPr bwMode="auto">
          <a:xfrm>
            <a:off x="4115161" y="4276325"/>
            <a:ext cx="368411" cy="216594"/>
          </a:xfrm>
          <a:prstGeom prst="rect">
            <a:avLst/>
          </a:prstGeom>
          <a:noFill/>
          <a:ln/>
          <a:effectLst/>
        </p:spPr>
      </p:pic>
      <p:cxnSp>
        <p:nvCxnSpPr>
          <p:cNvPr id="13" name="Straight Connector 12"/>
          <p:cNvCxnSpPr/>
          <p:nvPr/>
        </p:nvCxnSpPr>
        <p:spPr bwMode="auto">
          <a:xfrm rot="5400000" flipH="1" flipV="1">
            <a:off x="1008168" y="3894689"/>
            <a:ext cx="508819" cy="1071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704557" y="3591077"/>
            <a:ext cx="508819" cy="7143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6200000" flipV="1">
            <a:off x="1347499" y="3662515"/>
            <a:ext cx="508819" cy="5715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 flipH="1" flipV="1">
            <a:off x="3097729" y="3626795"/>
            <a:ext cx="508820" cy="6429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6200000" flipV="1">
            <a:off x="3704952" y="3662514"/>
            <a:ext cx="508820" cy="5715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 flipH="1" flipV="1">
            <a:off x="3365621" y="3894688"/>
            <a:ext cx="508820" cy="1071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 flipH="1" flipV="1">
            <a:off x="2311912" y="3091011"/>
            <a:ext cx="651695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 flipH="1" flipV="1">
            <a:off x="1651110" y="2430210"/>
            <a:ext cx="651695" cy="13216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V="1">
            <a:off x="2829838" y="2573084"/>
            <a:ext cx="651694" cy="10358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57" name="Picture 56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3"/>
          <a:stretch>
            <a:fillRect/>
          </a:stretch>
        </p:blipFill>
        <p:spPr bwMode="auto">
          <a:xfrm>
            <a:off x="1497662" y="2428868"/>
            <a:ext cx="622431" cy="382493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112"/>
          <p:cNvGrpSpPr/>
          <p:nvPr/>
        </p:nvGrpSpPr>
        <p:grpSpPr>
          <a:xfrm>
            <a:off x="513286" y="741283"/>
            <a:ext cx="1769021" cy="901767"/>
            <a:chOff x="5500694" y="1357298"/>
            <a:chExt cx="1769021" cy="901767"/>
          </a:xfrm>
        </p:grpSpPr>
        <p:sp>
          <p:nvSpPr>
            <p:cNvPr id="25" name="TextBox 24"/>
            <p:cNvSpPr txBox="1"/>
            <p:nvPr/>
          </p:nvSpPr>
          <p:spPr>
            <a:xfrm>
              <a:off x="5500694" y="1357298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 player:</a:t>
              </a:r>
              <a:endParaRPr lang="zh-CN" altLang="en-US" dirty="0"/>
            </a:p>
          </p:txBody>
        </p:sp>
        <p:pic>
          <p:nvPicPr>
            <p:cNvPr id="29" name="Picture 28" descr="TP_tmp.emf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4"/>
            <a:stretch>
              <a:fillRect/>
            </a:stretch>
          </p:blipFill>
          <p:spPr bwMode="auto">
            <a:xfrm>
              <a:off x="5791617" y="1857363"/>
              <a:ext cx="653690" cy="40170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Picture 30" descr="TP_tmp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5"/>
            <a:stretch>
              <a:fillRect/>
            </a:stretch>
          </p:blipFill>
          <p:spPr bwMode="auto">
            <a:xfrm>
              <a:off x="6930000" y="2001600"/>
              <a:ext cx="339715" cy="24410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6" name="Picture 85" descr="TP_tmp.emf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5"/>
            <a:stretch>
              <a:fillRect/>
            </a:stretch>
          </p:blipFill>
          <p:spPr bwMode="auto">
            <a:xfrm>
              <a:off x="6930000" y="2001600"/>
              <a:ext cx="339715" cy="24410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7" name="Picture 86" descr="TP_tmp.emf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5"/>
            <a:stretch>
              <a:fillRect/>
            </a:stretch>
          </p:blipFill>
          <p:spPr bwMode="auto">
            <a:xfrm>
              <a:off x="6930000" y="2001600"/>
              <a:ext cx="339715" cy="24410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" name="Group 113"/>
          <p:cNvGrpSpPr/>
          <p:nvPr/>
        </p:nvGrpSpPr>
        <p:grpSpPr>
          <a:xfrm>
            <a:off x="4910863" y="739453"/>
            <a:ext cx="3928987" cy="2636539"/>
            <a:chOff x="450696" y="3500438"/>
            <a:chExt cx="3928987" cy="2636539"/>
          </a:xfrm>
        </p:grpSpPr>
        <p:sp>
          <p:nvSpPr>
            <p:cNvPr id="32" name="TextBox 31"/>
            <p:cNvSpPr txBox="1"/>
            <p:nvPr/>
          </p:nvSpPr>
          <p:spPr>
            <a:xfrm>
              <a:off x="714348" y="3500438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 players:</a:t>
              </a:r>
              <a:endParaRPr lang="zh-CN" altLang="en-US" dirty="0"/>
            </a:p>
          </p:txBody>
        </p:sp>
        <p:grpSp>
          <p:nvGrpSpPr>
            <p:cNvPr id="7" name="Group 111"/>
            <p:cNvGrpSpPr/>
            <p:nvPr/>
          </p:nvGrpSpPr>
          <p:grpSpPr bwMode="auto">
            <a:xfrm>
              <a:off x="450696" y="3915814"/>
              <a:ext cx="3928987" cy="2221163"/>
              <a:chOff x="450697" y="3915814"/>
              <a:chExt cx="3928987" cy="2221163"/>
            </a:xfrm>
          </p:grpSpPr>
          <p:pic>
            <p:nvPicPr>
              <p:cNvPr id="85" name="Picture 84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66"/>
              <a:stretch>
                <a:fillRect/>
              </a:stretch>
            </p:blipFill>
            <p:spPr bwMode="auto">
              <a:xfrm>
                <a:off x="553041" y="3915814"/>
                <a:ext cx="641683" cy="3943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8" name="Picture 87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6"/>
              <a:stretch>
                <a:fillRect/>
              </a:stretch>
            </p:blipFill>
            <p:spPr bwMode="auto">
              <a:xfrm>
                <a:off x="450697" y="5891379"/>
                <a:ext cx="277190" cy="23901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9" name="Picture 88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47"/>
              <a:stretch>
                <a:fillRect/>
              </a:stretch>
            </p:blipFill>
            <p:spPr bwMode="auto">
              <a:xfrm>
                <a:off x="1688842" y="5898424"/>
                <a:ext cx="286954" cy="23196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0" name="Picture 89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48"/>
              <a:stretch>
                <a:fillRect/>
              </a:stretch>
            </p:blipFill>
            <p:spPr bwMode="auto">
              <a:xfrm>
                <a:off x="2897768" y="5899337"/>
                <a:ext cx="285825" cy="23105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1" name="Picture 90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49"/>
              <a:stretch>
                <a:fillRect/>
              </a:stretch>
            </p:blipFill>
            <p:spPr bwMode="auto">
              <a:xfrm>
                <a:off x="4102284" y="5906147"/>
                <a:ext cx="277400" cy="22424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2" name="Picture 91" descr="TP_tmp.emf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50"/>
              <a:stretch>
                <a:fillRect/>
              </a:stretch>
            </p:blipFill>
            <p:spPr bwMode="auto">
              <a:xfrm>
                <a:off x="2260089" y="4001812"/>
                <a:ext cx="605039" cy="29127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3" name="Picture 92" descr="TP_tmp.emf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51"/>
              <a:stretch>
                <a:fillRect/>
              </a:stretch>
            </p:blipFill>
            <p:spPr bwMode="auto">
              <a:xfrm>
                <a:off x="2387625" y="5050342"/>
                <a:ext cx="320583" cy="23035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4" name="Picture 93" descr="TP_tmp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50"/>
              <a:stretch>
                <a:fillRect/>
              </a:stretch>
            </p:blipFill>
            <p:spPr bwMode="auto">
              <a:xfrm>
                <a:off x="936302" y="4996420"/>
                <a:ext cx="605039" cy="29127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5" name="Picture 94" descr="TP_tmp.emf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50"/>
              <a:stretch>
                <a:fillRect/>
              </a:stretch>
            </p:blipFill>
            <p:spPr bwMode="auto">
              <a:xfrm>
                <a:off x="3293756" y="5001944"/>
                <a:ext cx="605039" cy="291276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96" name="Straight Connector 95"/>
              <p:cNvCxnSpPr/>
              <p:nvPr/>
            </p:nvCxnSpPr>
            <p:spPr bwMode="auto">
              <a:xfrm rot="5400000" flipH="1" flipV="1">
                <a:off x="949785" y="5467633"/>
                <a:ext cx="508819" cy="10715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5400000" flipH="1" flipV="1">
                <a:off x="646174" y="5164021"/>
                <a:ext cx="508819" cy="71438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rot="16200000" flipV="1">
                <a:off x="1289116" y="5235459"/>
                <a:ext cx="508819" cy="57150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rot="5400000" flipH="1" flipV="1">
                <a:off x="3039346" y="5199739"/>
                <a:ext cx="508820" cy="64294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16200000" flipV="1">
                <a:off x="3646569" y="5235458"/>
                <a:ext cx="508820" cy="57150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5400000" flipH="1" flipV="1">
                <a:off x="3307238" y="5467632"/>
                <a:ext cx="508820" cy="10715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5400000" flipH="1" flipV="1">
                <a:off x="2253529" y="4663955"/>
                <a:ext cx="651695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 rot="5400000" flipH="1" flipV="1">
                <a:off x="1592727" y="4003154"/>
                <a:ext cx="651695" cy="132160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 rot="16200000" flipV="1">
                <a:off x="2771455" y="4146028"/>
                <a:ext cx="651694" cy="103585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pic>
            <p:nvPicPr>
              <p:cNvPr id="107" name="Picture 106" descr="TP_tmp.emf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52"/>
              <a:stretch>
                <a:fillRect/>
              </a:stretch>
            </p:blipFill>
            <p:spPr bwMode="auto">
              <a:xfrm>
                <a:off x="960345" y="5902826"/>
                <a:ext cx="318280" cy="22870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10" name="Picture 109" descr="TP_tmp.emf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53"/>
              <a:stretch>
                <a:fillRect/>
              </a:stretch>
            </p:blipFill>
            <p:spPr bwMode="auto">
              <a:xfrm>
                <a:off x="3344303" y="5916078"/>
                <a:ext cx="307420" cy="220899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sp>
        <p:nvSpPr>
          <p:cNvPr id="56" name="TextBox 55"/>
          <p:cNvSpPr txBox="1"/>
          <p:nvPr/>
        </p:nvSpPr>
        <p:spPr>
          <a:xfrm>
            <a:off x="500034" y="221455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 players: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52821E-7 L 0.00504 -0.1119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14524E-7 L 0.00503 -0.11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reverse direction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346200"/>
            <a:ext cx="7772400" cy="5154634"/>
          </a:xfrm>
        </p:spPr>
        <p:txBody>
          <a:bodyPr/>
          <a:lstStyle/>
          <a:p>
            <a:r>
              <a:rPr lang="en-US" altLang="zh-CN" dirty="0" smtClean="0"/>
              <a:t>Lemma. Every min-max function is truthful</a:t>
            </a:r>
          </a:p>
          <a:p>
            <a:pPr lvl="1"/>
            <a:r>
              <a:rPr lang="en-US" altLang="zh-CN" dirty="0" smtClean="0"/>
              <a:t>Observation. To prove a    -player mechanism     is truthful, only need to prove the   -player mechanisms                                are truthful for every   and 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Theorem. The characterization is full</a:t>
            </a:r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5143504" y="1955343"/>
            <a:ext cx="245349" cy="187773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572264" y="2285992"/>
            <a:ext cx="188730" cy="244104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3386655" y="2571744"/>
            <a:ext cx="2685543" cy="391883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2500298" y="3015712"/>
            <a:ext cx="124833" cy="230656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3274932" y="3000372"/>
            <a:ext cx="1011316" cy="3134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locations per agent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Theorem. Any randomized truthful mechanism of the one facility game has an approximation ration at least 1.33 in the setting that each agent controls multiple locations.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Theorem (weaker). Any randomized truthful mechanism of the one facility game has an approximation ration at least 1.2 in the setting that each agent controls multiple locations.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locations per agent (cont’d)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857232"/>
            <a:ext cx="7772400" cy="1500198"/>
          </a:xfrm>
        </p:spPr>
        <p:txBody>
          <a:bodyPr/>
          <a:lstStyle/>
          <a:p>
            <a:r>
              <a:rPr lang="en-US" altLang="zh-CN" dirty="0" smtClean="0"/>
              <a:t>Proof. (weaker version)</a:t>
            </a:r>
            <a:endParaRPr lang="zh-CN" alt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1214414" y="1571612"/>
            <a:ext cx="7572428" cy="857256"/>
            <a:chOff x="1214414" y="1571612"/>
            <a:chExt cx="7572428" cy="857256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1214414" y="2065042"/>
              <a:ext cx="75724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 rot="5400000">
              <a:off x="3574476" y="2065836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5722556" y="2065836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9" name="Picture 8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9"/>
            <a:stretch>
              <a:fillRect/>
            </a:stretch>
          </p:blipFill>
          <p:spPr bwMode="auto">
            <a:xfrm>
              <a:off x="3598372" y="2209505"/>
              <a:ext cx="169601" cy="2193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Picture 9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0"/>
            <a:stretch>
              <a:fillRect/>
            </a:stretch>
          </p:blipFill>
          <p:spPr bwMode="auto">
            <a:xfrm>
              <a:off x="5745655" y="2209505"/>
              <a:ext cx="152640" cy="21936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" name="Oval 11"/>
            <p:cNvSpPr/>
            <p:nvPr/>
          </p:nvSpPr>
          <p:spPr bwMode="auto">
            <a:xfrm>
              <a:off x="3468748" y="1785926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683062" y="1785926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715008" y="1571612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500694" y="1785926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715008" y="1785926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929322" y="1785926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214414" y="2786058"/>
            <a:ext cx="7572428" cy="642942"/>
            <a:chOff x="1214414" y="2786058"/>
            <a:chExt cx="7572428" cy="642942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214414" y="3065174"/>
              <a:ext cx="75724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3574476" y="3065968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5722556" y="3065968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21" name="Picture 20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/>
            <a:stretch>
              <a:fillRect/>
            </a:stretch>
          </p:blipFill>
          <p:spPr bwMode="auto">
            <a:xfrm>
              <a:off x="3598372" y="3209637"/>
              <a:ext cx="169601" cy="2193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Picture 21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/>
            <a:stretch>
              <a:fillRect/>
            </a:stretch>
          </p:blipFill>
          <p:spPr bwMode="auto">
            <a:xfrm>
              <a:off x="5745655" y="3209637"/>
              <a:ext cx="152640" cy="21936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6" name="Oval 25"/>
            <p:cNvSpPr/>
            <p:nvPr/>
          </p:nvSpPr>
          <p:spPr bwMode="auto">
            <a:xfrm>
              <a:off x="5500694" y="2786058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715008" y="2786058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929322" y="2786058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357554" y="2786058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latin typeface="Times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571868" y="2786058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2400" smtClean="0">
                <a:latin typeface="Times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786182" y="2786058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latin typeface="Times" pitchFamily="18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214414" y="3571876"/>
            <a:ext cx="7572428" cy="857256"/>
            <a:chOff x="1214414" y="3571876"/>
            <a:chExt cx="7572428" cy="857256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1214414" y="4065306"/>
              <a:ext cx="75724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3574476" y="4066100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5722556" y="4066100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35" name="Picture 34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/>
            <a:stretch>
              <a:fillRect/>
            </a:stretch>
          </p:blipFill>
          <p:spPr bwMode="auto">
            <a:xfrm>
              <a:off x="3598372" y="4209769"/>
              <a:ext cx="169601" cy="2193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/>
            <a:stretch>
              <a:fillRect/>
            </a:stretch>
          </p:blipFill>
          <p:spPr bwMode="auto">
            <a:xfrm>
              <a:off x="5745655" y="4209769"/>
              <a:ext cx="152640" cy="21936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7" name="Oval 36"/>
            <p:cNvSpPr/>
            <p:nvPr/>
          </p:nvSpPr>
          <p:spPr bwMode="auto">
            <a:xfrm>
              <a:off x="5611888" y="3786190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826202" y="3786190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571868" y="3571876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357554" y="3786190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latin typeface="Times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571868" y="3786190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2400" smtClean="0">
                <a:latin typeface="Times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786182" y="3786190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latin typeface="Times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42910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Instance 1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42910" y="22266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Instance 2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42910" y="322682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Instance 3</a:t>
            </a:r>
            <a:endParaRPr lang="zh-CN" alt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7852970" y="785794"/>
            <a:ext cx="1291062" cy="646331"/>
            <a:chOff x="7852970" y="785794"/>
            <a:chExt cx="1291062" cy="646331"/>
          </a:xfrm>
        </p:grpSpPr>
        <p:sp>
          <p:nvSpPr>
            <p:cNvPr id="46" name="TextBox 45"/>
            <p:cNvSpPr txBox="1"/>
            <p:nvPr/>
          </p:nvSpPr>
          <p:spPr>
            <a:xfrm>
              <a:off x="8001024" y="785794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Player 1</a:t>
              </a:r>
            </a:p>
            <a:p>
              <a:r>
                <a:rPr lang="en-US" altLang="zh-CN" dirty="0" smtClean="0"/>
                <a:t>Player 2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852970" y="896988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858148" y="1142984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57" name="Picture 5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2183567" y="1286543"/>
            <a:ext cx="826472" cy="302062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2196258" y="2268271"/>
            <a:ext cx="826472" cy="302062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2205574" y="3288244"/>
            <a:ext cx="826472" cy="302062"/>
          </a:xfrm>
          <a:prstGeom prst="rect">
            <a:avLst/>
          </a:prstGeom>
          <a:noFill/>
          <a:ln/>
          <a:effectLst/>
        </p:spPr>
      </p:pic>
      <p:pic>
        <p:nvPicPr>
          <p:cNvPr id="67" name="Picture 6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418068" y="2687552"/>
            <a:ext cx="2868048" cy="311590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6204523" y="2688782"/>
            <a:ext cx="2856773" cy="310365"/>
          </a:xfrm>
          <a:prstGeom prst="rect">
            <a:avLst/>
          </a:prstGeom>
          <a:noFill/>
          <a:ln/>
          <a:effectLst/>
        </p:spPr>
      </p:pic>
      <p:grpSp>
        <p:nvGrpSpPr>
          <p:cNvPr id="101" name="Group 100"/>
          <p:cNvGrpSpPr/>
          <p:nvPr/>
        </p:nvGrpSpPr>
        <p:grpSpPr>
          <a:xfrm>
            <a:off x="642910" y="4345552"/>
            <a:ext cx="6643734" cy="369332"/>
            <a:chOff x="642910" y="4345552"/>
            <a:chExt cx="6643734" cy="369332"/>
          </a:xfrm>
        </p:grpSpPr>
        <p:sp>
          <p:nvSpPr>
            <p:cNvPr id="76" name="TextBox 75"/>
            <p:cNvSpPr txBox="1"/>
            <p:nvPr/>
          </p:nvSpPr>
          <p:spPr>
            <a:xfrm>
              <a:off x="642910" y="4345552"/>
              <a:ext cx="6643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For     Player 1 at Instance 1 (compared to Instance 2)</a:t>
              </a:r>
              <a:endParaRPr lang="zh-CN" altLang="en-US" dirty="0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1214414" y="4455636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86" name="Picture 8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1512491" y="4786322"/>
            <a:ext cx="6407789" cy="309797"/>
          </a:xfrm>
          <a:prstGeom prst="rect">
            <a:avLst/>
          </a:prstGeom>
          <a:noFill/>
          <a:ln/>
          <a:effectLst/>
        </p:spPr>
      </p:pic>
      <p:pic>
        <p:nvPicPr>
          <p:cNvPr id="87" name="Picture 86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/>
          <a:stretch>
            <a:fillRect/>
          </a:stretch>
        </p:blipFill>
        <p:spPr bwMode="auto">
          <a:xfrm>
            <a:off x="2675972" y="5143512"/>
            <a:ext cx="4253482" cy="309256"/>
          </a:xfrm>
          <a:prstGeom prst="rect">
            <a:avLst/>
          </a:prstGeom>
          <a:noFill/>
          <a:ln/>
          <a:effectLst/>
        </p:spPr>
      </p:pic>
      <p:pic>
        <p:nvPicPr>
          <p:cNvPr id="89" name="Picture 88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 bwMode="auto">
          <a:xfrm>
            <a:off x="1214414" y="5170016"/>
            <a:ext cx="293879" cy="194927"/>
          </a:xfrm>
          <a:prstGeom prst="rect">
            <a:avLst/>
          </a:prstGeom>
          <a:noFill/>
          <a:ln/>
          <a:effectLst/>
        </p:spPr>
      </p:pic>
      <p:grpSp>
        <p:nvGrpSpPr>
          <p:cNvPr id="102" name="Group 101"/>
          <p:cNvGrpSpPr/>
          <p:nvPr/>
        </p:nvGrpSpPr>
        <p:grpSpPr>
          <a:xfrm>
            <a:off x="642910" y="5417122"/>
            <a:ext cx="6858048" cy="369332"/>
            <a:chOff x="642910" y="5417122"/>
            <a:chExt cx="6858048" cy="369332"/>
          </a:xfrm>
        </p:grpSpPr>
        <p:sp>
          <p:nvSpPr>
            <p:cNvPr id="90" name="TextBox 89"/>
            <p:cNvSpPr txBox="1"/>
            <p:nvPr/>
          </p:nvSpPr>
          <p:spPr>
            <a:xfrm>
              <a:off x="642910" y="5417122"/>
              <a:ext cx="6858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For     Player 2 at Instance 3 (compared to Instance 2)</a:t>
              </a:r>
              <a:endParaRPr lang="zh-CN" altLang="en-US" dirty="0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1214414" y="5527206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latin typeface="Times" pitchFamily="18" charset="0"/>
              </a:endParaRPr>
            </a:p>
          </p:txBody>
        </p:sp>
      </p:grpSp>
      <p:pic>
        <p:nvPicPr>
          <p:cNvPr id="95" name="Picture 94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 bwMode="auto">
          <a:xfrm>
            <a:off x="1516903" y="5834388"/>
            <a:ext cx="6398965" cy="309371"/>
          </a:xfrm>
          <a:prstGeom prst="rect">
            <a:avLst/>
          </a:prstGeom>
          <a:noFill/>
          <a:ln/>
          <a:effectLst/>
        </p:spPr>
      </p:pic>
      <p:pic>
        <p:nvPicPr>
          <p:cNvPr id="96" name="Picture 95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 bwMode="auto">
          <a:xfrm>
            <a:off x="2680250" y="6191577"/>
            <a:ext cx="4244924" cy="308633"/>
          </a:xfrm>
          <a:prstGeom prst="rect">
            <a:avLst/>
          </a:prstGeom>
          <a:noFill/>
          <a:ln/>
          <a:effectLst/>
        </p:spPr>
      </p:pic>
      <p:pic>
        <p:nvPicPr>
          <p:cNvPr id="94" name="Picture 93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/>
          <a:stretch>
            <a:fillRect/>
          </a:stretch>
        </p:blipFill>
        <p:spPr bwMode="auto">
          <a:xfrm>
            <a:off x="1214414" y="6218082"/>
            <a:ext cx="293879" cy="194927"/>
          </a:xfrm>
          <a:prstGeom prst="rect">
            <a:avLst/>
          </a:prstGeom>
          <a:noFill/>
          <a:ln/>
          <a:effectLst/>
        </p:spPr>
      </p:pic>
      <p:sp>
        <p:nvSpPr>
          <p:cNvPr id="104" name="Curved Right Arrow 103"/>
          <p:cNvSpPr/>
          <p:nvPr/>
        </p:nvSpPr>
        <p:spPr bwMode="auto">
          <a:xfrm>
            <a:off x="142844" y="1785926"/>
            <a:ext cx="500066" cy="1357322"/>
          </a:xfrm>
          <a:prstGeom prst="curv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117" name="Group 100"/>
          <p:cNvGrpSpPr/>
          <p:nvPr/>
        </p:nvGrpSpPr>
        <p:grpSpPr>
          <a:xfrm>
            <a:off x="642910" y="4345552"/>
            <a:ext cx="3214710" cy="369332"/>
            <a:chOff x="642910" y="4345552"/>
            <a:chExt cx="3214710" cy="369332"/>
          </a:xfrm>
        </p:grpSpPr>
        <p:sp>
          <p:nvSpPr>
            <p:cNvPr id="118" name="TextBox 117"/>
            <p:cNvSpPr txBox="1"/>
            <p:nvPr/>
          </p:nvSpPr>
          <p:spPr>
            <a:xfrm>
              <a:off x="642910" y="4345552"/>
              <a:ext cx="321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For     Player 1</a:t>
              </a:r>
              <a:endParaRPr lang="zh-CN" altLang="en-US" dirty="0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1214414" y="4455636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120" name="Group 101"/>
          <p:cNvGrpSpPr/>
          <p:nvPr/>
        </p:nvGrpSpPr>
        <p:grpSpPr>
          <a:xfrm>
            <a:off x="642910" y="5417122"/>
            <a:ext cx="3929090" cy="369332"/>
            <a:chOff x="642910" y="5417122"/>
            <a:chExt cx="3929090" cy="369332"/>
          </a:xfrm>
        </p:grpSpPr>
        <p:sp>
          <p:nvSpPr>
            <p:cNvPr id="121" name="TextBox 120"/>
            <p:cNvSpPr txBox="1"/>
            <p:nvPr/>
          </p:nvSpPr>
          <p:spPr>
            <a:xfrm>
              <a:off x="642910" y="5417122"/>
              <a:ext cx="392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For     Player 2</a:t>
              </a:r>
              <a:endParaRPr lang="zh-CN" altLang="en-US" dirty="0"/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1214414" y="5527206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latin typeface="Times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69565E-7 L -0.00156 -0.104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52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8.97317E-7 L -0.00313 -0.2014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9334E-6 L -0.00052 -0.0959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9334E-6 L 0.00226 -0.0959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104" grpId="0" animBg="1"/>
      <p:bldP spid="10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locations per agent (cont’d)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857232"/>
            <a:ext cx="7772400" cy="1500198"/>
          </a:xfrm>
        </p:spPr>
        <p:txBody>
          <a:bodyPr/>
          <a:lstStyle/>
          <a:p>
            <a:r>
              <a:rPr lang="en-US" altLang="zh-CN" dirty="0" smtClean="0"/>
              <a:t>Proof. (weaker version)</a:t>
            </a:r>
            <a:endParaRPr lang="zh-CN" altLang="en-US" dirty="0"/>
          </a:p>
        </p:txBody>
      </p:sp>
      <p:grpSp>
        <p:nvGrpSpPr>
          <p:cNvPr id="6" name="Group 96"/>
          <p:cNvGrpSpPr/>
          <p:nvPr/>
        </p:nvGrpSpPr>
        <p:grpSpPr>
          <a:xfrm>
            <a:off x="1214414" y="1571612"/>
            <a:ext cx="7572428" cy="857256"/>
            <a:chOff x="1214414" y="1571612"/>
            <a:chExt cx="7572428" cy="857256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1214414" y="2065042"/>
              <a:ext cx="75724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 rot="5400000">
              <a:off x="3574476" y="2065836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5722556" y="2065836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9" name="Picture 8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8"/>
            <a:stretch>
              <a:fillRect/>
            </a:stretch>
          </p:blipFill>
          <p:spPr bwMode="auto">
            <a:xfrm>
              <a:off x="3598372" y="2209505"/>
              <a:ext cx="169601" cy="2193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Picture 9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9"/>
            <a:stretch>
              <a:fillRect/>
            </a:stretch>
          </p:blipFill>
          <p:spPr bwMode="auto">
            <a:xfrm>
              <a:off x="5745655" y="2209505"/>
              <a:ext cx="152640" cy="21936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" name="Oval 11"/>
            <p:cNvSpPr/>
            <p:nvPr/>
          </p:nvSpPr>
          <p:spPr bwMode="auto">
            <a:xfrm>
              <a:off x="3468748" y="1785926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683062" y="1785926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715008" y="1571612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500694" y="1785926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715008" y="1785926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929322" y="1785926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8" name="Group 97"/>
          <p:cNvGrpSpPr/>
          <p:nvPr/>
        </p:nvGrpSpPr>
        <p:grpSpPr>
          <a:xfrm>
            <a:off x="1214414" y="2786058"/>
            <a:ext cx="7572428" cy="642942"/>
            <a:chOff x="1214414" y="2786058"/>
            <a:chExt cx="7572428" cy="642942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214414" y="3065174"/>
              <a:ext cx="75724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3574476" y="3065968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5722556" y="3065968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21" name="Picture 20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/>
            <a:stretch>
              <a:fillRect/>
            </a:stretch>
          </p:blipFill>
          <p:spPr bwMode="auto">
            <a:xfrm>
              <a:off x="3598372" y="3209637"/>
              <a:ext cx="169601" cy="2193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Picture 21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/>
            <a:stretch>
              <a:fillRect/>
            </a:stretch>
          </p:blipFill>
          <p:spPr bwMode="auto">
            <a:xfrm>
              <a:off x="5745655" y="3209637"/>
              <a:ext cx="152640" cy="21936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6" name="Oval 25"/>
            <p:cNvSpPr/>
            <p:nvPr/>
          </p:nvSpPr>
          <p:spPr bwMode="auto">
            <a:xfrm>
              <a:off x="5500694" y="2786058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715008" y="2786058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929322" y="2786058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357554" y="2786058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latin typeface="Times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571868" y="2786058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2400" smtClean="0">
                <a:latin typeface="Times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786182" y="2786058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latin typeface="Times" pitchFamily="18" charset="0"/>
              </a:endParaRPr>
            </a:p>
          </p:txBody>
        </p:sp>
      </p:grpSp>
      <p:grpSp>
        <p:nvGrpSpPr>
          <p:cNvPr id="11" name="Group 98"/>
          <p:cNvGrpSpPr/>
          <p:nvPr/>
        </p:nvGrpSpPr>
        <p:grpSpPr>
          <a:xfrm>
            <a:off x="1214414" y="3571876"/>
            <a:ext cx="7572428" cy="857256"/>
            <a:chOff x="1214414" y="3571876"/>
            <a:chExt cx="7572428" cy="857256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1214414" y="4065306"/>
              <a:ext cx="75724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3574476" y="4066100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5722556" y="4066100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35" name="Picture 34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/>
            <a:stretch>
              <a:fillRect/>
            </a:stretch>
          </p:blipFill>
          <p:spPr bwMode="auto">
            <a:xfrm>
              <a:off x="3598372" y="4209769"/>
              <a:ext cx="169601" cy="2193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/>
            <a:stretch>
              <a:fillRect/>
            </a:stretch>
          </p:blipFill>
          <p:spPr bwMode="auto">
            <a:xfrm>
              <a:off x="5745655" y="4209769"/>
              <a:ext cx="152640" cy="21936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7" name="Oval 36"/>
            <p:cNvSpPr/>
            <p:nvPr/>
          </p:nvSpPr>
          <p:spPr bwMode="auto">
            <a:xfrm>
              <a:off x="5611888" y="3786190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826202" y="3786190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571868" y="3571876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357554" y="3786190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latin typeface="Times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571868" y="3786190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2400" smtClean="0">
                <a:latin typeface="Times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786182" y="3786190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latin typeface="Times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42910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Instance 1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42910" y="22266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Instance 2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42910" y="322682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Instance 3</a:t>
            </a:r>
            <a:endParaRPr lang="zh-CN" altLang="en-US" dirty="0"/>
          </a:p>
        </p:txBody>
      </p:sp>
      <p:grpSp>
        <p:nvGrpSpPr>
          <p:cNvPr id="23" name="Group 99"/>
          <p:cNvGrpSpPr/>
          <p:nvPr/>
        </p:nvGrpSpPr>
        <p:grpSpPr>
          <a:xfrm>
            <a:off x="7852970" y="785794"/>
            <a:ext cx="1291062" cy="646331"/>
            <a:chOff x="7852970" y="785794"/>
            <a:chExt cx="1291062" cy="646331"/>
          </a:xfrm>
        </p:grpSpPr>
        <p:sp>
          <p:nvSpPr>
            <p:cNvPr id="46" name="TextBox 45"/>
            <p:cNvSpPr txBox="1"/>
            <p:nvPr/>
          </p:nvSpPr>
          <p:spPr>
            <a:xfrm>
              <a:off x="8001024" y="785794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Player 1</a:t>
              </a:r>
            </a:p>
            <a:p>
              <a:r>
                <a:rPr lang="en-US" altLang="zh-CN" dirty="0" smtClean="0"/>
                <a:t>Player 2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852970" y="896988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858148" y="1142984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57" name="Picture 5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2183567" y="1286543"/>
            <a:ext cx="826472" cy="302062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2196258" y="2268271"/>
            <a:ext cx="826472" cy="302062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2205574" y="3288244"/>
            <a:ext cx="826472" cy="302062"/>
          </a:xfrm>
          <a:prstGeom prst="rect">
            <a:avLst/>
          </a:prstGeom>
          <a:noFill/>
          <a:ln/>
          <a:effectLst/>
        </p:spPr>
      </p:pic>
      <p:pic>
        <p:nvPicPr>
          <p:cNvPr id="67" name="Picture 6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418068" y="2687552"/>
            <a:ext cx="2868048" cy="311590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6204523" y="2688782"/>
            <a:ext cx="2856773" cy="310365"/>
          </a:xfrm>
          <a:prstGeom prst="rect">
            <a:avLst/>
          </a:prstGeom>
          <a:noFill/>
          <a:ln/>
          <a:effectLst/>
        </p:spPr>
      </p:pic>
      <p:grpSp>
        <p:nvGrpSpPr>
          <p:cNvPr id="24" name="Group 100"/>
          <p:cNvGrpSpPr/>
          <p:nvPr/>
        </p:nvGrpSpPr>
        <p:grpSpPr>
          <a:xfrm>
            <a:off x="642910" y="4345552"/>
            <a:ext cx="6643734" cy="369332"/>
            <a:chOff x="642910" y="4345552"/>
            <a:chExt cx="6643734" cy="369332"/>
          </a:xfrm>
        </p:grpSpPr>
        <p:sp>
          <p:nvSpPr>
            <p:cNvPr id="76" name="TextBox 75"/>
            <p:cNvSpPr txBox="1"/>
            <p:nvPr/>
          </p:nvSpPr>
          <p:spPr>
            <a:xfrm>
              <a:off x="642910" y="4345552"/>
              <a:ext cx="6643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For     Player 1</a:t>
              </a:r>
              <a:endParaRPr lang="zh-CN" altLang="en-US" dirty="0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1214414" y="4455636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87" name="Picture 86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2662720" y="4418880"/>
            <a:ext cx="4253482" cy="309256"/>
          </a:xfrm>
          <a:prstGeom prst="rect">
            <a:avLst/>
          </a:prstGeom>
          <a:noFill/>
          <a:ln/>
          <a:effectLst/>
        </p:spPr>
      </p:pic>
      <p:grpSp>
        <p:nvGrpSpPr>
          <p:cNvPr id="25" name="Group 101"/>
          <p:cNvGrpSpPr/>
          <p:nvPr/>
        </p:nvGrpSpPr>
        <p:grpSpPr>
          <a:xfrm>
            <a:off x="656162" y="4760928"/>
            <a:ext cx="6858048" cy="369332"/>
            <a:chOff x="642910" y="5417122"/>
            <a:chExt cx="6858048" cy="369332"/>
          </a:xfrm>
        </p:grpSpPr>
        <p:sp>
          <p:nvSpPr>
            <p:cNvPr id="90" name="TextBox 89"/>
            <p:cNvSpPr txBox="1"/>
            <p:nvPr/>
          </p:nvSpPr>
          <p:spPr>
            <a:xfrm>
              <a:off x="642910" y="5417122"/>
              <a:ext cx="6858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For     Player 2</a:t>
              </a:r>
              <a:endParaRPr lang="zh-CN" altLang="en-US" dirty="0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1214414" y="5527206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latin typeface="Times" pitchFamily="18" charset="0"/>
              </a:endParaRPr>
            </a:p>
          </p:txBody>
        </p:sp>
      </p:grpSp>
      <p:pic>
        <p:nvPicPr>
          <p:cNvPr id="96" name="Picture 9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2640494" y="4799574"/>
            <a:ext cx="4244924" cy="308633"/>
          </a:xfrm>
          <a:prstGeom prst="rect">
            <a:avLst/>
          </a:prstGeom>
          <a:noFill/>
          <a:ln/>
          <a:effectLst/>
        </p:spPr>
      </p:pic>
      <p:sp>
        <p:nvSpPr>
          <p:cNvPr id="65" name="TextBox 64"/>
          <p:cNvSpPr txBox="1"/>
          <p:nvPr/>
        </p:nvSpPr>
        <p:spPr>
          <a:xfrm>
            <a:off x="642910" y="513137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Assume &lt;1.2 approx.</a:t>
            </a:r>
            <a:endParaRPr lang="zh-CN" altLang="en-US" dirty="0"/>
          </a:p>
        </p:txBody>
      </p:sp>
      <p:pic>
        <p:nvPicPr>
          <p:cNvPr id="68" name="Picture 67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/>
          <a:stretch>
            <a:fillRect/>
          </a:stretch>
        </p:blipFill>
        <p:spPr bwMode="auto">
          <a:xfrm>
            <a:off x="2428860" y="5572140"/>
            <a:ext cx="4285265" cy="308012"/>
          </a:xfrm>
          <a:prstGeom prst="rect">
            <a:avLst/>
          </a:prstGeom>
          <a:noFill/>
          <a:ln/>
          <a:effectLst/>
        </p:spPr>
      </p:pic>
      <p:pic>
        <p:nvPicPr>
          <p:cNvPr id="71" name="Picture 70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 bwMode="auto">
          <a:xfrm>
            <a:off x="2437566" y="6407136"/>
            <a:ext cx="4267851" cy="306761"/>
          </a:xfrm>
          <a:prstGeom prst="rect">
            <a:avLst/>
          </a:prstGeom>
          <a:noFill/>
          <a:ln/>
          <a:effectLst/>
        </p:spPr>
      </p:pic>
      <p:pic>
        <p:nvPicPr>
          <p:cNvPr id="75" name="Picture 74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 bwMode="auto">
          <a:xfrm>
            <a:off x="2437566" y="5982337"/>
            <a:ext cx="4267851" cy="306761"/>
          </a:xfrm>
          <a:prstGeom prst="rect">
            <a:avLst/>
          </a:prstGeom>
          <a:noFill/>
          <a:ln/>
          <a:effectLst/>
        </p:spPr>
      </p:pic>
      <p:sp>
        <p:nvSpPr>
          <p:cNvPr id="78" name="TextBox 77"/>
          <p:cNvSpPr txBox="1"/>
          <p:nvPr/>
        </p:nvSpPr>
        <p:spPr>
          <a:xfrm>
            <a:off x="928662" y="555371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For Inst. 1</a:t>
            </a:r>
            <a:endParaRPr lang="zh-CN" alt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928662" y="594369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For Inst. 2</a:t>
            </a:r>
            <a:endParaRPr lang="zh-CN" alt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928662" y="634581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For Inst. 3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locations per agent (cont’d)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857232"/>
            <a:ext cx="7772400" cy="1500198"/>
          </a:xfrm>
        </p:spPr>
        <p:txBody>
          <a:bodyPr/>
          <a:lstStyle/>
          <a:p>
            <a:r>
              <a:rPr lang="en-US" altLang="zh-CN" dirty="0" smtClean="0"/>
              <a:t>Proof. (weaker version)</a:t>
            </a:r>
            <a:endParaRPr lang="zh-CN" altLang="en-US" dirty="0"/>
          </a:p>
        </p:txBody>
      </p:sp>
      <p:grpSp>
        <p:nvGrpSpPr>
          <p:cNvPr id="6" name="Group 96"/>
          <p:cNvGrpSpPr/>
          <p:nvPr/>
        </p:nvGrpSpPr>
        <p:grpSpPr>
          <a:xfrm>
            <a:off x="1214414" y="1571612"/>
            <a:ext cx="7572428" cy="857256"/>
            <a:chOff x="1214414" y="1571612"/>
            <a:chExt cx="7572428" cy="857256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1214414" y="2065042"/>
              <a:ext cx="75724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 rot="5400000">
              <a:off x="3574476" y="2065836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5722556" y="2065836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9" name="Picture 8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1"/>
            <a:stretch>
              <a:fillRect/>
            </a:stretch>
          </p:blipFill>
          <p:spPr bwMode="auto">
            <a:xfrm>
              <a:off x="3598372" y="2209505"/>
              <a:ext cx="169601" cy="2193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Picture 9" descr="TP_tmp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2"/>
            <a:stretch>
              <a:fillRect/>
            </a:stretch>
          </p:blipFill>
          <p:spPr bwMode="auto">
            <a:xfrm>
              <a:off x="5745655" y="2209505"/>
              <a:ext cx="152640" cy="21936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" name="Oval 11"/>
            <p:cNvSpPr/>
            <p:nvPr/>
          </p:nvSpPr>
          <p:spPr bwMode="auto">
            <a:xfrm>
              <a:off x="3468748" y="1785926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683062" y="1785926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715008" y="1571612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500694" y="1785926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715008" y="1785926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929322" y="1785926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8" name="Group 97"/>
          <p:cNvGrpSpPr/>
          <p:nvPr/>
        </p:nvGrpSpPr>
        <p:grpSpPr>
          <a:xfrm>
            <a:off x="1214414" y="2786058"/>
            <a:ext cx="7572428" cy="642942"/>
            <a:chOff x="1214414" y="2786058"/>
            <a:chExt cx="7572428" cy="642942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214414" y="3065174"/>
              <a:ext cx="75724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3574476" y="3065968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5722556" y="3065968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21" name="Picture 20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/>
            <a:stretch>
              <a:fillRect/>
            </a:stretch>
          </p:blipFill>
          <p:spPr bwMode="auto">
            <a:xfrm>
              <a:off x="3598372" y="3209637"/>
              <a:ext cx="169601" cy="2193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Picture 21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2"/>
            <a:stretch>
              <a:fillRect/>
            </a:stretch>
          </p:blipFill>
          <p:spPr bwMode="auto">
            <a:xfrm>
              <a:off x="5745655" y="3209637"/>
              <a:ext cx="152640" cy="21936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6" name="Oval 25"/>
            <p:cNvSpPr/>
            <p:nvPr/>
          </p:nvSpPr>
          <p:spPr bwMode="auto">
            <a:xfrm>
              <a:off x="5500694" y="2786058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715008" y="2786058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929322" y="2786058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357554" y="2786058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latin typeface="Times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571868" y="2786058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2400" smtClean="0">
                <a:latin typeface="Times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786182" y="2786058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latin typeface="Times" pitchFamily="18" charset="0"/>
              </a:endParaRPr>
            </a:p>
          </p:txBody>
        </p:sp>
      </p:grpSp>
      <p:grpSp>
        <p:nvGrpSpPr>
          <p:cNvPr id="11" name="Group 98"/>
          <p:cNvGrpSpPr/>
          <p:nvPr/>
        </p:nvGrpSpPr>
        <p:grpSpPr>
          <a:xfrm>
            <a:off x="1214414" y="3571876"/>
            <a:ext cx="7572428" cy="857256"/>
            <a:chOff x="1214414" y="3571876"/>
            <a:chExt cx="7572428" cy="857256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1214414" y="4065306"/>
              <a:ext cx="75724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3574476" y="4066100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5722556" y="4066100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35" name="Picture 34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/>
            <a:stretch>
              <a:fillRect/>
            </a:stretch>
          </p:blipFill>
          <p:spPr bwMode="auto">
            <a:xfrm>
              <a:off x="3598372" y="4209769"/>
              <a:ext cx="169601" cy="2193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/>
            <a:stretch>
              <a:fillRect/>
            </a:stretch>
          </p:blipFill>
          <p:spPr bwMode="auto">
            <a:xfrm>
              <a:off x="5745655" y="4209769"/>
              <a:ext cx="152640" cy="21936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7" name="Oval 36"/>
            <p:cNvSpPr/>
            <p:nvPr/>
          </p:nvSpPr>
          <p:spPr bwMode="auto">
            <a:xfrm>
              <a:off x="5611888" y="3786190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826202" y="3786190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571868" y="3571876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357554" y="3786190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latin typeface="Times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571868" y="3786190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2400" smtClean="0">
                <a:latin typeface="Times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786182" y="3786190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latin typeface="Times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42910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Instance 1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42910" y="22266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Instance 2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42910" y="322682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Instance 3</a:t>
            </a:r>
            <a:endParaRPr lang="zh-CN" altLang="en-US" dirty="0"/>
          </a:p>
        </p:txBody>
      </p:sp>
      <p:grpSp>
        <p:nvGrpSpPr>
          <p:cNvPr id="23" name="Group 99"/>
          <p:cNvGrpSpPr/>
          <p:nvPr/>
        </p:nvGrpSpPr>
        <p:grpSpPr>
          <a:xfrm>
            <a:off x="7852970" y="785794"/>
            <a:ext cx="1291062" cy="646331"/>
            <a:chOff x="7852970" y="785794"/>
            <a:chExt cx="1291062" cy="646331"/>
          </a:xfrm>
        </p:grpSpPr>
        <p:sp>
          <p:nvSpPr>
            <p:cNvPr id="46" name="TextBox 45"/>
            <p:cNvSpPr txBox="1"/>
            <p:nvPr/>
          </p:nvSpPr>
          <p:spPr>
            <a:xfrm>
              <a:off x="8001024" y="785794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Player 1</a:t>
              </a:r>
            </a:p>
            <a:p>
              <a:r>
                <a:rPr lang="en-US" altLang="zh-CN" dirty="0" smtClean="0"/>
                <a:t>Player 2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852970" y="896988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858148" y="1142984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57" name="Picture 5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2183567" y="1286543"/>
            <a:ext cx="826472" cy="302062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2196258" y="2268271"/>
            <a:ext cx="826472" cy="302062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2205574" y="3288244"/>
            <a:ext cx="826472" cy="302062"/>
          </a:xfrm>
          <a:prstGeom prst="rect">
            <a:avLst/>
          </a:prstGeom>
          <a:noFill/>
          <a:ln/>
          <a:effectLst/>
        </p:spPr>
      </p:pic>
      <p:pic>
        <p:nvPicPr>
          <p:cNvPr id="67" name="Picture 6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418068" y="2687552"/>
            <a:ext cx="2868048" cy="311590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/>
          <a:stretch>
            <a:fillRect/>
          </a:stretch>
        </p:blipFill>
        <p:spPr bwMode="auto">
          <a:xfrm>
            <a:off x="6204523" y="2688782"/>
            <a:ext cx="2856773" cy="310365"/>
          </a:xfrm>
          <a:prstGeom prst="rect">
            <a:avLst/>
          </a:prstGeom>
          <a:noFill/>
          <a:ln/>
          <a:effectLst/>
        </p:spPr>
      </p:pic>
      <p:grpSp>
        <p:nvGrpSpPr>
          <p:cNvPr id="24" name="Group 100"/>
          <p:cNvGrpSpPr/>
          <p:nvPr/>
        </p:nvGrpSpPr>
        <p:grpSpPr>
          <a:xfrm>
            <a:off x="642910" y="4345552"/>
            <a:ext cx="6643734" cy="369332"/>
            <a:chOff x="642910" y="4345552"/>
            <a:chExt cx="6643734" cy="369332"/>
          </a:xfrm>
        </p:grpSpPr>
        <p:sp>
          <p:nvSpPr>
            <p:cNvPr id="76" name="TextBox 75"/>
            <p:cNvSpPr txBox="1"/>
            <p:nvPr/>
          </p:nvSpPr>
          <p:spPr>
            <a:xfrm>
              <a:off x="642910" y="4345552"/>
              <a:ext cx="6643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For     Player 1</a:t>
              </a:r>
              <a:endParaRPr lang="zh-CN" altLang="en-US" dirty="0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1214414" y="4455636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87" name="Picture 86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 bwMode="auto">
          <a:xfrm>
            <a:off x="2662720" y="4418880"/>
            <a:ext cx="4253482" cy="309256"/>
          </a:xfrm>
          <a:prstGeom prst="rect">
            <a:avLst/>
          </a:prstGeom>
          <a:noFill/>
          <a:ln/>
          <a:effectLst/>
        </p:spPr>
      </p:pic>
      <p:grpSp>
        <p:nvGrpSpPr>
          <p:cNvPr id="25" name="Group 101"/>
          <p:cNvGrpSpPr/>
          <p:nvPr/>
        </p:nvGrpSpPr>
        <p:grpSpPr>
          <a:xfrm>
            <a:off x="656162" y="4760928"/>
            <a:ext cx="6858048" cy="369332"/>
            <a:chOff x="642910" y="5417122"/>
            <a:chExt cx="6858048" cy="369332"/>
          </a:xfrm>
        </p:grpSpPr>
        <p:sp>
          <p:nvSpPr>
            <p:cNvPr id="90" name="TextBox 89"/>
            <p:cNvSpPr txBox="1"/>
            <p:nvPr/>
          </p:nvSpPr>
          <p:spPr>
            <a:xfrm>
              <a:off x="642910" y="5417122"/>
              <a:ext cx="6858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For     Player 2</a:t>
              </a:r>
              <a:endParaRPr lang="zh-CN" altLang="en-US" dirty="0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1214414" y="5527206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smtClean="0">
                <a:latin typeface="Times" pitchFamily="18" charset="0"/>
              </a:endParaRPr>
            </a:p>
          </p:txBody>
        </p:sp>
      </p:grpSp>
      <p:pic>
        <p:nvPicPr>
          <p:cNvPr id="96" name="Picture 9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 bwMode="auto">
          <a:xfrm>
            <a:off x="2640494" y="4799574"/>
            <a:ext cx="4244924" cy="308633"/>
          </a:xfrm>
          <a:prstGeom prst="rect">
            <a:avLst/>
          </a:prstGeom>
          <a:noFill/>
          <a:ln/>
          <a:effectLst/>
        </p:spPr>
      </p:pic>
      <p:sp>
        <p:nvSpPr>
          <p:cNvPr id="65" name="TextBox 64"/>
          <p:cNvSpPr txBox="1"/>
          <p:nvPr/>
        </p:nvSpPr>
        <p:spPr>
          <a:xfrm>
            <a:off x="642910" y="513137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Assume &lt;1.2 approx.</a:t>
            </a:r>
            <a:endParaRPr lang="zh-CN" altLang="en-US" dirty="0"/>
          </a:p>
        </p:txBody>
      </p:sp>
      <p:pic>
        <p:nvPicPr>
          <p:cNvPr id="72" name="Picture 71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/>
          <a:stretch>
            <a:fillRect/>
          </a:stretch>
        </p:blipFill>
        <p:spPr bwMode="auto">
          <a:xfrm>
            <a:off x="3644822" y="5572140"/>
            <a:ext cx="1853341" cy="307324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/>
          <a:stretch>
            <a:fillRect/>
          </a:stretch>
        </p:blipFill>
        <p:spPr bwMode="auto">
          <a:xfrm>
            <a:off x="3648586" y="6407136"/>
            <a:ext cx="1845810" cy="306075"/>
          </a:xfrm>
          <a:prstGeom prst="rect">
            <a:avLst/>
          </a:prstGeom>
          <a:noFill/>
          <a:ln/>
          <a:effectLst/>
        </p:spPr>
      </p:pic>
      <p:pic>
        <p:nvPicPr>
          <p:cNvPr id="92" name="Picture 91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/>
          <a:stretch>
            <a:fillRect/>
          </a:stretch>
        </p:blipFill>
        <p:spPr bwMode="auto">
          <a:xfrm>
            <a:off x="6603946" y="5982334"/>
            <a:ext cx="1834887" cy="290801"/>
          </a:xfrm>
          <a:prstGeom prst="rect">
            <a:avLst/>
          </a:prstGeom>
          <a:noFill/>
          <a:ln/>
          <a:effectLst/>
        </p:spPr>
      </p:pic>
      <p:sp>
        <p:nvSpPr>
          <p:cNvPr id="78" name="TextBox 77"/>
          <p:cNvSpPr txBox="1"/>
          <p:nvPr/>
        </p:nvSpPr>
        <p:spPr>
          <a:xfrm>
            <a:off x="928662" y="555371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For Inst. 1</a:t>
            </a:r>
            <a:endParaRPr lang="zh-CN" alt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928662" y="594369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For Inst. 2</a:t>
            </a:r>
            <a:endParaRPr lang="zh-CN" alt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928662" y="634581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For Inst. 3</a:t>
            </a:r>
            <a:endParaRPr lang="zh-CN" altLang="en-US" dirty="0"/>
          </a:p>
        </p:txBody>
      </p:sp>
      <p:pic>
        <p:nvPicPr>
          <p:cNvPr id="84" name="Picture 83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/>
          <a:stretch>
            <a:fillRect/>
          </a:stretch>
        </p:blipFill>
        <p:spPr bwMode="auto">
          <a:xfrm>
            <a:off x="6600724" y="5550568"/>
            <a:ext cx="2186118" cy="306116"/>
          </a:xfrm>
          <a:prstGeom prst="rect">
            <a:avLst/>
          </a:prstGeom>
          <a:noFill/>
          <a:ln/>
          <a:effectLst/>
        </p:spPr>
      </p:pic>
      <p:pic>
        <p:nvPicPr>
          <p:cNvPr id="86" name="Picture 85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/>
          <a:stretch>
            <a:fillRect/>
          </a:stretch>
        </p:blipFill>
        <p:spPr bwMode="auto">
          <a:xfrm>
            <a:off x="6582814" y="6409032"/>
            <a:ext cx="2177524" cy="304913"/>
          </a:xfrm>
          <a:prstGeom prst="rect">
            <a:avLst/>
          </a:prstGeom>
          <a:noFill/>
          <a:ln/>
          <a:effectLst/>
        </p:spPr>
      </p:pic>
      <p:pic>
        <p:nvPicPr>
          <p:cNvPr id="89" name="Picture 88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/>
          <a:stretch>
            <a:fillRect/>
          </a:stretch>
        </p:blipFill>
        <p:spPr bwMode="auto">
          <a:xfrm>
            <a:off x="2887256" y="5982337"/>
            <a:ext cx="3368470" cy="306137"/>
          </a:xfrm>
          <a:prstGeom prst="rect">
            <a:avLst/>
          </a:prstGeom>
          <a:noFill/>
          <a:ln/>
          <a:effectLst/>
        </p:spPr>
      </p:pic>
      <p:sp>
        <p:nvSpPr>
          <p:cNvPr id="93" name="Rectangle 92"/>
          <p:cNvSpPr/>
          <p:nvPr/>
        </p:nvSpPr>
        <p:spPr bwMode="auto">
          <a:xfrm>
            <a:off x="4143372" y="4357694"/>
            <a:ext cx="2786082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820628" y="5942582"/>
            <a:ext cx="3465884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6858016" y="5929330"/>
            <a:ext cx="1643074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072330" y="4569749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&lt; 1.6</a:t>
            </a:r>
            <a:endParaRPr lang="zh-CN" altLang="en-US" sz="2200" dirty="0"/>
          </a:p>
        </p:txBody>
      </p:sp>
      <p:sp>
        <p:nvSpPr>
          <p:cNvPr id="100" name="Rectangle 99"/>
          <p:cNvSpPr/>
          <p:nvPr/>
        </p:nvSpPr>
        <p:spPr bwMode="auto">
          <a:xfrm>
            <a:off x="2598240" y="4357694"/>
            <a:ext cx="1285884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858016" y="5500702"/>
            <a:ext cx="1928826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6858016" y="6357958"/>
            <a:ext cx="1928826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785918" y="4572008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1.6 &lt;</a:t>
            </a:r>
            <a:endParaRPr lang="zh-CN" altLang="en-US" sz="2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286116" y="514351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Contradiction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4" grpId="1" animBg="1"/>
      <p:bldP spid="95" grpId="0" animBg="1"/>
      <p:bldP spid="95" grpId="1" animBg="1"/>
      <p:bldP spid="99" grpId="0"/>
      <p:bldP spid="100" grpId="0" animBg="1"/>
      <p:bldP spid="101" grpId="0" animBg="1"/>
      <p:bldP spid="101" grpId="1" animBg="1"/>
      <p:bldP spid="102" grpId="0" animBg="1"/>
      <p:bldP spid="102" grpId="1" animBg="1"/>
      <p:bldP spid="10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locations per agent (cont’d)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857232"/>
            <a:ext cx="7772400" cy="1500198"/>
          </a:xfrm>
        </p:spPr>
        <p:txBody>
          <a:bodyPr/>
          <a:lstStyle/>
          <a:p>
            <a:r>
              <a:rPr lang="en-US" altLang="zh-CN" dirty="0" smtClean="0"/>
              <a:t>Proof. (stronger version)</a:t>
            </a:r>
            <a:endParaRPr lang="zh-CN" alt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214414" y="2065042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rot="5400000">
            <a:off x="3574476" y="2065836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5722556" y="2065836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3598372" y="2209505"/>
            <a:ext cx="169601" cy="219363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5745655" y="2209505"/>
            <a:ext cx="152640" cy="219363"/>
          </a:xfrm>
          <a:prstGeom prst="rect">
            <a:avLst/>
          </a:prstGeom>
          <a:noFill/>
          <a:ln/>
          <a:effectLst/>
        </p:spPr>
      </p:pic>
      <p:sp>
        <p:nvSpPr>
          <p:cNvPr id="12" name="Oval 11"/>
          <p:cNvSpPr/>
          <p:nvPr/>
        </p:nvSpPr>
        <p:spPr bwMode="auto">
          <a:xfrm>
            <a:off x="3468748" y="2786058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683062" y="2786058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715008" y="2571744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500694" y="1785926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15008" y="1785926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929322" y="1785926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214414" y="3065174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3574476" y="306596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5722556" y="306596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1" name="Picture 2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3598372" y="3209637"/>
            <a:ext cx="169601" cy="219363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5745655" y="3209637"/>
            <a:ext cx="152640" cy="219363"/>
          </a:xfrm>
          <a:prstGeom prst="rect">
            <a:avLst/>
          </a:prstGeom>
          <a:noFill/>
          <a:ln/>
          <a:effectLst/>
        </p:spPr>
      </p:pic>
      <p:sp>
        <p:nvSpPr>
          <p:cNvPr id="26" name="Oval 25"/>
          <p:cNvSpPr/>
          <p:nvPr/>
        </p:nvSpPr>
        <p:spPr bwMode="auto">
          <a:xfrm>
            <a:off x="5500694" y="2786058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715008" y="2786058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929322" y="2786058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357554" y="1785926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571868" y="1785926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786182" y="1785926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214414" y="4065306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3574476" y="4066100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5722556" y="4066100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5" name="Picture 3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3598372" y="4209769"/>
            <a:ext cx="169601" cy="219363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5745655" y="4209769"/>
            <a:ext cx="152640" cy="219363"/>
          </a:xfrm>
          <a:prstGeom prst="rect">
            <a:avLst/>
          </a:prstGeom>
          <a:noFill/>
          <a:ln/>
          <a:effectLst/>
        </p:spPr>
      </p:pic>
      <p:sp>
        <p:nvSpPr>
          <p:cNvPr id="40" name="Oval 39"/>
          <p:cNvSpPr/>
          <p:nvPr/>
        </p:nvSpPr>
        <p:spPr bwMode="auto">
          <a:xfrm>
            <a:off x="3357554" y="3786190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571868" y="3786190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3786182" y="3786190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2910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Instance 1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42910" y="22266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Instance 2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42910" y="322682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Instance 3</a:t>
            </a:r>
            <a:endParaRPr lang="zh-CN" altLang="en-US" dirty="0"/>
          </a:p>
        </p:txBody>
      </p:sp>
      <p:grpSp>
        <p:nvGrpSpPr>
          <p:cNvPr id="23" name="Group 99"/>
          <p:cNvGrpSpPr/>
          <p:nvPr/>
        </p:nvGrpSpPr>
        <p:grpSpPr>
          <a:xfrm>
            <a:off x="7852970" y="785794"/>
            <a:ext cx="1291062" cy="646331"/>
            <a:chOff x="7852970" y="785794"/>
            <a:chExt cx="1291062" cy="646331"/>
          </a:xfrm>
        </p:grpSpPr>
        <p:sp>
          <p:nvSpPr>
            <p:cNvPr id="46" name="TextBox 45"/>
            <p:cNvSpPr txBox="1"/>
            <p:nvPr/>
          </p:nvSpPr>
          <p:spPr>
            <a:xfrm>
              <a:off x="8001024" y="785794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Player 1</a:t>
              </a:r>
            </a:p>
            <a:p>
              <a:r>
                <a:rPr lang="en-US" altLang="zh-CN" dirty="0" smtClean="0"/>
                <a:t>Player 2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852970" y="896988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858148" y="1142984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cxnSp>
        <p:nvCxnSpPr>
          <p:cNvPr id="71" name="Straight Connector 70"/>
          <p:cNvCxnSpPr/>
          <p:nvPr/>
        </p:nvCxnSpPr>
        <p:spPr bwMode="auto">
          <a:xfrm>
            <a:off x="1214414" y="5065438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>
            <a:off x="3574476" y="5066232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5400000">
            <a:off x="5722556" y="5066232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75" name="Picture 74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3598372" y="5209901"/>
            <a:ext cx="169601" cy="219363"/>
          </a:xfrm>
          <a:prstGeom prst="rect">
            <a:avLst/>
          </a:prstGeom>
          <a:noFill/>
          <a:ln/>
          <a:effectLst/>
        </p:spPr>
      </p:pic>
      <p:pic>
        <p:nvPicPr>
          <p:cNvPr id="78" name="Picture 77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5745655" y="5209901"/>
            <a:ext cx="152640" cy="219363"/>
          </a:xfrm>
          <a:prstGeom prst="rect">
            <a:avLst/>
          </a:prstGeom>
          <a:noFill/>
          <a:ln/>
          <a:effectLst/>
        </p:spPr>
      </p:pic>
      <p:sp>
        <p:nvSpPr>
          <p:cNvPr id="79" name="Oval 78"/>
          <p:cNvSpPr/>
          <p:nvPr/>
        </p:nvSpPr>
        <p:spPr bwMode="auto">
          <a:xfrm>
            <a:off x="5402752" y="4786322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5617066" y="4786322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5831380" y="4786322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1214414" y="6065570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rot="5400000">
            <a:off x="3574476" y="6066364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rot="5400000">
            <a:off x="5722556" y="6066364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93" name="Picture 92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3598372" y="6210033"/>
            <a:ext cx="169601" cy="219363"/>
          </a:xfrm>
          <a:prstGeom prst="rect">
            <a:avLst/>
          </a:prstGeom>
          <a:noFill/>
          <a:ln/>
          <a:effectLst/>
        </p:spPr>
      </p:pic>
      <p:pic>
        <p:nvPicPr>
          <p:cNvPr id="97" name="Picture 96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5745655" y="6210033"/>
            <a:ext cx="152640" cy="219363"/>
          </a:xfrm>
          <a:prstGeom prst="rect">
            <a:avLst/>
          </a:prstGeom>
          <a:noFill/>
          <a:ln/>
          <a:effectLst/>
        </p:spPr>
      </p:pic>
      <p:sp>
        <p:nvSpPr>
          <p:cNvPr id="98" name="Oval 97"/>
          <p:cNvSpPr/>
          <p:nvPr/>
        </p:nvSpPr>
        <p:spPr bwMode="auto">
          <a:xfrm>
            <a:off x="5500694" y="5786454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5715008" y="5786454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42910" y="42269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Instance 4</a:t>
            </a:r>
            <a:endParaRPr lang="zh-CN" alt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642910" y="522709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Instance 5</a:t>
            </a:r>
            <a:endParaRPr lang="zh-CN" altLang="en-US" dirty="0"/>
          </a:p>
        </p:txBody>
      </p:sp>
      <p:sp>
        <p:nvSpPr>
          <p:cNvPr id="107" name="Oval 106"/>
          <p:cNvSpPr/>
          <p:nvPr/>
        </p:nvSpPr>
        <p:spPr bwMode="auto">
          <a:xfrm>
            <a:off x="3915806" y="2786058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3254434" y="2786058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6143636" y="1785926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5286380" y="1785926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6143636" y="2786058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5286380" y="2786058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5603814" y="1571612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5818128" y="1571612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 rot="5400000">
            <a:off x="5722556" y="3994662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6" name="Oval 115"/>
          <p:cNvSpPr/>
          <p:nvPr/>
        </p:nvSpPr>
        <p:spPr bwMode="auto">
          <a:xfrm>
            <a:off x="5500694" y="3786190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5715008" y="3786190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5929322" y="3786190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6143636" y="3786190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5286380" y="3786190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4000496" y="3786190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3143240" y="3786190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3357554" y="4786322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3571868" y="4786322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3786182" y="4786322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4000496" y="4786322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3143240" y="4786322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3357554" y="5786454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3571868" y="5786454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3786182" y="5786454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4000496" y="5786454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3143240" y="5786454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5934500" y="5786454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6045694" y="4786322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3468748" y="5572140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3683062" y="5572140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3571868" y="4572008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79" grpId="0" animBg="1"/>
      <p:bldP spid="80" grpId="0" animBg="1"/>
      <p:bldP spid="81" grpId="0" animBg="1"/>
      <p:bldP spid="98" grpId="0" animBg="1"/>
      <p:bldP spid="99" grpId="0" animBg="1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20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45" grpId="0" animBg="1"/>
      <p:bldP spid="146" grpId="0" animBg="1"/>
      <p:bldP spid="147" grpId="0" animBg="1"/>
      <p:bldP spid="148" grpId="0" animBg="1"/>
      <p:bldP spid="1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locations per agent (cont’d)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857232"/>
            <a:ext cx="7772400" cy="1500198"/>
          </a:xfrm>
        </p:spPr>
        <p:txBody>
          <a:bodyPr/>
          <a:lstStyle/>
          <a:p>
            <a:r>
              <a:rPr lang="en-US" altLang="zh-CN" dirty="0" smtClean="0"/>
              <a:t>Proof. (stronger version)</a:t>
            </a:r>
            <a:endParaRPr lang="zh-CN" alt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5299632" y="1928802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214414" y="2552966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3574476" y="2553760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5722556" y="2553760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1" name="Picture 2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3598372" y="2697429"/>
            <a:ext cx="169601" cy="219363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5745655" y="2697429"/>
            <a:ext cx="152640" cy="219363"/>
          </a:xfrm>
          <a:prstGeom prst="rect">
            <a:avLst/>
          </a:prstGeom>
          <a:noFill/>
          <a:ln/>
          <a:effectLst/>
        </p:spPr>
      </p:pic>
      <p:cxnSp>
        <p:nvCxnSpPr>
          <p:cNvPr id="32" name="Straight Connector 31"/>
          <p:cNvCxnSpPr/>
          <p:nvPr/>
        </p:nvCxnSpPr>
        <p:spPr bwMode="auto">
          <a:xfrm>
            <a:off x="1214414" y="4065306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3574476" y="4066100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5722556" y="4066100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5" name="Picture 3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3598372" y="4209769"/>
            <a:ext cx="169601" cy="219363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5745655" y="4209769"/>
            <a:ext cx="152640" cy="219363"/>
          </a:xfrm>
          <a:prstGeom prst="rect">
            <a:avLst/>
          </a:prstGeom>
          <a:noFill/>
          <a:ln/>
          <a:effectLst/>
        </p:spPr>
      </p:pic>
      <p:sp>
        <p:nvSpPr>
          <p:cNvPr id="44" name="TextBox 43"/>
          <p:cNvSpPr txBox="1"/>
          <p:nvPr/>
        </p:nvSpPr>
        <p:spPr>
          <a:xfrm>
            <a:off x="642910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Instance 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42910" y="28574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Instance </a:t>
            </a:r>
            <a:endParaRPr lang="zh-CN" altLang="en-US" dirty="0"/>
          </a:p>
        </p:txBody>
      </p:sp>
      <p:grpSp>
        <p:nvGrpSpPr>
          <p:cNvPr id="6" name="Group 99"/>
          <p:cNvGrpSpPr/>
          <p:nvPr/>
        </p:nvGrpSpPr>
        <p:grpSpPr>
          <a:xfrm>
            <a:off x="7852970" y="785794"/>
            <a:ext cx="1291062" cy="646331"/>
            <a:chOff x="7852970" y="785794"/>
            <a:chExt cx="1291062" cy="646331"/>
          </a:xfrm>
        </p:grpSpPr>
        <p:sp>
          <p:nvSpPr>
            <p:cNvPr id="46" name="TextBox 45"/>
            <p:cNvSpPr txBox="1"/>
            <p:nvPr/>
          </p:nvSpPr>
          <p:spPr>
            <a:xfrm>
              <a:off x="8001024" y="785794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Player 1</a:t>
              </a:r>
            </a:p>
            <a:p>
              <a:r>
                <a:rPr lang="en-US" altLang="zh-CN" dirty="0" smtClean="0"/>
                <a:t>Player 2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852970" y="896988"/>
              <a:ext cx="142876" cy="142876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858148" y="1142984"/>
              <a:ext cx="142876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cxnSp>
        <p:nvCxnSpPr>
          <p:cNvPr id="71" name="Straight Connector 70"/>
          <p:cNvCxnSpPr/>
          <p:nvPr/>
        </p:nvCxnSpPr>
        <p:spPr bwMode="auto">
          <a:xfrm>
            <a:off x="1214414" y="5565504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>
            <a:off x="3574476" y="556629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5400000">
            <a:off x="5722556" y="556629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75" name="Picture 7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3598372" y="5709967"/>
            <a:ext cx="169601" cy="219363"/>
          </a:xfrm>
          <a:prstGeom prst="rect">
            <a:avLst/>
          </a:prstGeom>
          <a:noFill/>
          <a:ln/>
          <a:effectLst/>
        </p:spPr>
      </p:pic>
      <p:pic>
        <p:nvPicPr>
          <p:cNvPr id="78" name="Picture 7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5745655" y="5709967"/>
            <a:ext cx="152640" cy="219363"/>
          </a:xfrm>
          <a:prstGeom prst="rect">
            <a:avLst/>
          </a:prstGeom>
          <a:noFill/>
          <a:ln/>
          <a:effectLst/>
        </p:spPr>
      </p:pic>
      <p:sp>
        <p:nvSpPr>
          <p:cNvPr id="79" name="Oval 78"/>
          <p:cNvSpPr/>
          <p:nvPr/>
        </p:nvSpPr>
        <p:spPr bwMode="auto">
          <a:xfrm>
            <a:off x="5402752" y="5273136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42910" y="435769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Instance </a:t>
            </a:r>
            <a:endParaRPr lang="zh-CN" altLang="en-US" dirty="0"/>
          </a:p>
        </p:txBody>
      </p:sp>
      <p:sp>
        <p:nvSpPr>
          <p:cNvPr id="112" name="Oval 111"/>
          <p:cNvSpPr/>
          <p:nvPr/>
        </p:nvSpPr>
        <p:spPr bwMode="auto">
          <a:xfrm>
            <a:off x="5286380" y="2273850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 rot="5400000">
            <a:off x="5722556" y="3994662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4" name="Oval 123"/>
          <p:cNvSpPr/>
          <p:nvPr/>
        </p:nvSpPr>
        <p:spPr bwMode="auto">
          <a:xfrm>
            <a:off x="5286380" y="3786190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3143240" y="3786190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3143240" y="5286388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3143240" y="4929198"/>
            <a:ext cx="142876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94" name="Picture 93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1714480" y="1416594"/>
            <a:ext cx="1424614" cy="313145"/>
          </a:xfrm>
          <a:prstGeom prst="rect">
            <a:avLst/>
          </a:prstGeom>
          <a:noFill/>
          <a:ln/>
          <a:effectLst/>
        </p:spPr>
      </p:pic>
      <p:pic>
        <p:nvPicPr>
          <p:cNvPr id="96" name="Picture 95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1714480" y="2916791"/>
            <a:ext cx="713655" cy="264200"/>
          </a:xfrm>
          <a:prstGeom prst="rect">
            <a:avLst/>
          </a:prstGeom>
          <a:noFill/>
          <a:ln/>
          <a:effectLst/>
        </p:spPr>
      </p:pic>
      <p:pic>
        <p:nvPicPr>
          <p:cNvPr id="152" name="Picture 151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1702038" y="4402847"/>
            <a:ext cx="2512772" cy="312504"/>
          </a:xfrm>
          <a:prstGeom prst="rect">
            <a:avLst/>
          </a:prstGeom>
          <a:noFill/>
          <a:ln/>
          <a:effectLst/>
        </p:spPr>
      </p:pic>
      <p:pic>
        <p:nvPicPr>
          <p:cNvPr id="137" name="Picture 136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3328610" y="3714751"/>
            <a:ext cx="1171952" cy="307697"/>
          </a:xfrm>
          <a:prstGeom prst="rect">
            <a:avLst/>
          </a:prstGeom>
          <a:noFill/>
          <a:ln/>
          <a:effectLst/>
        </p:spPr>
      </p:pic>
      <p:pic>
        <p:nvPicPr>
          <p:cNvPr id="138" name="Picture 137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5471535" y="3714751"/>
            <a:ext cx="1171952" cy="307697"/>
          </a:xfrm>
          <a:prstGeom prst="rect">
            <a:avLst/>
          </a:prstGeom>
          <a:noFill/>
          <a:ln/>
          <a:effectLst/>
        </p:spPr>
      </p:pic>
      <p:sp>
        <p:nvSpPr>
          <p:cNvPr id="121" name="Oval 120"/>
          <p:cNvSpPr/>
          <p:nvPr/>
        </p:nvSpPr>
        <p:spPr bwMode="auto">
          <a:xfrm>
            <a:off x="3143240" y="2214555"/>
            <a:ext cx="142876" cy="14287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latin typeface="Times" pitchFamily="18" charset="0"/>
            </a:endParaRPr>
          </a:p>
        </p:txBody>
      </p:sp>
      <p:pic>
        <p:nvPicPr>
          <p:cNvPr id="139" name="Picture 138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3360806" y="2143116"/>
            <a:ext cx="992902" cy="307697"/>
          </a:xfrm>
          <a:prstGeom prst="rect">
            <a:avLst/>
          </a:prstGeom>
          <a:noFill/>
          <a:ln/>
          <a:effectLst/>
        </p:spPr>
      </p:pic>
      <p:pic>
        <p:nvPicPr>
          <p:cNvPr id="141" name="Picture 140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/>
          <a:stretch>
            <a:fillRect/>
          </a:stretch>
        </p:blipFill>
        <p:spPr bwMode="auto">
          <a:xfrm>
            <a:off x="5496886" y="2196124"/>
            <a:ext cx="1157853" cy="303995"/>
          </a:xfrm>
          <a:prstGeom prst="rect">
            <a:avLst/>
          </a:prstGeom>
          <a:noFill/>
          <a:ln/>
          <a:effectLst/>
        </p:spPr>
      </p:pic>
      <p:pic>
        <p:nvPicPr>
          <p:cNvPr id="143" name="Picture 142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/>
          <a:stretch>
            <a:fillRect/>
          </a:stretch>
        </p:blipFill>
        <p:spPr bwMode="auto">
          <a:xfrm>
            <a:off x="5540450" y="1835418"/>
            <a:ext cx="1399070" cy="303995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/>
          <a:stretch>
            <a:fillRect/>
          </a:stretch>
        </p:blipFill>
        <p:spPr bwMode="auto">
          <a:xfrm>
            <a:off x="3357554" y="5214950"/>
            <a:ext cx="1157853" cy="303995"/>
          </a:xfrm>
          <a:prstGeom prst="rect">
            <a:avLst/>
          </a:prstGeom>
          <a:noFill/>
          <a:ln/>
          <a:effectLst/>
        </p:spPr>
      </p:pic>
      <p:pic>
        <p:nvPicPr>
          <p:cNvPr id="150" name="Picture 149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8"/>
          <a:stretch>
            <a:fillRect/>
          </a:stretch>
        </p:blipFill>
        <p:spPr bwMode="auto">
          <a:xfrm>
            <a:off x="3387866" y="4854244"/>
            <a:ext cx="1399070" cy="303995"/>
          </a:xfrm>
          <a:prstGeom prst="rect">
            <a:avLst/>
          </a:prstGeom>
          <a:noFill/>
          <a:ln/>
          <a:effectLst/>
        </p:spPr>
      </p:pic>
      <p:pic>
        <p:nvPicPr>
          <p:cNvPr id="151" name="Picture 150" descr="TP_tmp.emf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5625140" y="5201698"/>
            <a:ext cx="992902" cy="30769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locations per agent (cont’d)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857232"/>
            <a:ext cx="7772400" cy="5715040"/>
          </a:xfrm>
        </p:spPr>
        <p:txBody>
          <a:bodyPr/>
          <a:lstStyle/>
          <a:p>
            <a:r>
              <a:rPr lang="en-US" altLang="zh-CN" dirty="0" smtClean="0"/>
              <a:t>Linear Programming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Take </a:t>
            </a:r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8764975" cy="391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2037092" y="5339396"/>
            <a:ext cx="2428892" cy="30207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discussed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000108"/>
            <a:ext cx="8215370" cy="5715040"/>
          </a:xfrm>
        </p:spPr>
        <p:txBody>
          <a:bodyPr/>
          <a:lstStyle/>
          <a:p>
            <a:r>
              <a:rPr lang="en-US" dirty="0" smtClean="0"/>
              <a:t>Design a mechanism for the following </a:t>
            </a:r>
            <a:r>
              <a:rPr lang="en-US" i="1" dirty="0" smtClean="0"/>
              <a:t>n</a:t>
            </a:r>
            <a:r>
              <a:rPr lang="en-US" dirty="0" smtClean="0"/>
              <a:t>-player game</a:t>
            </a:r>
          </a:p>
          <a:p>
            <a:pPr lvl="1"/>
            <a:r>
              <a:rPr lang="en-US" dirty="0" smtClean="0"/>
              <a:t>Players is located on a real line</a:t>
            </a:r>
          </a:p>
          <a:p>
            <a:pPr lvl="1"/>
            <a:r>
              <a:rPr lang="en-US" dirty="0" smtClean="0"/>
              <a:t>Each player report their location to the mechanism</a:t>
            </a:r>
          </a:p>
          <a:p>
            <a:pPr lvl="1"/>
            <a:r>
              <a:rPr lang="en-US" dirty="0" smtClean="0"/>
              <a:t>The mechanism decides a new location to build the facility</a:t>
            </a:r>
          </a:p>
          <a:p>
            <a:r>
              <a:rPr lang="en-US" dirty="0" smtClean="0"/>
              <a:t>For example, the mean </a:t>
            </a:r>
            <a:r>
              <a:rPr lang="en-US" dirty="0" err="1" smtClean="0"/>
              <a:t>func</a:t>
            </a:r>
            <a:r>
              <a:rPr lang="en-US" dirty="0" smtClean="0"/>
              <a:t>., </a:t>
            </a:r>
          </a:p>
          <a:p>
            <a:pPr lvl="1"/>
            <a:r>
              <a:rPr lang="en-US" dirty="0" smtClean="0"/>
              <a:t>This encourages Player 1 to report                      , then                      becomes closer to Player 1’s real location.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214414" y="6572272"/>
            <a:ext cx="721523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3929852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5999966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Straight Connector 12"/>
          <p:cNvCxnSpPr>
            <a:endCxn id="20" idx="2"/>
          </p:cNvCxnSpPr>
          <p:nvPr/>
        </p:nvCxnSpPr>
        <p:spPr bwMode="auto">
          <a:xfrm rot="5400000" flipH="1" flipV="1">
            <a:off x="4292319" y="5221021"/>
            <a:ext cx="702238" cy="11430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16" name="Straight Connector 15"/>
          <p:cNvCxnSpPr>
            <a:endCxn id="20" idx="2"/>
          </p:cNvCxnSpPr>
          <p:nvPr/>
        </p:nvCxnSpPr>
        <p:spPr bwMode="auto">
          <a:xfrm rot="16200000" flipV="1">
            <a:off x="5328170" y="5328178"/>
            <a:ext cx="702238" cy="9286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786182" y="507207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mechanism</a:t>
            </a:r>
            <a:endParaRPr lang="en-US" i="1" dirty="0"/>
          </a:p>
        </p:txBody>
      </p:sp>
      <p:cxnSp>
        <p:nvCxnSpPr>
          <p:cNvPr id="28" name="Straight Connector 27"/>
          <p:cNvCxnSpPr/>
          <p:nvPr/>
        </p:nvCxnSpPr>
        <p:spPr bwMode="auto">
          <a:xfrm rot="5400000">
            <a:off x="4929984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Curved Connector 29"/>
          <p:cNvCxnSpPr>
            <a:stCxn id="20" idx="0"/>
          </p:cNvCxnSpPr>
          <p:nvPr/>
        </p:nvCxnSpPr>
        <p:spPr bwMode="auto">
          <a:xfrm rot="16200000" flipH="1" flipV="1">
            <a:off x="4107653" y="5036355"/>
            <a:ext cx="1071570" cy="1143008"/>
          </a:xfrm>
          <a:prstGeom prst="curvedConnector5">
            <a:avLst>
              <a:gd name="adj1" fmla="val -21333"/>
              <a:gd name="adj2" fmla="val 204563"/>
              <a:gd name="adj3" fmla="val 6723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2143902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8" name="Picture 1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357818" y="3143248"/>
            <a:ext cx="2021792" cy="357190"/>
          </a:xfrm>
          <a:prstGeom prst="rect">
            <a:avLst/>
          </a:prstGeom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43504" y="5138982"/>
            <a:ext cx="1643074" cy="290282"/>
          </a:xfrm>
          <a:prstGeom prst="rect">
            <a:avLst/>
          </a:prstGeom>
        </p:spPr>
      </p:pic>
      <p:pic>
        <p:nvPicPr>
          <p:cNvPr id="21" name="Picture 2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3857620" y="6231600"/>
            <a:ext cx="276611" cy="198761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6010445" y="6231416"/>
            <a:ext cx="275523" cy="197980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4904033" y="6231600"/>
            <a:ext cx="182960" cy="197201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2084061" y="6231599"/>
            <a:ext cx="273361" cy="287085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6572264" y="3643048"/>
            <a:ext cx="1789323" cy="356051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2281413" y="4001642"/>
            <a:ext cx="1791718" cy="3565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Lower bound for 2-facility randomized case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000108"/>
            <a:ext cx="7772400" cy="4460892"/>
          </a:xfrm>
        </p:spPr>
        <p:txBody>
          <a:bodyPr/>
          <a:lstStyle/>
          <a:p>
            <a:r>
              <a:rPr lang="en-US" altLang="zh-CN" dirty="0" smtClean="0"/>
              <a:t>Theorem. For any 2-facility randomized truthful mechanism, the approximation ratio is at least  a               , where           is the number of players</a:t>
            </a:r>
          </a:p>
          <a:p>
            <a:r>
              <a:rPr lang="en-US" altLang="zh-CN" dirty="0" smtClean="0"/>
              <a:t>Proof</a:t>
            </a:r>
          </a:p>
          <a:p>
            <a:pPr lvl="1"/>
            <a:r>
              <a:rPr lang="en-US" altLang="zh-CN" dirty="0" smtClean="0"/>
              <a:t>Consider instance   :   player at     ,         players at   ,    player at  </a:t>
            </a:r>
          </a:p>
          <a:p>
            <a:pPr lvl="1"/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For mechanisms within 2-approx. :</a:t>
            </a:r>
          </a:p>
          <a:p>
            <a:pPr lvl="1"/>
            <a:r>
              <a:rPr lang="en-US" altLang="zh-CN" dirty="0" smtClean="0"/>
              <a:t>Assume </a:t>
            </a:r>
            <a:r>
              <a:rPr lang="en-US" altLang="zh-CN" dirty="0" err="1" smtClean="0"/>
              <a:t>w.l.o.g</a:t>
            </a:r>
            <a:r>
              <a:rPr lang="en-US" altLang="zh-CN" dirty="0" smtClean="0"/>
              <a:t>.: </a:t>
            </a:r>
            <a:endParaRPr lang="zh-CN" altLang="en-US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1214414" y="1701236"/>
            <a:ext cx="1506915" cy="570377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3857619" y="1859502"/>
            <a:ext cx="896132" cy="31011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/>
          <a:stretch>
            <a:fillRect/>
          </a:stretch>
        </p:blipFill>
        <p:spPr bwMode="auto">
          <a:xfrm>
            <a:off x="4130119" y="2709638"/>
            <a:ext cx="233774" cy="290734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/>
          <a:stretch>
            <a:fillRect/>
          </a:stretch>
        </p:blipFill>
        <p:spPr bwMode="auto">
          <a:xfrm>
            <a:off x="4500562" y="2748402"/>
            <a:ext cx="194812" cy="251970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/>
          <a:stretch>
            <a:fillRect/>
          </a:stretch>
        </p:blipFill>
        <p:spPr bwMode="auto">
          <a:xfrm>
            <a:off x="6066498" y="2748402"/>
            <a:ext cx="388092" cy="239029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 bwMode="auto">
          <a:xfrm>
            <a:off x="6643702" y="2748402"/>
            <a:ext cx="683781" cy="239029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/>
          <a:stretch>
            <a:fillRect/>
          </a:stretch>
        </p:blipFill>
        <p:spPr bwMode="auto">
          <a:xfrm>
            <a:off x="2036996" y="3122647"/>
            <a:ext cx="181625" cy="234915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 bwMode="auto">
          <a:xfrm>
            <a:off x="2357422" y="3105592"/>
            <a:ext cx="194812" cy="251970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 bwMode="auto">
          <a:xfrm>
            <a:off x="3948560" y="3105592"/>
            <a:ext cx="194812" cy="251970"/>
          </a:xfrm>
          <a:prstGeom prst="rect">
            <a:avLst/>
          </a:prstGeom>
          <a:noFill/>
          <a:ln/>
          <a:effectLst/>
        </p:spPr>
      </p:pic>
      <p:cxnSp>
        <p:nvCxnSpPr>
          <p:cNvPr id="21" name="Straight Connector 20"/>
          <p:cNvCxnSpPr/>
          <p:nvPr/>
        </p:nvCxnSpPr>
        <p:spPr bwMode="auto">
          <a:xfrm>
            <a:off x="1214414" y="6279017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4570271" y="6279811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2491815" y="6279811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6651250" y="6279811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5" name="Picture 24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/>
          <a:stretch>
            <a:fillRect/>
          </a:stretch>
        </p:blipFill>
        <p:spPr bwMode="auto">
          <a:xfrm>
            <a:off x="2403924" y="6423480"/>
            <a:ext cx="357569" cy="220230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/>
          <a:stretch>
            <a:fillRect/>
          </a:stretch>
        </p:blipFill>
        <p:spPr bwMode="auto">
          <a:xfrm>
            <a:off x="4594167" y="6423480"/>
            <a:ext cx="169601" cy="219363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/>
          <a:stretch>
            <a:fillRect/>
          </a:stretch>
        </p:blipFill>
        <p:spPr bwMode="auto">
          <a:xfrm>
            <a:off x="6674349" y="6423480"/>
            <a:ext cx="152640" cy="219363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/>
          <a:stretch>
            <a:fillRect/>
          </a:stretch>
        </p:blipFill>
        <p:spPr bwMode="auto">
          <a:xfrm>
            <a:off x="2428860" y="5929330"/>
            <a:ext cx="307698" cy="221099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/>
          <a:stretch>
            <a:fillRect/>
          </a:stretch>
        </p:blipFill>
        <p:spPr bwMode="auto">
          <a:xfrm>
            <a:off x="3733431" y="5929330"/>
            <a:ext cx="1780819" cy="219364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/>
          <a:stretch>
            <a:fillRect/>
          </a:stretch>
        </p:blipFill>
        <p:spPr bwMode="auto">
          <a:xfrm>
            <a:off x="6547328" y="5929330"/>
            <a:ext cx="357569" cy="220230"/>
          </a:xfrm>
          <a:prstGeom prst="rect">
            <a:avLst/>
          </a:prstGeom>
          <a:noFill/>
          <a:ln/>
          <a:effectLst/>
        </p:spPr>
      </p:pic>
      <p:sp>
        <p:nvSpPr>
          <p:cNvPr id="31" name="Oval 30"/>
          <p:cNvSpPr/>
          <p:nvPr/>
        </p:nvSpPr>
        <p:spPr bwMode="auto">
          <a:xfrm>
            <a:off x="5000628" y="6215082"/>
            <a:ext cx="142876" cy="14287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143108" y="6215082"/>
            <a:ext cx="142876" cy="14287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4" name="Picture 33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/>
          <a:stretch>
            <a:fillRect/>
          </a:stretch>
        </p:blipFill>
        <p:spPr bwMode="auto">
          <a:xfrm>
            <a:off x="2258143" y="5423348"/>
            <a:ext cx="255407" cy="220230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emf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/>
          <a:stretch>
            <a:fillRect/>
          </a:stretch>
        </p:blipFill>
        <p:spPr bwMode="auto">
          <a:xfrm>
            <a:off x="4746225" y="5429264"/>
            <a:ext cx="254403" cy="219364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emf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/>
          <a:stretch>
            <a:fillRect/>
          </a:stretch>
        </p:blipFill>
        <p:spPr bwMode="auto">
          <a:xfrm>
            <a:off x="5786446" y="5429264"/>
            <a:ext cx="254403" cy="219364"/>
          </a:xfrm>
          <a:prstGeom prst="rect">
            <a:avLst/>
          </a:prstGeom>
          <a:noFill/>
          <a:ln/>
          <a:effectLst/>
        </p:spPr>
      </p:pic>
      <p:cxnSp>
        <p:nvCxnSpPr>
          <p:cNvPr id="41" name="Straight Connector 40"/>
          <p:cNvCxnSpPr/>
          <p:nvPr/>
        </p:nvCxnSpPr>
        <p:spPr bwMode="auto">
          <a:xfrm rot="5400000" flipH="1" flipV="1">
            <a:off x="4858546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6500032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H="1" flipV="1">
            <a:off x="4429918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 flipH="1" flipV="1">
            <a:off x="2358216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 flipH="1" flipV="1">
            <a:off x="2001026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214546" y="5641990"/>
            <a:ext cx="35719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4643438" y="5643578"/>
            <a:ext cx="42862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5072066" y="5643578"/>
            <a:ext cx="1643074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55" name="Picture 54" descr="TP_tmp.emf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/>
          <a:stretch>
            <a:fillRect/>
          </a:stretch>
        </p:blipFill>
        <p:spPr bwMode="auto">
          <a:xfrm>
            <a:off x="1643042" y="3500437"/>
            <a:ext cx="2076290" cy="308899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P_tmp.emf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/>
          <a:stretch>
            <a:fillRect/>
          </a:stretch>
        </p:blipFill>
        <p:spPr bwMode="auto">
          <a:xfrm>
            <a:off x="6598024" y="3929066"/>
            <a:ext cx="1903066" cy="367091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P_tmp.emf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/>
          <a:stretch>
            <a:fillRect/>
          </a:stretch>
        </p:blipFill>
        <p:spPr bwMode="auto">
          <a:xfrm>
            <a:off x="3929058" y="4357694"/>
            <a:ext cx="2682981" cy="367523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emf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/>
          <a:stretch>
            <a:fillRect/>
          </a:stretch>
        </p:blipFill>
        <p:spPr bwMode="auto">
          <a:xfrm>
            <a:off x="2031582" y="6429395"/>
            <a:ext cx="254402" cy="219363"/>
          </a:xfrm>
          <a:prstGeom prst="rect">
            <a:avLst/>
          </a:prstGeom>
          <a:noFill/>
          <a:ln/>
          <a:effectLst/>
        </p:spPr>
      </p:pic>
      <p:pic>
        <p:nvPicPr>
          <p:cNvPr id="63" name="Picture 62" descr="TP_tmp.emf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/>
          <a:stretch>
            <a:fillRect/>
          </a:stretch>
        </p:blipFill>
        <p:spPr bwMode="auto">
          <a:xfrm>
            <a:off x="4935699" y="6429395"/>
            <a:ext cx="304082" cy="2185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2581E-6 L 0.00243 -0.30898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3"/>
          <p:cNvGrpSpPr/>
          <p:nvPr/>
        </p:nvGrpSpPr>
        <p:grpSpPr>
          <a:xfrm>
            <a:off x="6429388" y="5929329"/>
            <a:ext cx="625052" cy="746265"/>
            <a:chOff x="7177459" y="5929329"/>
            <a:chExt cx="625052" cy="746265"/>
          </a:xfrm>
        </p:grpSpPr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2"/>
            <a:stretch>
              <a:fillRect/>
            </a:stretch>
          </p:blipFill>
          <p:spPr bwMode="auto">
            <a:xfrm>
              <a:off x="7177459" y="6423480"/>
              <a:ext cx="625052" cy="25211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2" name="Picture 61" descr="TP_tmp.emf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3"/>
            <a:stretch>
              <a:fillRect/>
            </a:stretch>
          </p:blipFill>
          <p:spPr bwMode="auto">
            <a:xfrm>
              <a:off x="7287347" y="5929329"/>
              <a:ext cx="356163" cy="32060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8" name="Straight Connector 57"/>
            <p:cNvCxnSpPr/>
            <p:nvPr/>
          </p:nvCxnSpPr>
          <p:spPr bwMode="auto">
            <a:xfrm rot="5400000">
              <a:off x="7390566" y="6279811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Lower bound for 2-facility randomized case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000108"/>
            <a:ext cx="7772400" cy="4460892"/>
          </a:xfrm>
        </p:spPr>
        <p:txBody>
          <a:bodyPr/>
          <a:lstStyle/>
          <a:p>
            <a:r>
              <a:rPr lang="en-US" altLang="zh-CN" dirty="0" smtClean="0"/>
              <a:t>Theorem. For any 2-facility randomized truthful mechanism, the approximation ratio is at least  a               , where           is the number of players</a:t>
            </a:r>
          </a:p>
          <a:p>
            <a:r>
              <a:rPr lang="en-US" altLang="zh-CN" dirty="0" smtClean="0"/>
              <a:t>Proof</a:t>
            </a:r>
          </a:p>
          <a:p>
            <a:pPr lvl="1"/>
            <a:r>
              <a:rPr lang="en-US" altLang="zh-CN" dirty="0" smtClean="0"/>
              <a:t>Consider instance   :   player at     ,         players at   ,    player at  </a:t>
            </a:r>
          </a:p>
          <a:p>
            <a:pPr lvl="1"/>
            <a:r>
              <a:rPr lang="en-US" altLang="zh-CN" dirty="0" smtClean="0"/>
              <a:t>Another instance   :   player at     ,         players at   ,    player at </a:t>
            </a:r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/>
          <a:stretch>
            <a:fillRect/>
          </a:stretch>
        </p:blipFill>
        <p:spPr bwMode="auto">
          <a:xfrm>
            <a:off x="1214414" y="1701236"/>
            <a:ext cx="1506915" cy="570377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/>
          <a:stretch>
            <a:fillRect/>
          </a:stretch>
        </p:blipFill>
        <p:spPr bwMode="auto">
          <a:xfrm>
            <a:off x="3857619" y="1859502"/>
            <a:ext cx="896132" cy="31011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/>
          <a:stretch>
            <a:fillRect/>
          </a:stretch>
        </p:blipFill>
        <p:spPr bwMode="auto">
          <a:xfrm>
            <a:off x="4130119" y="2709638"/>
            <a:ext cx="233774" cy="290734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/>
          <a:stretch>
            <a:fillRect/>
          </a:stretch>
        </p:blipFill>
        <p:spPr bwMode="auto">
          <a:xfrm>
            <a:off x="4500562" y="2748402"/>
            <a:ext cx="194812" cy="251970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/>
          <a:stretch>
            <a:fillRect/>
          </a:stretch>
        </p:blipFill>
        <p:spPr bwMode="auto">
          <a:xfrm>
            <a:off x="6066498" y="2748402"/>
            <a:ext cx="388092" cy="239029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/>
          <a:stretch>
            <a:fillRect/>
          </a:stretch>
        </p:blipFill>
        <p:spPr bwMode="auto">
          <a:xfrm>
            <a:off x="6643702" y="2748402"/>
            <a:ext cx="683781" cy="239029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/>
          <a:stretch>
            <a:fillRect/>
          </a:stretch>
        </p:blipFill>
        <p:spPr bwMode="auto">
          <a:xfrm>
            <a:off x="2036996" y="3122647"/>
            <a:ext cx="181625" cy="234915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/>
          <a:stretch>
            <a:fillRect/>
          </a:stretch>
        </p:blipFill>
        <p:spPr bwMode="auto">
          <a:xfrm>
            <a:off x="2357422" y="3105592"/>
            <a:ext cx="194812" cy="251970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/>
          <a:stretch>
            <a:fillRect/>
          </a:stretch>
        </p:blipFill>
        <p:spPr bwMode="auto">
          <a:xfrm>
            <a:off x="3948560" y="3105592"/>
            <a:ext cx="194812" cy="251970"/>
          </a:xfrm>
          <a:prstGeom prst="rect">
            <a:avLst/>
          </a:prstGeom>
          <a:noFill/>
          <a:ln/>
          <a:effectLst/>
        </p:spPr>
      </p:pic>
      <p:cxnSp>
        <p:nvCxnSpPr>
          <p:cNvPr id="21" name="Straight Connector 20"/>
          <p:cNvCxnSpPr/>
          <p:nvPr/>
        </p:nvCxnSpPr>
        <p:spPr bwMode="auto">
          <a:xfrm>
            <a:off x="1214414" y="6279017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4570271" y="6279811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2491815" y="6279811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6651250" y="6279811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5" name="Picture 24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/>
          <a:stretch>
            <a:fillRect/>
          </a:stretch>
        </p:blipFill>
        <p:spPr bwMode="auto">
          <a:xfrm>
            <a:off x="2403924" y="6423480"/>
            <a:ext cx="357569" cy="220230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/>
          <a:stretch>
            <a:fillRect/>
          </a:stretch>
        </p:blipFill>
        <p:spPr bwMode="auto">
          <a:xfrm>
            <a:off x="4594167" y="6423480"/>
            <a:ext cx="169601" cy="219363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/>
          <a:stretch>
            <a:fillRect/>
          </a:stretch>
        </p:blipFill>
        <p:spPr bwMode="auto">
          <a:xfrm>
            <a:off x="6674349" y="6423480"/>
            <a:ext cx="152640" cy="219363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/>
          <a:stretch>
            <a:fillRect/>
          </a:stretch>
        </p:blipFill>
        <p:spPr bwMode="auto">
          <a:xfrm>
            <a:off x="2428860" y="5929330"/>
            <a:ext cx="307698" cy="221099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/>
          <a:stretch>
            <a:fillRect/>
          </a:stretch>
        </p:blipFill>
        <p:spPr bwMode="auto">
          <a:xfrm>
            <a:off x="3733431" y="5929330"/>
            <a:ext cx="1780819" cy="219364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/>
          <a:stretch>
            <a:fillRect/>
          </a:stretch>
        </p:blipFill>
        <p:spPr bwMode="auto">
          <a:xfrm>
            <a:off x="6547328" y="5929330"/>
            <a:ext cx="357569" cy="220230"/>
          </a:xfrm>
          <a:prstGeom prst="rect">
            <a:avLst/>
          </a:prstGeom>
          <a:noFill/>
          <a:ln/>
          <a:effectLst/>
        </p:spPr>
      </p:pic>
      <p:sp>
        <p:nvSpPr>
          <p:cNvPr id="31" name="Oval 30"/>
          <p:cNvSpPr/>
          <p:nvPr/>
        </p:nvSpPr>
        <p:spPr bwMode="auto">
          <a:xfrm>
            <a:off x="5000628" y="6215082"/>
            <a:ext cx="142876" cy="14287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143108" y="6215082"/>
            <a:ext cx="142876" cy="14287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4" name="Picture 33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/>
          <a:stretch>
            <a:fillRect/>
          </a:stretch>
        </p:blipFill>
        <p:spPr bwMode="auto">
          <a:xfrm>
            <a:off x="2258143" y="5423348"/>
            <a:ext cx="255407" cy="220230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emf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4746225" y="5429264"/>
            <a:ext cx="254403" cy="219364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emf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9"/>
          <a:stretch>
            <a:fillRect/>
          </a:stretch>
        </p:blipFill>
        <p:spPr bwMode="auto">
          <a:xfrm>
            <a:off x="5786446" y="5429264"/>
            <a:ext cx="254403" cy="219364"/>
          </a:xfrm>
          <a:prstGeom prst="rect">
            <a:avLst/>
          </a:prstGeom>
          <a:noFill/>
          <a:ln/>
          <a:effectLst/>
        </p:spPr>
      </p:pic>
      <p:cxnSp>
        <p:nvCxnSpPr>
          <p:cNvPr id="41" name="Straight Connector 40"/>
          <p:cNvCxnSpPr/>
          <p:nvPr/>
        </p:nvCxnSpPr>
        <p:spPr bwMode="auto">
          <a:xfrm rot="5400000" flipH="1" flipV="1">
            <a:off x="4858546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6500032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H="1" flipV="1">
            <a:off x="4429918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 flipH="1" flipV="1">
            <a:off x="2358216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 flipH="1" flipV="1">
            <a:off x="2001026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214546" y="5641990"/>
            <a:ext cx="35719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4643438" y="5643578"/>
            <a:ext cx="42862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5072066" y="5643578"/>
            <a:ext cx="1643074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59" name="Picture 58" descr="TP_tmp.emf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0"/>
          <a:stretch>
            <a:fillRect/>
          </a:stretch>
        </p:blipFill>
        <p:spPr bwMode="auto">
          <a:xfrm>
            <a:off x="3947469" y="2235903"/>
            <a:ext cx="2682981" cy="367523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P_tmp.emf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1"/>
          <a:stretch>
            <a:fillRect/>
          </a:stretch>
        </p:blipFill>
        <p:spPr bwMode="auto">
          <a:xfrm>
            <a:off x="4071934" y="3500437"/>
            <a:ext cx="291069" cy="308899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emf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7"/>
          <a:stretch>
            <a:fillRect/>
          </a:stretch>
        </p:blipFill>
        <p:spPr bwMode="auto">
          <a:xfrm>
            <a:off x="4471025" y="3539202"/>
            <a:ext cx="194812" cy="251970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emf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8"/>
          <a:stretch>
            <a:fillRect/>
          </a:stretch>
        </p:blipFill>
        <p:spPr bwMode="auto">
          <a:xfrm>
            <a:off x="6036961" y="3539202"/>
            <a:ext cx="388092" cy="239029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P_tmp.emf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9"/>
          <a:stretch>
            <a:fillRect/>
          </a:stretch>
        </p:blipFill>
        <p:spPr bwMode="auto">
          <a:xfrm>
            <a:off x="6614165" y="3539202"/>
            <a:ext cx="683781" cy="239029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.emf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0"/>
          <a:stretch>
            <a:fillRect/>
          </a:stretch>
        </p:blipFill>
        <p:spPr bwMode="auto">
          <a:xfrm>
            <a:off x="2026736" y="3913447"/>
            <a:ext cx="181625" cy="234915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P_tmp.emf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7"/>
          <a:stretch>
            <a:fillRect/>
          </a:stretch>
        </p:blipFill>
        <p:spPr bwMode="auto">
          <a:xfrm>
            <a:off x="2347162" y="3896392"/>
            <a:ext cx="194812" cy="251970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emf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2"/>
          <a:stretch>
            <a:fillRect/>
          </a:stretch>
        </p:blipFill>
        <p:spPr bwMode="auto">
          <a:xfrm>
            <a:off x="4031095" y="3896392"/>
            <a:ext cx="683781" cy="275802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P_tmp.emf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/>
          <a:stretch>
            <a:fillRect/>
          </a:stretch>
        </p:blipFill>
        <p:spPr bwMode="auto">
          <a:xfrm>
            <a:off x="2031582" y="6429395"/>
            <a:ext cx="254402" cy="219363"/>
          </a:xfrm>
          <a:prstGeom prst="rect">
            <a:avLst/>
          </a:prstGeom>
          <a:noFill/>
          <a:ln/>
          <a:effectLst/>
        </p:spPr>
      </p:pic>
      <p:pic>
        <p:nvPicPr>
          <p:cNvPr id="66" name="Picture 65" descr="TP_tmp.emf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/>
          <a:stretch>
            <a:fillRect/>
          </a:stretch>
        </p:blipFill>
        <p:spPr bwMode="auto">
          <a:xfrm>
            <a:off x="4935699" y="6429395"/>
            <a:ext cx="304082" cy="2185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985E-6 L 0.08559 0.000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3"/>
          <p:cNvGrpSpPr/>
          <p:nvPr/>
        </p:nvGrpSpPr>
        <p:grpSpPr>
          <a:xfrm>
            <a:off x="7206592" y="5929329"/>
            <a:ext cx="625052" cy="746265"/>
            <a:chOff x="7177459" y="5929329"/>
            <a:chExt cx="625052" cy="746265"/>
          </a:xfrm>
        </p:grpSpPr>
        <p:pic>
          <p:nvPicPr>
            <p:cNvPr id="62" name="Picture 61" descr="TP_tmp.emf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4"/>
            <a:stretch>
              <a:fillRect/>
            </a:stretch>
          </p:blipFill>
          <p:spPr bwMode="auto">
            <a:xfrm>
              <a:off x="7287347" y="5929329"/>
              <a:ext cx="356163" cy="32060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8" name="Straight Connector 57"/>
            <p:cNvCxnSpPr/>
            <p:nvPr/>
          </p:nvCxnSpPr>
          <p:spPr bwMode="auto">
            <a:xfrm rot="5400000">
              <a:off x="7390566" y="6279811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5"/>
            <a:stretch>
              <a:fillRect/>
            </a:stretch>
          </p:blipFill>
          <p:spPr bwMode="auto">
            <a:xfrm>
              <a:off x="7177459" y="6423480"/>
              <a:ext cx="625052" cy="25211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Lower bound for 2-facility randomized case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000108"/>
            <a:ext cx="7772400" cy="4460892"/>
          </a:xfrm>
        </p:spPr>
        <p:txBody>
          <a:bodyPr/>
          <a:lstStyle/>
          <a:p>
            <a:r>
              <a:rPr lang="en-US" altLang="zh-CN" dirty="0" smtClean="0"/>
              <a:t>Theorem. For any 2-facility randomized truthful mechanism, the approximation ratio is at least  a               , where           is the number of players</a:t>
            </a:r>
          </a:p>
          <a:p>
            <a:r>
              <a:rPr lang="en-US" altLang="zh-CN" dirty="0" smtClean="0"/>
              <a:t>Proof</a:t>
            </a:r>
          </a:p>
          <a:p>
            <a:pPr lvl="1"/>
            <a:r>
              <a:rPr lang="en-US" altLang="zh-CN" dirty="0" smtClean="0"/>
              <a:t>Consider instance   :   player at     ,         players at   ,    player at  </a:t>
            </a:r>
          </a:p>
          <a:p>
            <a:pPr lvl="1"/>
            <a:r>
              <a:rPr lang="en-US" altLang="zh-CN" dirty="0" smtClean="0"/>
              <a:t>Another instance   :   player at     ,         players at   ,    player at </a:t>
            </a:r>
          </a:p>
          <a:p>
            <a:pPr lvl="1"/>
            <a:r>
              <a:rPr lang="en-US" altLang="zh-CN" dirty="0" smtClean="0"/>
              <a:t>By truthfulness: </a:t>
            </a:r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6"/>
          <a:stretch>
            <a:fillRect/>
          </a:stretch>
        </p:blipFill>
        <p:spPr bwMode="auto">
          <a:xfrm>
            <a:off x="1214414" y="1701236"/>
            <a:ext cx="1506915" cy="570377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/>
          <a:stretch>
            <a:fillRect/>
          </a:stretch>
        </p:blipFill>
        <p:spPr bwMode="auto">
          <a:xfrm>
            <a:off x="3857619" y="1859502"/>
            <a:ext cx="896132" cy="31011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8"/>
          <a:stretch>
            <a:fillRect/>
          </a:stretch>
        </p:blipFill>
        <p:spPr bwMode="auto">
          <a:xfrm>
            <a:off x="4130119" y="2709638"/>
            <a:ext cx="233774" cy="290734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/>
          <a:stretch>
            <a:fillRect/>
          </a:stretch>
        </p:blipFill>
        <p:spPr bwMode="auto">
          <a:xfrm>
            <a:off x="4500562" y="2748402"/>
            <a:ext cx="194812" cy="251970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/>
          <a:stretch>
            <a:fillRect/>
          </a:stretch>
        </p:blipFill>
        <p:spPr bwMode="auto">
          <a:xfrm>
            <a:off x="6066498" y="2748402"/>
            <a:ext cx="388092" cy="239029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/>
          <a:stretch>
            <a:fillRect/>
          </a:stretch>
        </p:blipFill>
        <p:spPr bwMode="auto">
          <a:xfrm>
            <a:off x="6643702" y="2748402"/>
            <a:ext cx="683781" cy="239029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2"/>
          <a:stretch>
            <a:fillRect/>
          </a:stretch>
        </p:blipFill>
        <p:spPr bwMode="auto">
          <a:xfrm>
            <a:off x="2036996" y="3122647"/>
            <a:ext cx="181625" cy="234915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/>
          <a:stretch>
            <a:fillRect/>
          </a:stretch>
        </p:blipFill>
        <p:spPr bwMode="auto">
          <a:xfrm>
            <a:off x="2357422" y="3105592"/>
            <a:ext cx="194812" cy="251970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/>
          <a:stretch>
            <a:fillRect/>
          </a:stretch>
        </p:blipFill>
        <p:spPr bwMode="auto">
          <a:xfrm>
            <a:off x="3948560" y="3105592"/>
            <a:ext cx="194812" cy="251970"/>
          </a:xfrm>
          <a:prstGeom prst="rect">
            <a:avLst/>
          </a:prstGeom>
          <a:noFill/>
          <a:ln/>
          <a:effectLst/>
        </p:spPr>
      </p:pic>
      <p:cxnSp>
        <p:nvCxnSpPr>
          <p:cNvPr id="21" name="Straight Connector 20"/>
          <p:cNvCxnSpPr/>
          <p:nvPr/>
        </p:nvCxnSpPr>
        <p:spPr bwMode="auto">
          <a:xfrm>
            <a:off x="1214414" y="6279017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4570271" y="6279811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2491815" y="6279811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6651250" y="6279811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5" name="Picture 24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/>
          <a:stretch>
            <a:fillRect/>
          </a:stretch>
        </p:blipFill>
        <p:spPr bwMode="auto">
          <a:xfrm>
            <a:off x="2403924" y="6423480"/>
            <a:ext cx="357569" cy="220230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/>
          <a:stretch>
            <a:fillRect/>
          </a:stretch>
        </p:blipFill>
        <p:spPr bwMode="auto">
          <a:xfrm>
            <a:off x="4594167" y="6423480"/>
            <a:ext cx="169601" cy="219363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/>
          <a:stretch>
            <a:fillRect/>
          </a:stretch>
        </p:blipFill>
        <p:spPr bwMode="auto">
          <a:xfrm>
            <a:off x="6674349" y="6423480"/>
            <a:ext cx="152640" cy="219363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/>
          <a:stretch>
            <a:fillRect/>
          </a:stretch>
        </p:blipFill>
        <p:spPr bwMode="auto">
          <a:xfrm>
            <a:off x="2428860" y="5929330"/>
            <a:ext cx="307698" cy="221099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/>
          <a:stretch>
            <a:fillRect/>
          </a:stretch>
        </p:blipFill>
        <p:spPr bwMode="auto">
          <a:xfrm>
            <a:off x="3733431" y="5929330"/>
            <a:ext cx="1780819" cy="219364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6547328" y="5929330"/>
            <a:ext cx="357569" cy="220230"/>
          </a:xfrm>
          <a:prstGeom prst="rect">
            <a:avLst/>
          </a:prstGeom>
          <a:noFill/>
          <a:ln/>
          <a:effectLst/>
        </p:spPr>
      </p:pic>
      <p:sp>
        <p:nvSpPr>
          <p:cNvPr id="31" name="Oval 30"/>
          <p:cNvSpPr/>
          <p:nvPr/>
        </p:nvSpPr>
        <p:spPr bwMode="auto">
          <a:xfrm>
            <a:off x="5000628" y="6215082"/>
            <a:ext cx="142876" cy="14287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143108" y="6215082"/>
            <a:ext cx="142876" cy="14287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4" name="Picture 33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9"/>
          <a:stretch>
            <a:fillRect/>
          </a:stretch>
        </p:blipFill>
        <p:spPr bwMode="auto">
          <a:xfrm>
            <a:off x="2258143" y="5423348"/>
            <a:ext cx="255407" cy="220230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emf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0"/>
          <a:stretch>
            <a:fillRect/>
          </a:stretch>
        </p:blipFill>
        <p:spPr bwMode="auto">
          <a:xfrm>
            <a:off x="4746225" y="5429264"/>
            <a:ext cx="254403" cy="219364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emf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1"/>
          <a:stretch>
            <a:fillRect/>
          </a:stretch>
        </p:blipFill>
        <p:spPr bwMode="auto">
          <a:xfrm>
            <a:off x="5786446" y="5429264"/>
            <a:ext cx="254403" cy="219364"/>
          </a:xfrm>
          <a:prstGeom prst="rect">
            <a:avLst/>
          </a:prstGeom>
          <a:noFill/>
          <a:ln/>
          <a:effectLst/>
        </p:spPr>
      </p:pic>
      <p:cxnSp>
        <p:nvCxnSpPr>
          <p:cNvPr id="41" name="Straight Connector 40"/>
          <p:cNvCxnSpPr/>
          <p:nvPr/>
        </p:nvCxnSpPr>
        <p:spPr bwMode="auto">
          <a:xfrm rot="5400000" flipH="1" flipV="1">
            <a:off x="4858546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6500032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H="1" flipV="1">
            <a:off x="4429918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 flipH="1" flipV="1">
            <a:off x="2358216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 flipH="1" flipV="1">
            <a:off x="2001026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214546" y="5641990"/>
            <a:ext cx="35719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4643438" y="5643578"/>
            <a:ext cx="42862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5072066" y="5643578"/>
            <a:ext cx="1643074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59" name="Picture 58" descr="TP_tmp.emf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2"/>
          <a:stretch>
            <a:fillRect/>
          </a:stretch>
        </p:blipFill>
        <p:spPr bwMode="auto">
          <a:xfrm>
            <a:off x="3947469" y="2235903"/>
            <a:ext cx="2682981" cy="367523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P_tmp.emf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3"/>
          <a:stretch>
            <a:fillRect/>
          </a:stretch>
        </p:blipFill>
        <p:spPr bwMode="auto">
          <a:xfrm>
            <a:off x="4071934" y="3500437"/>
            <a:ext cx="291069" cy="308899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emf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/>
          <a:stretch>
            <a:fillRect/>
          </a:stretch>
        </p:blipFill>
        <p:spPr bwMode="auto">
          <a:xfrm>
            <a:off x="4471025" y="3539202"/>
            <a:ext cx="194812" cy="251970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emf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0"/>
          <a:stretch>
            <a:fillRect/>
          </a:stretch>
        </p:blipFill>
        <p:spPr bwMode="auto">
          <a:xfrm>
            <a:off x="6036961" y="3539202"/>
            <a:ext cx="388092" cy="239029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P_tmp.emf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1"/>
          <a:stretch>
            <a:fillRect/>
          </a:stretch>
        </p:blipFill>
        <p:spPr bwMode="auto">
          <a:xfrm>
            <a:off x="6614165" y="3539202"/>
            <a:ext cx="683781" cy="239029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.emf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2"/>
          <a:stretch>
            <a:fillRect/>
          </a:stretch>
        </p:blipFill>
        <p:spPr bwMode="auto">
          <a:xfrm>
            <a:off x="2026736" y="3913447"/>
            <a:ext cx="181625" cy="234915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P_tmp.emf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9"/>
          <a:stretch>
            <a:fillRect/>
          </a:stretch>
        </p:blipFill>
        <p:spPr bwMode="auto">
          <a:xfrm>
            <a:off x="2347162" y="3896392"/>
            <a:ext cx="194812" cy="251970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emf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4"/>
          <a:stretch>
            <a:fillRect/>
          </a:stretch>
        </p:blipFill>
        <p:spPr bwMode="auto">
          <a:xfrm>
            <a:off x="4031095" y="3896392"/>
            <a:ext cx="683781" cy="275802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63"/>
          <p:cNvGrpSpPr/>
          <p:nvPr/>
        </p:nvGrpSpPr>
        <p:grpSpPr>
          <a:xfrm>
            <a:off x="5072066" y="5357826"/>
            <a:ext cx="2428892" cy="428628"/>
            <a:chOff x="5072066" y="5357826"/>
            <a:chExt cx="2428892" cy="428628"/>
          </a:xfrm>
        </p:grpSpPr>
        <p:pic>
          <p:nvPicPr>
            <p:cNvPr id="61" name="Picture 60" descr="TP_tmp.emf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5"/>
            <a:stretch>
              <a:fillRect/>
            </a:stretch>
          </p:blipFill>
          <p:spPr bwMode="auto">
            <a:xfrm>
              <a:off x="7001392" y="5467105"/>
              <a:ext cx="253403" cy="31934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3" name="Straight Connector 52"/>
            <p:cNvCxnSpPr/>
            <p:nvPr/>
          </p:nvCxnSpPr>
          <p:spPr bwMode="auto">
            <a:xfrm rot="5400000" flipH="1" flipV="1">
              <a:off x="7285849" y="5571346"/>
              <a:ext cx="4286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5072066" y="5741520"/>
              <a:ext cx="2428892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pic>
        <p:nvPicPr>
          <p:cNvPr id="66" name="Picture 65" descr="TP_tmp.emf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6"/>
          <a:stretch>
            <a:fillRect/>
          </a:stretch>
        </p:blipFill>
        <p:spPr bwMode="auto">
          <a:xfrm>
            <a:off x="4052612" y="4275923"/>
            <a:ext cx="3234032" cy="404613"/>
          </a:xfrm>
          <a:prstGeom prst="rect">
            <a:avLst/>
          </a:prstGeom>
          <a:noFill/>
          <a:ln/>
          <a:effectLst/>
        </p:spPr>
      </p:pic>
      <p:pic>
        <p:nvPicPr>
          <p:cNvPr id="67" name="Picture 66" descr="TP_tmp.emf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7"/>
          <a:stretch>
            <a:fillRect/>
          </a:stretch>
        </p:blipFill>
        <p:spPr bwMode="auto">
          <a:xfrm>
            <a:off x="2031582" y="6429395"/>
            <a:ext cx="254402" cy="219363"/>
          </a:xfrm>
          <a:prstGeom prst="rect">
            <a:avLst/>
          </a:prstGeom>
          <a:noFill/>
          <a:ln/>
          <a:effectLst/>
        </p:spPr>
      </p:pic>
      <p:pic>
        <p:nvPicPr>
          <p:cNvPr id="68" name="Picture 67" descr="TP_tmp.emf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8"/>
          <a:stretch>
            <a:fillRect/>
          </a:stretch>
        </p:blipFill>
        <p:spPr bwMode="auto">
          <a:xfrm>
            <a:off x="4935699" y="6429395"/>
            <a:ext cx="304082" cy="2185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1304E-6 L -0.01754 -0.299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1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3"/>
          <p:cNvGrpSpPr/>
          <p:nvPr/>
        </p:nvGrpSpPr>
        <p:grpSpPr>
          <a:xfrm>
            <a:off x="7206592" y="5929329"/>
            <a:ext cx="625052" cy="746265"/>
            <a:chOff x="7177459" y="5929329"/>
            <a:chExt cx="625052" cy="746265"/>
          </a:xfrm>
        </p:grpSpPr>
        <p:pic>
          <p:nvPicPr>
            <p:cNvPr id="62" name="Picture 61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1"/>
            <a:stretch>
              <a:fillRect/>
            </a:stretch>
          </p:blipFill>
          <p:spPr bwMode="auto">
            <a:xfrm>
              <a:off x="7287347" y="5929329"/>
              <a:ext cx="356163" cy="32060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8" name="Straight Connector 57"/>
            <p:cNvCxnSpPr/>
            <p:nvPr/>
          </p:nvCxnSpPr>
          <p:spPr bwMode="auto">
            <a:xfrm rot="5400000">
              <a:off x="7390566" y="6279811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2"/>
            <a:stretch>
              <a:fillRect/>
            </a:stretch>
          </p:blipFill>
          <p:spPr bwMode="auto">
            <a:xfrm>
              <a:off x="7177459" y="6423480"/>
              <a:ext cx="625052" cy="25211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Lower bound for 2-facility randomized case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000108"/>
            <a:ext cx="7772400" cy="4460892"/>
          </a:xfrm>
        </p:spPr>
        <p:txBody>
          <a:bodyPr/>
          <a:lstStyle/>
          <a:p>
            <a:r>
              <a:rPr lang="en-US" altLang="zh-CN" dirty="0" smtClean="0"/>
              <a:t>Theorem. For any 2-facility randomized truthful mechanism, the approximation ratio is at least  a               , where           is the number of players</a:t>
            </a:r>
          </a:p>
          <a:p>
            <a:r>
              <a:rPr lang="en-US" altLang="zh-CN" dirty="0" smtClean="0"/>
              <a:t>Proof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1214414" y="1701236"/>
            <a:ext cx="1506915" cy="570377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3857619" y="1859502"/>
            <a:ext cx="896132" cy="310118"/>
          </a:xfrm>
          <a:prstGeom prst="rect">
            <a:avLst/>
          </a:prstGeom>
          <a:noFill/>
          <a:ln/>
          <a:effectLst/>
        </p:spPr>
      </p:pic>
      <p:cxnSp>
        <p:nvCxnSpPr>
          <p:cNvPr id="21" name="Straight Connector 20"/>
          <p:cNvCxnSpPr/>
          <p:nvPr/>
        </p:nvCxnSpPr>
        <p:spPr bwMode="auto">
          <a:xfrm>
            <a:off x="1214414" y="6279017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4570271" y="6279811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2491815" y="6279811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6651250" y="6279811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5" name="Picture 2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2403924" y="6423480"/>
            <a:ext cx="357569" cy="220230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4594167" y="6423480"/>
            <a:ext cx="169601" cy="219363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/>
          <a:stretch>
            <a:fillRect/>
          </a:stretch>
        </p:blipFill>
        <p:spPr bwMode="auto">
          <a:xfrm>
            <a:off x="6674349" y="6423480"/>
            <a:ext cx="152640" cy="219363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 bwMode="auto">
          <a:xfrm>
            <a:off x="2428860" y="5929330"/>
            <a:ext cx="307698" cy="221099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 bwMode="auto">
          <a:xfrm>
            <a:off x="3733431" y="5929330"/>
            <a:ext cx="1780819" cy="219364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/>
          <a:stretch>
            <a:fillRect/>
          </a:stretch>
        </p:blipFill>
        <p:spPr bwMode="auto">
          <a:xfrm>
            <a:off x="6547328" y="5929330"/>
            <a:ext cx="357569" cy="220230"/>
          </a:xfrm>
          <a:prstGeom prst="rect">
            <a:avLst/>
          </a:prstGeom>
          <a:noFill/>
          <a:ln/>
          <a:effectLst/>
        </p:spPr>
      </p:pic>
      <p:sp>
        <p:nvSpPr>
          <p:cNvPr id="31" name="Oval 30"/>
          <p:cNvSpPr/>
          <p:nvPr/>
        </p:nvSpPr>
        <p:spPr bwMode="auto">
          <a:xfrm>
            <a:off x="5000628" y="6215082"/>
            <a:ext cx="142876" cy="14287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143108" y="6215082"/>
            <a:ext cx="142876" cy="14287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4" name="Picture 33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/>
          <a:stretch>
            <a:fillRect/>
          </a:stretch>
        </p:blipFill>
        <p:spPr bwMode="auto">
          <a:xfrm>
            <a:off x="2258143" y="5423348"/>
            <a:ext cx="255407" cy="220230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/>
          <a:stretch>
            <a:fillRect/>
          </a:stretch>
        </p:blipFill>
        <p:spPr bwMode="auto">
          <a:xfrm>
            <a:off x="4746225" y="5429264"/>
            <a:ext cx="254403" cy="219364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/>
          <a:stretch>
            <a:fillRect/>
          </a:stretch>
        </p:blipFill>
        <p:spPr bwMode="auto">
          <a:xfrm>
            <a:off x="5786446" y="5429264"/>
            <a:ext cx="254403" cy="219364"/>
          </a:xfrm>
          <a:prstGeom prst="rect">
            <a:avLst/>
          </a:prstGeom>
          <a:noFill/>
          <a:ln/>
          <a:effectLst/>
        </p:spPr>
      </p:pic>
      <p:cxnSp>
        <p:nvCxnSpPr>
          <p:cNvPr id="41" name="Straight Connector 40"/>
          <p:cNvCxnSpPr/>
          <p:nvPr/>
        </p:nvCxnSpPr>
        <p:spPr bwMode="auto">
          <a:xfrm rot="5400000" flipH="1" flipV="1">
            <a:off x="4858546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6500032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H="1" flipV="1">
            <a:off x="4429918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 flipH="1" flipV="1">
            <a:off x="2358216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 flipH="1" flipV="1">
            <a:off x="2001026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214546" y="5641990"/>
            <a:ext cx="35719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4643438" y="5643578"/>
            <a:ext cx="42862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5072066" y="5643578"/>
            <a:ext cx="1643074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5" name="Group 63"/>
          <p:cNvGrpSpPr/>
          <p:nvPr/>
        </p:nvGrpSpPr>
        <p:grpSpPr>
          <a:xfrm>
            <a:off x="5072066" y="5357826"/>
            <a:ext cx="2428892" cy="428628"/>
            <a:chOff x="5072066" y="5357826"/>
            <a:chExt cx="2428892" cy="428628"/>
          </a:xfrm>
        </p:grpSpPr>
        <p:pic>
          <p:nvPicPr>
            <p:cNvPr id="61" name="Picture 60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4"/>
            <a:stretch>
              <a:fillRect/>
            </a:stretch>
          </p:blipFill>
          <p:spPr bwMode="auto">
            <a:xfrm>
              <a:off x="7001392" y="5467105"/>
              <a:ext cx="253403" cy="31934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3" name="Straight Connector 52"/>
            <p:cNvCxnSpPr/>
            <p:nvPr/>
          </p:nvCxnSpPr>
          <p:spPr bwMode="auto">
            <a:xfrm rot="5400000" flipH="1" flipV="1">
              <a:off x="7285849" y="5571346"/>
              <a:ext cx="4286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5072066" y="5741520"/>
              <a:ext cx="2428892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pic>
        <p:nvPicPr>
          <p:cNvPr id="66" name="Picture 65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/>
          <a:stretch>
            <a:fillRect/>
          </a:stretch>
        </p:blipFill>
        <p:spPr bwMode="auto">
          <a:xfrm>
            <a:off x="3897376" y="2214554"/>
            <a:ext cx="3234032" cy="404613"/>
          </a:xfrm>
          <a:prstGeom prst="rect">
            <a:avLst/>
          </a:prstGeom>
          <a:noFill/>
          <a:ln/>
          <a:effectLst/>
        </p:spPr>
      </p:pic>
      <p:pic>
        <p:nvPicPr>
          <p:cNvPr id="67" name="Picture 66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/>
          <a:stretch>
            <a:fillRect/>
          </a:stretch>
        </p:blipFill>
        <p:spPr bwMode="auto">
          <a:xfrm>
            <a:off x="2031582" y="6429395"/>
            <a:ext cx="254402" cy="219363"/>
          </a:xfrm>
          <a:prstGeom prst="rect">
            <a:avLst/>
          </a:prstGeom>
          <a:noFill/>
          <a:ln/>
          <a:effectLst/>
        </p:spPr>
      </p:pic>
      <p:pic>
        <p:nvPicPr>
          <p:cNvPr id="68" name="Picture 67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/>
          <a:stretch>
            <a:fillRect/>
          </a:stretch>
        </p:blipFill>
        <p:spPr bwMode="auto">
          <a:xfrm>
            <a:off x="4935699" y="6429395"/>
            <a:ext cx="304082" cy="218501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/>
          <a:stretch>
            <a:fillRect/>
          </a:stretch>
        </p:blipFill>
        <p:spPr bwMode="auto">
          <a:xfrm>
            <a:off x="44086" y="2674600"/>
            <a:ext cx="8038025" cy="1111590"/>
          </a:xfrm>
          <a:prstGeom prst="rect">
            <a:avLst/>
          </a:prstGeom>
          <a:noFill/>
          <a:ln/>
          <a:effectLst/>
        </p:spPr>
      </p:pic>
      <p:pic>
        <p:nvPicPr>
          <p:cNvPr id="75" name="Picture 74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/>
          <a:stretch>
            <a:fillRect/>
          </a:stretch>
        </p:blipFill>
        <p:spPr bwMode="auto">
          <a:xfrm>
            <a:off x="44086" y="3929066"/>
            <a:ext cx="9073442" cy="1112971"/>
          </a:xfrm>
          <a:prstGeom prst="rect">
            <a:avLst/>
          </a:prstGeom>
          <a:noFill/>
          <a:ln/>
          <a:effectLst/>
        </p:spPr>
      </p:pic>
      <p:sp>
        <p:nvSpPr>
          <p:cNvPr id="76" name="Rectangle 75"/>
          <p:cNvSpPr/>
          <p:nvPr/>
        </p:nvSpPr>
        <p:spPr bwMode="auto">
          <a:xfrm>
            <a:off x="642910" y="3233116"/>
            <a:ext cx="5572164" cy="5980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42910" y="4474066"/>
            <a:ext cx="4214842" cy="5980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3"/>
          <p:cNvGrpSpPr/>
          <p:nvPr/>
        </p:nvGrpSpPr>
        <p:grpSpPr>
          <a:xfrm>
            <a:off x="7206592" y="5929329"/>
            <a:ext cx="625052" cy="746265"/>
            <a:chOff x="7177459" y="5929329"/>
            <a:chExt cx="625052" cy="746265"/>
          </a:xfrm>
        </p:grpSpPr>
        <p:pic>
          <p:nvPicPr>
            <p:cNvPr id="62" name="Picture 61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0"/>
            <a:stretch>
              <a:fillRect/>
            </a:stretch>
          </p:blipFill>
          <p:spPr bwMode="auto">
            <a:xfrm>
              <a:off x="7287347" y="5929329"/>
              <a:ext cx="356163" cy="32060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8" name="Straight Connector 57"/>
            <p:cNvCxnSpPr/>
            <p:nvPr/>
          </p:nvCxnSpPr>
          <p:spPr bwMode="auto">
            <a:xfrm rot="5400000">
              <a:off x="7390566" y="6279811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1"/>
            <a:stretch>
              <a:fillRect/>
            </a:stretch>
          </p:blipFill>
          <p:spPr bwMode="auto">
            <a:xfrm>
              <a:off x="7177459" y="6423480"/>
              <a:ext cx="625052" cy="25211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Lower bound for 2-facility randomized case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000108"/>
            <a:ext cx="7772400" cy="4460892"/>
          </a:xfrm>
        </p:spPr>
        <p:txBody>
          <a:bodyPr/>
          <a:lstStyle/>
          <a:p>
            <a:r>
              <a:rPr lang="en-US" altLang="zh-CN" dirty="0" smtClean="0"/>
              <a:t>Theorem. For any 2-facility randomized truthful mechanism, the approximation ratio is at least  a               , where           is the number of players</a:t>
            </a:r>
          </a:p>
          <a:p>
            <a:r>
              <a:rPr lang="en-US" altLang="zh-CN" dirty="0" smtClean="0"/>
              <a:t>Proof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Done.</a:t>
            </a:r>
          </a:p>
          <a:p>
            <a:pPr lvl="1"/>
            <a:endParaRPr lang="en-US" altLang="zh-CN" dirty="0" smtClean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1214414" y="1701236"/>
            <a:ext cx="1506915" cy="570377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3857619" y="1859502"/>
            <a:ext cx="896132" cy="310118"/>
          </a:xfrm>
          <a:prstGeom prst="rect">
            <a:avLst/>
          </a:prstGeom>
          <a:noFill/>
          <a:ln/>
          <a:effectLst/>
        </p:spPr>
      </p:pic>
      <p:cxnSp>
        <p:nvCxnSpPr>
          <p:cNvPr id="21" name="Straight Connector 20"/>
          <p:cNvCxnSpPr/>
          <p:nvPr/>
        </p:nvCxnSpPr>
        <p:spPr bwMode="auto">
          <a:xfrm>
            <a:off x="1214414" y="6279017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4570271" y="6279811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2491815" y="6279811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6651250" y="6279811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5" name="Picture 2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2403924" y="6423480"/>
            <a:ext cx="357569" cy="220230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4594167" y="6423480"/>
            <a:ext cx="169601" cy="219363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6674349" y="6423480"/>
            <a:ext cx="152640" cy="219363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 bwMode="auto">
          <a:xfrm>
            <a:off x="2428860" y="5929330"/>
            <a:ext cx="307698" cy="221099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 bwMode="auto">
          <a:xfrm>
            <a:off x="3733431" y="5929330"/>
            <a:ext cx="1780819" cy="219364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/>
          <a:stretch>
            <a:fillRect/>
          </a:stretch>
        </p:blipFill>
        <p:spPr bwMode="auto">
          <a:xfrm>
            <a:off x="6547328" y="5929330"/>
            <a:ext cx="357569" cy="220230"/>
          </a:xfrm>
          <a:prstGeom prst="rect">
            <a:avLst/>
          </a:prstGeom>
          <a:noFill/>
          <a:ln/>
          <a:effectLst/>
        </p:spPr>
      </p:pic>
      <p:sp>
        <p:nvSpPr>
          <p:cNvPr id="31" name="Oval 30"/>
          <p:cNvSpPr/>
          <p:nvPr/>
        </p:nvSpPr>
        <p:spPr bwMode="auto">
          <a:xfrm>
            <a:off x="5000628" y="6215082"/>
            <a:ext cx="142876" cy="14287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143108" y="6215082"/>
            <a:ext cx="142876" cy="14287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4" name="Picture 33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/>
          <a:stretch>
            <a:fillRect/>
          </a:stretch>
        </p:blipFill>
        <p:spPr bwMode="auto">
          <a:xfrm>
            <a:off x="2258143" y="5423348"/>
            <a:ext cx="255407" cy="220230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/>
          <a:stretch>
            <a:fillRect/>
          </a:stretch>
        </p:blipFill>
        <p:spPr bwMode="auto">
          <a:xfrm>
            <a:off x="4746225" y="5429264"/>
            <a:ext cx="254403" cy="219364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/>
          <a:stretch>
            <a:fillRect/>
          </a:stretch>
        </p:blipFill>
        <p:spPr bwMode="auto">
          <a:xfrm>
            <a:off x="5786446" y="5429264"/>
            <a:ext cx="254403" cy="219364"/>
          </a:xfrm>
          <a:prstGeom prst="rect">
            <a:avLst/>
          </a:prstGeom>
          <a:noFill/>
          <a:ln/>
          <a:effectLst/>
        </p:spPr>
      </p:pic>
      <p:cxnSp>
        <p:nvCxnSpPr>
          <p:cNvPr id="41" name="Straight Connector 40"/>
          <p:cNvCxnSpPr/>
          <p:nvPr/>
        </p:nvCxnSpPr>
        <p:spPr bwMode="auto">
          <a:xfrm rot="5400000" flipH="1" flipV="1">
            <a:off x="4858546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6500032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H="1" flipV="1">
            <a:off x="4429918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 flipH="1" flipV="1">
            <a:off x="2358216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 flipH="1" flipV="1">
            <a:off x="2001026" y="5571346"/>
            <a:ext cx="4286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214546" y="5641990"/>
            <a:ext cx="35719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4643438" y="5643578"/>
            <a:ext cx="42862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5072066" y="5643578"/>
            <a:ext cx="1643074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5" name="Group 63"/>
          <p:cNvGrpSpPr/>
          <p:nvPr/>
        </p:nvGrpSpPr>
        <p:grpSpPr>
          <a:xfrm>
            <a:off x="5072066" y="5357826"/>
            <a:ext cx="2428892" cy="428628"/>
            <a:chOff x="5072066" y="5357826"/>
            <a:chExt cx="2428892" cy="428628"/>
          </a:xfrm>
        </p:grpSpPr>
        <p:pic>
          <p:nvPicPr>
            <p:cNvPr id="61" name="Picture 60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3"/>
            <a:stretch>
              <a:fillRect/>
            </a:stretch>
          </p:blipFill>
          <p:spPr bwMode="auto">
            <a:xfrm>
              <a:off x="7001392" y="5467105"/>
              <a:ext cx="253403" cy="31934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3" name="Straight Connector 52"/>
            <p:cNvCxnSpPr/>
            <p:nvPr/>
          </p:nvCxnSpPr>
          <p:spPr bwMode="auto">
            <a:xfrm rot="5400000" flipH="1" flipV="1">
              <a:off x="7285849" y="5571346"/>
              <a:ext cx="42862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5072066" y="5741520"/>
              <a:ext cx="2428892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pic>
        <p:nvPicPr>
          <p:cNvPr id="67" name="Picture 66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/>
          <a:stretch>
            <a:fillRect/>
          </a:stretch>
        </p:blipFill>
        <p:spPr bwMode="auto">
          <a:xfrm>
            <a:off x="2031582" y="6429395"/>
            <a:ext cx="254402" cy="219363"/>
          </a:xfrm>
          <a:prstGeom prst="rect">
            <a:avLst/>
          </a:prstGeom>
          <a:noFill/>
          <a:ln/>
          <a:effectLst/>
        </p:spPr>
      </p:pic>
      <p:pic>
        <p:nvPicPr>
          <p:cNvPr id="68" name="Picture 67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/>
          <a:stretch>
            <a:fillRect/>
          </a:stretch>
        </p:blipFill>
        <p:spPr bwMode="auto">
          <a:xfrm>
            <a:off x="4935699" y="6429395"/>
            <a:ext cx="304082" cy="218501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/>
          <a:stretch>
            <a:fillRect/>
          </a:stretch>
        </p:blipFill>
        <p:spPr bwMode="auto">
          <a:xfrm>
            <a:off x="1357290" y="2571744"/>
            <a:ext cx="6417672" cy="825839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/>
          <a:stretch>
            <a:fillRect/>
          </a:stretch>
        </p:blipFill>
        <p:spPr bwMode="auto">
          <a:xfrm>
            <a:off x="1357290" y="3531854"/>
            <a:ext cx="1474402" cy="4219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3722206" y="4857760"/>
            <a:ext cx="1631814" cy="776477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4" y="114300"/>
            <a:ext cx="8518526" cy="600075"/>
          </a:xfrm>
        </p:spPr>
        <p:txBody>
          <a:bodyPr/>
          <a:lstStyle/>
          <a:p>
            <a:r>
              <a:rPr lang="en-US" altLang="zh-CN" sz="2200" dirty="0" smtClean="0"/>
              <a:t>A 4-approx. randomized mechanism for 2-facility game</a:t>
            </a:r>
            <a:endParaRPr lang="zh-CN" alt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857232"/>
            <a:ext cx="8116918" cy="5715040"/>
          </a:xfrm>
        </p:spPr>
        <p:txBody>
          <a:bodyPr/>
          <a:lstStyle/>
          <a:p>
            <a:r>
              <a:rPr lang="en-US" altLang="zh-CN" dirty="0" smtClean="0"/>
              <a:t>Mechanism. Choose                       by random, then choose                      with probability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set two facilities at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Truthfulness: only need to prove the following 2-facility mechanism is truthful</a:t>
            </a:r>
          </a:p>
          <a:p>
            <a:pPr lvl="1"/>
            <a:r>
              <a:rPr lang="en-US" altLang="zh-CN" dirty="0" smtClean="0"/>
              <a:t>Set one facility at   , and the other facility at     with probability </a:t>
            </a:r>
            <a:endParaRPr lang="zh-CN" altLang="en-US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4055510" y="959606"/>
            <a:ext cx="1873812" cy="337352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4156624" y="2674864"/>
            <a:ext cx="655113" cy="264239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3857620" y="1725586"/>
            <a:ext cx="1894518" cy="77510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2263004" y="1325615"/>
            <a:ext cx="1919771" cy="336026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4357686" y="4398881"/>
            <a:ext cx="174010" cy="173127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8313680" y="4398881"/>
            <a:ext cx="263077" cy="21266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3722206" y="2214554"/>
            <a:ext cx="1631814" cy="776477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Proof of truthfulness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928670"/>
            <a:ext cx="7772400" cy="4532330"/>
          </a:xfrm>
        </p:spPr>
        <p:txBody>
          <a:bodyPr/>
          <a:lstStyle/>
          <a:p>
            <a:r>
              <a:rPr lang="en-US" altLang="zh-CN" dirty="0" smtClean="0"/>
              <a:t>Truthfulness: only need to prove the following 2-facility mechanism is truthful</a:t>
            </a:r>
          </a:p>
          <a:p>
            <a:pPr lvl="1"/>
            <a:r>
              <a:rPr lang="en-US" altLang="zh-CN" dirty="0" smtClean="0"/>
              <a:t>Set one facility at   , and the other facility at     with probability </a:t>
            </a:r>
            <a:endParaRPr lang="zh-CN" altLang="en-US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Proof. For player  ,</a:t>
            </a:r>
          </a:p>
          <a:p>
            <a:pPr>
              <a:buNone/>
            </a:pPr>
            <a:r>
              <a:rPr lang="en-US" altLang="zh-CN" dirty="0" smtClean="0"/>
              <a:t>    </a:t>
            </a:r>
          </a:p>
          <a:p>
            <a:pPr>
              <a:buNone/>
            </a:pPr>
            <a:r>
              <a:rPr lang="en-US" altLang="zh-CN" dirty="0" smtClean="0"/>
              <a:t>    </a:t>
            </a:r>
          </a:p>
          <a:p>
            <a:pPr>
              <a:buNone/>
            </a:pPr>
            <a:r>
              <a:rPr lang="en-US" altLang="zh-CN" dirty="0" smtClean="0"/>
              <a:t>   when misreporting to   ,</a:t>
            </a:r>
            <a:endParaRPr lang="zh-CN" altLang="en-US" dirty="0"/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4357686" y="1907892"/>
            <a:ext cx="174010" cy="173127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8313680" y="1907892"/>
            <a:ext cx="263077" cy="212666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3714744" y="3111566"/>
            <a:ext cx="115551" cy="21350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1071538" y="3500438"/>
            <a:ext cx="4389023" cy="687079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4214810" y="4357694"/>
            <a:ext cx="245539" cy="320636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1000100" y="4857760"/>
            <a:ext cx="7708675" cy="686146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5572132" y="3553446"/>
            <a:ext cx="870916" cy="547264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1540326" y="5715015"/>
            <a:ext cx="2531608" cy="573134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4181181" y="5715015"/>
            <a:ext cx="2391083" cy="572155"/>
          </a:xfrm>
          <a:prstGeom prst="rect">
            <a:avLst/>
          </a:prstGeom>
          <a:noFill/>
          <a:ln/>
          <a:effectLst/>
        </p:spPr>
      </p:pic>
      <p:sp>
        <p:nvSpPr>
          <p:cNvPr id="28" name="Rectangle 27"/>
          <p:cNvSpPr/>
          <p:nvPr/>
        </p:nvSpPr>
        <p:spPr bwMode="auto">
          <a:xfrm>
            <a:off x="1785918" y="3429000"/>
            <a:ext cx="3643338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785918" y="4786322"/>
            <a:ext cx="3643338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9190" y="3071810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29190" y="442913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383926" y="3857628"/>
            <a:ext cx="1428760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000496" y="5214950"/>
            <a:ext cx="1428760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1670" y="3929066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01492" y="5357826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058682" y="3857628"/>
            <a:ext cx="785818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143636" y="4799574"/>
            <a:ext cx="785818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86314" y="3940963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7030A0"/>
                </a:solidFill>
              </a:rPr>
              <a:t>b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29388" y="4441029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7030A0"/>
                </a:solidFill>
              </a:rPr>
              <a:t>b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929586" y="4786322"/>
            <a:ext cx="785818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71466" y="442913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7030A0"/>
                </a:solidFill>
              </a:rPr>
              <a:t>b’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643570" y="5214950"/>
            <a:ext cx="785818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44698" y="5338041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7030A0"/>
                </a:solidFill>
              </a:rPr>
              <a:t>b’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pic>
        <p:nvPicPr>
          <p:cNvPr id="45" name="Picture 44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7000892" y="2571744"/>
            <a:ext cx="772399" cy="271229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6574358" y="2943456"/>
            <a:ext cx="1795180" cy="315190"/>
          </a:xfrm>
          <a:prstGeom prst="rect">
            <a:avLst/>
          </a:prstGeom>
          <a:noFill/>
          <a:ln/>
          <a:effectLst/>
        </p:spPr>
      </p:pic>
      <p:sp>
        <p:nvSpPr>
          <p:cNvPr id="48" name="Rectangle 47"/>
          <p:cNvSpPr/>
          <p:nvPr/>
        </p:nvSpPr>
        <p:spPr bwMode="auto">
          <a:xfrm>
            <a:off x="6357950" y="2500306"/>
            <a:ext cx="2143140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1" grpId="0"/>
      <p:bldP spid="31" grpId="1"/>
      <p:bldP spid="32" grpId="0" animBg="1"/>
      <p:bldP spid="32" grpId="1" animBg="1"/>
      <p:bldP spid="33" grpId="0" animBg="1"/>
      <p:bldP spid="33" grpId="1" animBg="1"/>
      <p:bldP spid="34" grpId="0"/>
      <p:bldP spid="34" grpId="1"/>
      <p:bldP spid="35" grpId="0"/>
      <p:bldP spid="35" grpId="1"/>
      <p:bldP spid="36" grpId="0" animBg="1"/>
      <p:bldP spid="36" grpId="1" animBg="1"/>
      <p:bldP spid="37" grpId="0" animBg="1"/>
      <p:bldP spid="37" grpId="1" animBg="1"/>
      <p:bldP spid="38" grpId="0"/>
      <p:bldP spid="38" grpId="1"/>
      <p:bldP spid="39" grpId="0"/>
      <p:bldP spid="39" grpId="1"/>
      <p:bldP spid="40" grpId="0" animBg="1"/>
      <p:bldP spid="40" grpId="1" animBg="1"/>
      <p:bldP spid="41" grpId="0"/>
      <p:bldP spid="41" grpId="1"/>
      <p:bldP spid="42" grpId="0" animBg="1"/>
      <p:bldP spid="42" grpId="1" animBg="1"/>
      <p:bldP spid="43" grpId="0"/>
      <p:bldP spid="43" grpId="1"/>
      <p:bldP spid="48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3722206" y="2214554"/>
            <a:ext cx="1631814" cy="776477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Proof </a:t>
            </a:r>
            <a:r>
              <a:rPr lang="en-US" altLang="zh-CN" smtClean="0"/>
              <a:t>of truthfulness (cont’d)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928670"/>
            <a:ext cx="7772400" cy="4532330"/>
          </a:xfrm>
        </p:spPr>
        <p:txBody>
          <a:bodyPr/>
          <a:lstStyle/>
          <a:p>
            <a:r>
              <a:rPr lang="en-US" altLang="zh-CN" dirty="0" smtClean="0"/>
              <a:t>Truthfulness: only need to prove the following 2-facility mechanism is truthful</a:t>
            </a:r>
          </a:p>
          <a:p>
            <a:pPr lvl="1"/>
            <a:r>
              <a:rPr lang="en-US" altLang="zh-CN" dirty="0" smtClean="0"/>
              <a:t>Set one facility at   , and the other facility at     with probability </a:t>
            </a:r>
            <a:endParaRPr lang="zh-CN" altLang="en-US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Proof. </a:t>
            </a:r>
          </a:p>
          <a:p>
            <a:pPr>
              <a:buNone/>
            </a:pPr>
            <a:r>
              <a:rPr lang="en-US" altLang="zh-CN" dirty="0" smtClean="0"/>
              <a:t>   </a:t>
            </a:r>
            <a:endParaRPr lang="zh-CN" altLang="en-US" dirty="0"/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4357686" y="1907892"/>
            <a:ext cx="174010" cy="173127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8313680" y="1907892"/>
            <a:ext cx="263077" cy="212666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7000892" y="2571744"/>
            <a:ext cx="772399" cy="271229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6574358" y="2943456"/>
            <a:ext cx="1795180" cy="315190"/>
          </a:xfrm>
          <a:prstGeom prst="rect">
            <a:avLst/>
          </a:prstGeom>
          <a:noFill/>
          <a:ln/>
          <a:effectLst/>
        </p:spPr>
      </p:pic>
      <p:sp>
        <p:nvSpPr>
          <p:cNvPr id="48" name="Rectangle 47"/>
          <p:cNvSpPr/>
          <p:nvPr/>
        </p:nvSpPr>
        <p:spPr bwMode="auto">
          <a:xfrm>
            <a:off x="6357950" y="2500306"/>
            <a:ext cx="2143140" cy="78581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6" name="Picture 4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1622102" y="3571876"/>
            <a:ext cx="4460930" cy="571715"/>
          </a:xfrm>
          <a:prstGeom prst="rect">
            <a:avLst/>
          </a:prstGeom>
          <a:noFill/>
          <a:ln/>
          <a:effectLst/>
        </p:spPr>
      </p:pic>
      <p:pic>
        <p:nvPicPr>
          <p:cNvPr id="66" name="Picture 6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2800462" y="4143380"/>
            <a:ext cx="5587392" cy="585955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1053523" y="4669950"/>
            <a:ext cx="1542207" cy="315903"/>
          </a:xfrm>
          <a:prstGeom prst="rect">
            <a:avLst/>
          </a:prstGeom>
          <a:noFill/>
          <a:ln/>
          <a:effectLst/>
        </p:spPr>
      </p:pic>
      <p:pic>
        <p:nvPicPr>
          <p:cNvPr id="67" name="Picture 66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2725783" y="4714883"/>
            <a:ext cx="5703869" cy="585510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713447" y="5522028"/>
            <a:ext cx="1837349" cy="314661"/>
          </a:xfrm>
          <a:prstGeom prst="rect">
            <a:avLst/>
          </a:prstGeom>
          <a:noFill/>
          <a:ln/>
          <a:effectLst/>
        </p:spPr>
      </p:pic>
      <p:pic>
        <p:nvPicPr>
          <p:cNvPr id="69" name="Picture 68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2678680" y="5342375"/>
            <a:ext cx="4729900" cy="584493"/>
          </a:xfrm>
          <a:prstGeom prst="rect">
            <a:avLst/>
          </a:prstGeom>
          <a:noFill/>
          <a:ln/>
          <a:effectLst/>
        </p:spPr>
      </p:pic>
      <p:pic>
        <p:nvPicPr>
          <p:cNvPr id="71" name="Picture 70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/>
          <a:stretch>
            <a:fillRect/>
          </a:stretch>
        </p:blipFill>
        <p:spPr bwMode="auto">
          <a:xfrm>
            <a:off x="2635486" y="5987779"/>
            <a:ext cx="5365028" cy="583123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/>
          <a:stretch>
            <a:fillRect/>
          </a:stretch>
        </p:blipFill>
        <p:spPr bwMode="auto">
          <a:xfrm>
            <a:off x="713293" y="6072206"/>
            <a:ext cx="1837657" cy="314714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/>
          <a:stretch>
            <a:fillRect/>
          </a:stretch>
        </p:blipFill>
        <p:spPr bwMode="auto">
          <a:xfrm>
            <a:off x="513337" y="5643578"/>
            <a:ext cx="180071" cy="6121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Approximation ratio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142984"/>
            <a:ext cx="7772400" cy="5000660"/>
          </a:xfrm>
        </p:spPr>
        <p:txBody>
          <a:bodyPr/>
          <a:lstStyle/>
          <a:p>
            <a:r>
              <a:rPr lang="en-US" altLang="zh-CN" dirty="0" smtClean="0"/>
              <a:t>Claim. The mechanism approximates the optimal social cost within a factor of 4.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Intuition</a:t>
            </a:r>
          </a:p>
          <a:p>
            <a:pPr lvl="1"/>
            <a:r>
              <a:rPr lang="en-US" altLang="zh-CN" dirty="0" smtClean="0"/>
              <a:t>When locations are “sparse”, opt is also bad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When locations fall into two groups, opt is small, but Mechanism behaves very similar to opt</a:t>
            </a:r>
            <a:endParaRPr lang="zh-CN" alt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214414" y="3863378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1777435" y="3870086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687976" y="3513691"/>
            <a:ext cx="307698" cy="221099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6857637" y="3513691"/>
            <a:ext cx="357569" cy="220230"/>
          </a:xfrm>
          <a:prstGeom prst="rect">
            <a:avLst/>
          </a:prstGeom>
          <a:noFill/>
          <a:ln/>
          <a:effectLst/>
        </p:spPr>
      </p:pic>
      <p:cxnSp>
        <p:nvCxnSpPr>
          <p:cNvPr id="22" name="Straight Connector 21"/>
          <p:cNvCxnSpPr/>
          <p:nvPr/>
        </p:nvCxnSpPr>
        <p:spPr bwMode="auto">
          <a:xfrm rot="5400000">
            <a:off x="2429654" y="3870086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3071008" y="3870086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3724815" y="3870086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4366169" y="3870086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5010699" y="3870086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5652053" y="3870086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6305860" y="3870086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6947214" y="3870086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7" name="Picture 3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2336081" y="3500438"/>
            <a:ext cx="306488" cy="220230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3349676" y="3513689"/>
            <a:ext cx="322242" cy="101245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4464072" y="3526942"/>
            <a:ext cx="322242" cy="101245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5464204" y="3528817"/>
            <a:ext cx="322242" cy="101245"/>
          </a:xfrm>
          <a:prstGeom prst="rect">
            <a:avLst/>
          </a:prstGeom>
          <a:noFill/>
          <a:ln/>
          <a:effectLst/>
        </p:spPr>
      </p:pic>
      <p:cxnSp>
        <p:nvCxnSpPr>
          <p:cNvPr id="44" name="Straight Connector 43"/>
          <p:cNvCxnSpPr/>
          <p:nvPr/>
        </p:nvCxnSpPr>
        <p:spPr bwMode="auto">
          <a:xfrm>
            <a:off x="1214414" y="5636076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pic>
        <p:nvPicPr>
          <p:cNvPr id="60" name="Picture 59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2620919" y="5286388"/>
            <a:ext cx="1736767" cy="271053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5000628" y="5286388"/>
            <a:ext cx="2527063" cy="269987"/>
          </a:xfrm>
          <a:prstGeom prst="rect">
            <a:avLst/>
          </a:prstGeom>
          <a:noFill/>
          <a:ln/>
          <a:effectLst/>
        </p:spPr>
      </p:pic>
      <p:cxnSp>
        <p:nvCxnSpPr>
          <p:cNvPr id="48" name="Straight Connector 47"/>
          <p:cNvCxnSpPr/>
          <p:nvPr/>
        </p:nvCxnSpPr>
        <p:spPr bwMode="auto">
          <a:xfrm rot="5400000">
            <a:off x="3501070" y="5642784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6174952" y="5642784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Characterization</a:t>
            </a:r>
          </a:p>
          <a:p>
            <a:pPr lvl="1"/>
            <a:r>
              <a:rPr lang="en-US" dirty="0" smtClean="0"/>
              <a:t>Deterministic 2-facility game?</a:t>
            </a:r>
          </a:p>
          <a:p>
            <a:pPr lvl="1"/>
            <a:r>
              <a:rPr lang="en-US" dirty="0" smtClean="0"/>
              <a:t>Randomized 1-facility game?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Approximation</a:t>
            </a:r>
          </a:p>
          <a:p>
            <a:pPr lvl="1"/>
            <a:r>
              <a:rPr lang="en-US" dirty="0" smtClean="0"/>
              <a:t>Still </a:t>
            </a:r>
            <a:r>
              <a:rPr lang="en-US" smtClean="0"/>
              <a:t>some gaps…</a:t>
            </a:r>
          </a:p>
          <a:p>
            <a:pPr lvl="1"/>
            <a:r>
              <a:rPr lang="en-US" dirty="0" smtClean="0"/>
              <a:t>Randomized 3-facility game?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000108"/>
            <a:ext cx="8215370" cy="5715040"/>
          </a:xfrm>
        </p:spPr>
        <p:txBody>
          <a:bodyPr/>
          <a:lstStyle/>
          <a:p>
            <a:r>
              <a:rPr lang="en-US" dirty="0" smtClean="0"/>
              <a:t>Design a mechanism for the following </a:t>
            </a:r>
            <a:r>
              <a:rPr lang="en-US" i="1" dirty="0" smtClean="0"/>
              <a:t>n</a:t>
            </a:r>
            <a:r>
              <a:rPr lang="en-US" dirty="0" smtClean="0"/>
              <a:t>-player game</a:t>
            </a:r>
          </a:p>
          <a:p>
            <a:pPr lvl="1"/>
            <a:r>
              <a:rPr lang="en-US" dirty="0" smtClean="0"/>
              <a:t>Players is located on a real line</a:t>
            </a:r>
          </a:p>
          <a:p>
            <a:pPr lvl="1"/>
            <a:r>
              <a:rPr lang="en-US" dirty="0" smtClean="0"/>
              <a:t>Each player report their location to the mechanism</a:t>
            </a:r>
          </a:p>
          <a:p>
            <a:pPr lvl="1"/>
            <a:r>
              <a:rPr lang="en-US" dirty="0" smtClean="0"/>
              <a:t>The mechanism decides a new location to build the facility</a:t>
            </a:r>
          </a:p>
          <a:p>
            <a:r>
              <a:rPr lang="en-US" dirty="0" smtClean="0"/>
              <a:t>Truthful mechanism does not encourage player to report untruthful locations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214414" y="6572272"/>
            <a:ext cx="721523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3929852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5999966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Straight Connector 12"/>
          <p:cNvCxnSpPr>
            <a:endCxn id="20" idx="2"/>
          </p:cNvCxnSpPr>
          <p:nvPr/>
        </p:nvCxnSpPr>
        <p:spPr bwMode="auto">
          <a:xfrm rot="5400000" flipH="1" flipV="1">
            <a:off x="4292319" y="5221021"/>
            <a:ext cx="702238" cy="11430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16" name="Straight Connector 15"/>
          <p:cNvCxnSpPr>
            <a:endCxn id="20" idx="2"/>
          </p:cNvCxnSpPr>
          <p:nvPr/>
        </p:nvCxnSpPr>
        <p:spPr bwMode="auto">
          <a:xfrm rot="16200000" flipV="1">
            <a:off x="5328170" y="5328178"/>
            <a:ext cx="702238" cy="9286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786182" y="507207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mechanism      </a:t>
            </a:r>
            <a:endParaRPr lang="en-US" i="1" dirty="0"/>
          </a:p>
        </p:txBody>
      </p:sp>
      <p:cxnSp>
        <p:nvCxnSpPr>
          <p:cNvPr id="30" name="Curved Connector 29"/>
          <p:cNvCxnSpPr>
            <a:stCxn id="20" idx="0"/>
          </p:cNvCxnSpPr>
          <p:nvPr/>
        </p:nvCxnSpPr>
        <p:spPr bwMode="auto">
          <a:xfrm rot="16200000" flipH="1" flipV="1">
            <a:off x="4107653" y="5036355"/>
            <a:ext cx="1071570" cy="1143008"/>
          </a:xfrm>
          <a:prstGeom prst="curvedConnector5">
            <a:avLst>
              <a:gd name="adj1" fmla="val -21333"/>
              <a:gd name="adj2" fmla="val 204563"/>
              <a:gd name="adj3" fmla="val 6723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pic>
        <p:nvPicPr>
          <p:cNvPr id="14" name="Picture 1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857620" y="6231600"/>
            <a:ext cx="276611" cy="198761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6010445" y="6231416"/>
            <a:ext cx="275523" cy="197980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643042" y="4004530"/>
            <a:ext cx="1770085" cy="352223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4838094" y="4004528"/>
            <a:ext cx="1662732" cy="353166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1624127" y="4434099"/>
            <a:ext cx="2947873" cy="352694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5357818" y="5188446"/>
            <a:ext cx="706895" cy="198761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00430" y="3944915"/>
            <a:ext cx="430344" cy="41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70548" y="3929066"/>
            <a:ext cx="430344" cy="41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6082968" y="6231416"/>
            <a:ext cx="274440" cy="288218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Truthfulness of 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000108"/>
            <a:ext cx="7772400" cy="4460892"/>
          </a:xfrm>
        </p:spPr>
        <p:txBody>
          <a:bodyPr/>
          <a:lstStyle/>
          <a:p>
            <a:r>
              <a:rPr lang="en-US" altLang="zh-CN" dirty="0" smtClean="0"/>
              <a:t>Suppose </a:t>
            </a:r>
            <a:r>
              <a:rPr lang="en-US" altLang="zh-CN" dirty="0" err="1" smtClean="0"/>
              <a:t>w.l.o.g</a:t>
            </a:r>
            <a:r>
              <a:rPr lang="en-US" altLang="zh-CN" dirty="0" smtClean="0"/>
              <a:t>. that </a:t>
            </a:r>
          </a:p>
          <a:p>
            <a:r>
              <a:rPr lang="en-US" altLang="zh-CN" dirty="0" smtClean="0"/>
              <a:t>     has no incentive to lie</a:t>
            </a:r>
          </a:p>
          <a:p>
            <a:r>
              <a:rPr lang="en-US" altLang="zh-CN" dirty="0" smtClean="0"/>
              <a:t>     will not change the outcome of     if it misreports a value </a:t>
            </a:r>
          </a:p>
          <a:p>
            <a:r>
              <a:rPr lang="en-US" altLang="zh-CN" dirty="0" smtClean="0"/>
              <a:t>If      misreports that            , then the decision of  will be even farther from </a:t>
            </a:r>
            <a:endParaRPr lang="zh-CN" altLang="en-US" dirty="0"/>
          </a:p>
        </p:txBody>
      </p:sp>
      <p:pic>
        <p:nvPicPr>
          <p:cNvPr id="4" name="Picture 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3535640" y="214290"/>
            <a:ext cx="4179632" cy="500066"/>
          </a:xfrm>
          <a:prstGeom prst="rect">
            <a:avLst/>
          </a:prstGeom>
          <a:noFill/>
          <a:ln/>
          <a:effectLst/>
        </p:spPr>
      </p:pic>
      <p:cxnSp>
        <p:nvCxnSpPr>
          <p:cNvPr id="5" name="Straight Connector 4"/>
          <p:cNvCxnSpPr/>
          <p:nvPr/>
        </p:nvCxnSpPr>
        <p:spPr bwMode="auto">
          <a:xfrm>
            <a:off x="1214414" y="6572272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>
            <a:off x="3929852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084656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" name="Picture 1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3857620" y="6231600"/>
            <a:ext cx="276611" cy="198761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3286116" y="5286388"/>
            <a:ext cx="1635365" cy="286245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4214810" y="1130829"/>
            <a:ext cx="1010560" cy="297907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1214414" y="1615315"/>
            <a:ext cx="336853" cy="242049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1214414" y="2071678"/>
            <a:ext cx="335529" cy="241097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3926560" y="2363631"/>
            <a:ext cx="1002630" cy="350989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6150219" y="2044894"/>
            <a:ext cx="222807" cy="240149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1571604" y="2830713"/>
            <a:ext cx="335529" cy="241097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4359656" y="2792259"/>
            <a:ext cx="998689" cy="349609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4929190" y="3187903"/>
            <a:ext cx="335529" cy="241097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8492597" y="2831661"/>
            <a:ext cx="222807" cy="240149"/>
          </a:xfrm>
          <a:prstGeom prst="rect">
            <a:avLst/>
          </a:prstGeom>
          <a:noFill/>
          <a:ln/>
          <a:effectLst/>
        </p:spPr>
      </p:pic>
      <p:cxnSp>
        <p:nvCxnSpPr>
          <p:cNvPr id="34" name="Straight Connector 33"/>
          <p:cNvCxnSpPr/>
          <p:nvPr/>
        </p:nvCxnSpPr>
        <p:spPr bwMode="auto">
          <a:xfrm rot="5400000">
            <a:off x="3750463" y="5893611"/>
            <a:ext cx="50006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6071948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8" name="Picture 37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6082427" y="6302854"/>
            <a:ext cx="275523" cy="1979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38 -2.90472E-6 L -0.20382 -0.003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39 3.19149E-6 L -0.19548 0.0037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7 3.19149E-6 L -0.00295 0.0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82 -0.00301 L 0.00087 0.000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Truthfulness of 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000108"/>
            <a:ext cx="7772400" cy="4460892"/>
          </a:xfrm>
        </p:spPr>
        <p:txBody>
          <a:bodyPr/>
          <a:lstStyle/>
          <a:p>
            <a:r>
              <a:rPr lang="en-US" altLang="zh-CN" dirty="0" smtClean="0"/>
              <a:t>Suppose </a:t>
            </a:r>
            <a:r>
              <a:rPr lang="en-US" altLang="zh-CN" dirty="0" err="1" smtClean="0"/>
              <a:t>w.l.o.g</a:t>
            </a:r>
            <a:r>
              <a:rPr lang="en-US" altLang="zh-CN" dirty="0" smtClean="0"/>
              <a:t>. that </a:t>
            </a:r>
          </a:p>
          <a:p>
            <a:r>
              <a:rPr lang="en-US" altLang="zh-CN" dirty="0" smtClean="0"/>
              <a:t>     has no incentive to lie</a:t>
            </a:r>
          </a:p>
          <a:p>
            <a:r>
              <a:rPr lang="en-US" altLang="zh-CN" dirty="0" smtClean="0"/>
              <a:t>     will not change the outcome of     if it misreports a value </a:t>
            </a:r>
          </a:p>
          <a:p>
            <a:r>
              <a:rPr lang="en-US" altLang="zh-CN" dirty="0" smtClean="0"/>
              <a:t>If      misreports that            , then the decision of  will be even farther from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Corollary: a mechanism which outputs the leftmost (rightmost) location among     players is truthful</a:t>
            </a:r>
            <a:endParaRPr lang="zh-CN" altLang="en-US" dirty="0"/>
          </a:p>
        </p:txBody>
      </p:sp>
      <p:pic>
        <p:nvPicPr>
          <p:cNvPr id="4" name="Picture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3535640" y="214290"/>
            <a:ext cx="4179632" cy="500066"/>
          </a:xfrm>
          <a:prstGeom prst="rect">
            <a:avLst/>
          </a:prstGeom>
          <a:noFill/>
          <a:ln/>
          <a:effectLst/>
        </p:spPr>
      </p:pic>
      <p:cxnSp>
        <p:nvCxnSpPr>
          <p:cNvPr id="5" name="Straight Connector 4"/>
          <p:cNvCxnSpPr/>
          <p:nvPr/>
        </p:nvCxnSpPr>
        <p:spPr bwMode="auto">
          <a:xfrm>
            <a:off x="1214414" y="6572272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>
            <a:off x="3929852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084656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9" name="Picture 3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6082968" y="6231416"/>
            <a:ext cx="274440" cy="288218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3251624" y="5286388"/>
            <a:ext cx="1704349" cy="285119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4214810" y="1130829"/>
            <a:ext cx="1010560" cy="297907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1214414" y="1615315"/>
            <a:ext cx="336853" cy="242049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1214414" y="2071678"/>
            <a:ext cx="335529" cy="241097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3926560" y="2363631"/>
            <a:ext cx="1002630" cy="350989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6150219" y="2044894"/>
            <a:ext cx="222807" cy="240149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1571604" y="2830713"/>
            <a:ext cx="335529" cy="241097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4359656" y="2792259"/>
            <a:ext cx="998689" cy="349609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4929190" y="3187903"/>
            <a:ext cx="335529" cy="241097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8492597" y="2831661"/>
            <a:ext cx="222807" cy="240149"/>
          </a:xfrm>
          <a:prstGeom prst="rect">
            <a:avLst/>
          </a:prstGeom>
          <a:noFill/>
          <a:ln/>
          <a:effectLst/>
        </p:spPr>
      </p:pic>
      <p:cxnSp>
        <p:nvCxnSpPr>
          <p:cNvPr id="34" name="Straight Connector 33"/>
          <p:cNvCxnSpPr/>
          <p:nvPr/>
        </p:nvCxnSpPr>
        <p:spPr bwMode="auto">
          <a:xfrm rot="5400000">
            <a:off x="3750463" y="5893611"/>
            <a:ext cx="50006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6071948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8" name="Picture 37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/>
          <a:stretch>
            <a:fillRect/>
          </a:stretch>
        </p:blipFill>
        <p:spPr bwMode="auto">
          <a:xfrm>
            <a:off x="6082427" y="6302854"/>
            <a:ext cx="275523" cy="197980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/>
          <a:stretch>
            <a:fillRect/>
          </a:stretch>
        </p:blipFill>
        <p:spPr bwMode="auto">
          <a:xfrm>
            <a:off x="3286116" y="5286388"/>
            <a:ext cx="1635365" cy="286245"/>
          </a:xfrm>
          <a:prstGeom prst="rect">
            <a:avLst/>
          </a:prstGeom>
          <a:noFill/>
          <a:ln/>
          <a:effectLst/>
        </p:spPr>
      </p:pic>
      <p:cxnSp>
        <p:nvCxnSpPr>
          <p:cNvPr id="25" name="Straight Connector 24"/>
          <p:cNvCxnSpPr/>
          <p:nvPr/>
        </p:nvCxnSpPr>
        <p:spPr bwMode="auto">
          <a:xfrm rot="5400000">
            <a:off x="3750463" y="5893611"/>
            <a:ext cx="50006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pic>
        <p:nvPicPr>
          <p:cNvPr id="12" name="Picture 11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/>
          <a:stretch>
            <a:fillRect/>
          </a:stretch>
        </p:blipFill>
        <p:spPr bwMode="auto">
          <a:xfrm>
            <a:off x="3857620" y="6231600"/>
            <a:ext cx="276611" cy="198761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/>
          <a:stretch>
            <a:fillRect/>
          </a:stretch>
        </p:blipFill>
        <p:spPr bwMode="auto">
          <a:xfrm>
            <a:off x="5143504" y="4459442"/>
            <a:ext cx="240425" cy="18400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2 3.42276E-7 L -0.4882 3.42276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19 3.19149E-6 L -0.48819 3.1914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natural question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346200"/>
            <a:ext cx="7772400" cy="5297510"/>
          </a:xfrm>
        </p:spPr>
        <p:txBody>
          <a:bodyPr/>
          <a:lstStyle/>
          <a:p>
            <a:r>
              <a:rPr lang="en-US" altLang="zh-CN" dirty="0" smtClean="0"/>
              <a:t>Is there any other (non-trivial) truthful mechanisms?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 we fully characterize the set of truthful mechanisms?</a:t>
            </a:r>
          </a:p>
          <a:p>
            <a:endParaRPr lang="en-US" altLang="zh-CN" dirty="0" smtClean="0"/>
          </a:p>
          <a:p>
            <a:r>
              <a:rPr lang="en-US" altLang="zh-CN" b="1" dirty="0" err="1" smtClean="0"/>
              <a:t>Gibbard-Satterthwaite</a:t>
            </a:r>
            <a:r>
              <a:rPr lang="en-US" altLang="zh-CN" b="1" dirty="0" smtClean="0"/>
              <a:t> Theorem.</a:t>
            </a:r>
            <a:r>
              <a:rPr lang="en-US" altLang="zh-CN" dirty="0" smtClean="0"/>
              <a:t> If players can give arbitrary preferences, then the only truthful mechanisms are dictatorships, i.e.              for some 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 our facility game, since players are not able to give arbitrary preferences, we have a set of richer truthful mechanisms, such as leftmost(rightmost), and …</a:t>
            </a:r>
          </a:p>
          <a:p>
            <a:endParaRPr lang="en-US" altLang="zh-CN" dirty="0" smtClean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6053135" y="3786189"/>
            <a:ext cx="1183631" cy="349609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2052790" y="4143380"/>
            <a:ext cx="804698" cy="3537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5144037" y="5286388"/>
            <a:ext cx="270421" cy="283997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2857488" y="6171814"/>
            <a:ext cx="278481" cy="329020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Even more interesting truthful mechanisms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714488"/>
            <a:ext cx="7772400" cy="4114800"/>
          </a:xfrm>
        </p:spPr>
        <p:txBody>
          <a:bodyPr/>
          <a:lstStyle/>
          <a:p>
            <a:r>
              <a:rPr lang="en-US" altLang="zh-CN" dirty="0" smtClean="0"/>
              <a:t>Suppose </a:t>
            </a:r>
            <a:r>
              <a:rPr lang="en-US" altLang="zh-CN" dirty="0" err="1" smtClean="0"/>
              <a:t>w.l.o.g</a:t>
            </a:r>
            <a:r>
              <a:rPr lang="en-US" altLang="zh-CN" dirty="0" smtClean="0"/>
              <a:t>. that</a:t>
            </a:r>
          </a:p>
          <a:p>
            <a:r>
              <a:rPr lang="en-US" altLang="zh-CN" dirty="0" smtClean="0"/>
              <a:t>    has no incentive to lie</a:t>
            </a:r>
          </a:p>
          <a:p>
            <a:r>
              <a:rPr lang="en-US" altLang="zh-CN" dirty="0" smtClean="0"/>
              <a:t>            can change the outcome only when it lies to be      where     and     are on different sides of     , but this makes the new outcome farther from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Corollary: outputting the median (        ) is truthful</a:t>
            </a:r>
            <a:endParaRPr lang="zh-CN" altLang="en-US" dirty="0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1323542" y="1307102"/>
            <a:ext cx="7391862" cy="407386"/>
          </a:xfrm>
          <a:prstGeom prst="rect">
            <a:avLst/>
          </a:prstGeom>
          <a:noFill/>
          <a:ln/>
          <a:effectLst/>
        </p:spPr>
      </p:pic>
      <p:sp>
        <p:nvSpPr>
          <p:cNvPr id="10" name="TextBox 9"/>
          <p:cNvSpPr txBox="1"/>
          <p:nvPr/>
        </p:nvSpPr>
        <p:spPr>
          <a:xfrm>
            <a:off x="642910" y="895633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Mechanism:      </a:t>
            </a:r>
            <a:endParaRPr lang="en-US" sz="2400" i="1" dirty="0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4214810" y="1785926"/>
            <a:ext cx="3057043" cy="296736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1134318" y="2285992"/>
            <a:ext cx="354168" cy="241097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1142976" y="2687836"/>
            <a:ext cx="1103553" cy="341987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1643042" y="3087013"/>
            <a:ext cx="289456" cy="341987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3000364" y="3087013"/>
            <a:ext cx="289456" cy="341987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8004046" y="3116465"/>
            <a:ext cx="354168" cy="2410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4000496" y="3143248"/>
            <a:ext cx="285974" cy="231176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7857926" y="3483576"/>
            <a:ext cx="285974" cy="231176"/>
          </a:xfrm>
          <a:prstGeom prst="rect">
            <a:avLst/>
          </a:prstGeom>
          <a:noFill/>
          <a:ln/>
          <a:effectLst/>
        </p:spPr>
      </p:pic>
      <p:cxnSp>
        <p:nvCxnSpPr>
          <p:cNvPr id="26" name="Straight Connector 25"/>
          <p:cNvCxnSpPr/>
          <p:nvPr/>
        </p:nvCxnSpPr>
        <p:spPr bwMode="auto">
          <a:xfrm>
            <a:off x="1214414" y="6572272"/>
            <a:ext cx="757242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1715274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2928132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5224106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8352259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3" name="Picture 32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/>
          <a:stretch>
            <a:fillRect/>
          </a:stretch>
        </p:blipFill>
        <p:spPr bwMode="auto">
          <a:xfrm>
            <a:off x="1660328" y="6215082"/>
            <a:ext cx="325639" cy="233991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/>
          <a:stretch>
            <a:fillRect/>
          </a:stretch>
        </p:blipFill>
        <p:spPr bwMode="auto">
          <a:xfrm>
            <a:off x="2876148" y="6215082"/>
            <a:ext cx="288318" cy="233071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/>
          <a:stretch>
            <a:fillRect/>
          </a:stretch>
        </p:blipFill>
        <p:spPr bwMode="auto">
          <a:xfrm>
            <a:off x="5143504" y="6215082"/>
            <a:ext cx="342378" cy="233071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/>
          <a:stretch>
            <a:fillRect/>
          </a:stretch>
        </p:blipFill>
        <p:spPr bwMode="auto">
          <a:xfrm>
            <a:off x="8215338" y="6215082"/>
            <a:ext cx="378418" cy="233071"/>
          </a:xfrm>
          <a:prstGeom prst="rect">
            <a:avLst/>
          </a:prstGeom>
          <a:noFill/>
          <a:ln/>
          <a:effectLst/>
        </p:spPr>
      </p:pic>
      <p:cxnSp>
        <p:nvCxnSpPr>
          <p:cNvPr id="42" name="Straight Connector 41"/>
          <p:cNvCxnSpPr/>
          <p:nvPr/>
        </p:nvCxnSpPr>
        <p:spPr bwMode="auto">
          <a:xfrm rot="5400000">
            <a:off x="2929720" y="6571478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45" name="Picture 44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/>
          <a:stretch>
            <a:fillRect/>
          </a:stretch>
        </p:blipFill>
        <p:spPr bwMode="auto">
          <a:xfrm>
            <a:off x="5143504" y="5357826"/>
            <a:ext cx="271489" cy="195081"/>
          </a:xfrm>
          <a:prstGeom prst="rect">
            <a:avLst/>
          </a:prstGeom>
          <a:noFill/>
          <a:ln/>
          <a:effectLst/>
        </p:spPr>
      </p:pic>
      <p:cxnSp>
        <p:nvCxnSpPr>
          <p:cNvPr id="44" name="Straight Connector 43"/>
          <p:cNvCxnSpPr/>
          <p:nvPr/>
        </p:nvCxnSpPr>
        <p:spPr bwMode="auto">
          <a:xfrm rot="5400000">
            <a:off x="5044056" y="5893611"/>
            <a:ext cx="50006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5400000">
            <a:off x="5044056" y="5893611"/>
            <a:ext cx="50006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pic>
        <p:nvPicPr>
          <p:cNvPr id="32" name="Picture 31" descr="TP_tmp.emf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/>
          <a:stretch>
            <a:fillRect/>
          </a:stretch>
        </p:blipFill>
        <p:spPr bwMode="auto">
          <a:xfrm>
            <a:off x="6027264" y="4330910"/>
            <a:ext cx="666737" cy="28685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22 2.0259E-6 L 0.50122 2.0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22 3.19149E-6 L 0.50122 3.19149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SUS@197WKJQTADGJCLDT" val="3417"/>
  <p:tag name="FIRSTWEIC@PYS21025SVWXY5MJ" val="3386"/>
  <p:tag name="FIRSTV2DYUZHO@OEJZOI0FUVWXY5M3" val="3419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_i / \sum_{j = 1}^{n} w_j  template TPT1  env TPENV1  fore 0  back 16777215  eqnno 2"/>
  <p:tag name="FILENAME" val="TP_tmp"/>
  <p:tag name="ORIGWIDTH" val="57"/>
  <p:tag name="PICTUREFILESIZE" val="466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3 - \frac{2 \min_{1 \leq j \leq n} w_j}{\sum_{j = 1}^{n} w_j}  template TPT1  env TPENV2  fore 0  back 16777215  eqnno 2"/>
  <p:tag name="FILENAME" val="TP_tmp"/>
  <p:tag name="ORIGWIDTH" val="83"/>
  <p:tag name="PICTUREFILESIZE" val="864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2"/>
  <p:tag name="FILENAME" val="TP_tmp"/>
  <p:tag name="ORIGWIDTH" val="10"/>
  <p:tag name="PICTUREFILESIZE" val="96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2"/>
  <p:tag name="FILENAME" val="TP_tmp"/>
  <p:tag name="ORIGWIDTH" val="10"/>
  <p:tag name="PICTUREFILESIZE" val="96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2"/>
  <p:tag name="FILENAME" val="TP_tmp"/>
  <p:tag name="ORIGWIDTH" val="10"/>
  <p:tag name="PICTUREFILESIZE" val="96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closed set}\ U  template TPT1  env TPENV2  fore 0  back 16777215  eqnno 2"/>
  <p:tag name="FILENAME" val="TP_tmp"/>
  <p:tag name="ORIGWIDTH" val="55"/>
  <p:tag name="PICTUREFILESIZE" val="223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chanism}\ g  template TPT1  env TPENV2  fore 0  back 16777215  eqnno 2"/>
  <p:tag name="FILENAME" val="TP_tmp"/>
  <p:tag name="ORIGWIDTH" val="59"/>
  <p:tag name="PICTUREFILESIZE" val="223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:  template TPT1  env TPENV2  fore 0  back 16777215  eqnno 2"/>
  <p:tag name="FILENAME" val="TP_tmp"/>
  <p:tag name="ORIGWIDTH" val="13"/>
  <p:tag name="PICTUREFILESIZE" val="146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chanism}\ g  template TPT1  env TPENV2  fore 0  back 16777215  eqnno 2"/>
  <p:tag name="FILENAME" val="TP_tmp"/>
  <p:tag name="ORIGWIDTH" val="59"/>
  <p:tag name="PICTUREFILESIZE" val="223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2"/>
  <p:tag name="FILENAME" val="TP_tmp"/>
  <p:tag name="ORIGWIDTH" val="10"/>
  <p:tag name="PICTUREFILESIZE" val="9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2"/>
  <p:tag name="FILENAME" val="TP_tmp"/>
  <p:tag name="ORIGWIDTH" val="10"/>
  <p:tag name="PICTUREFILESIZE" val="96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2"/>
  <p:tag name="FILENAME" val="TP_tmp"/>
  <p:tag name="ORIGWIDTH" val="10"/>
  <p:tag name="PICTUREFILESIZE" val="96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closed set}\ U  template TPT1  env TPENV2  fore 0  back 16777215  eqnno 2"/>
  <p:tag name="FILENAME" val="TP_tmp"/>
  <p:tag name="ORIGWIDTH" val="55"/>
  <p:tag name="PICTUREFILESIZE" val="223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:  template TPT1  env TPENV2  fore 0  back 16777215  eqnno 2"/>
  <p:tag name="FILENAME" val="TP_tmp"/>
  <p:tag name="ORIGWIDTH" val="13"/>
  <p:tag name="PICTUREFILESIZE" val="146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chanism}\ g  template TPT1  env TPENV2  fore 0  back 16777215  eqnno 2"/>
  <p:tag name="FILENAME" val="TP_tmp"/>
  <p:tag name="ORIGWIDTH" val="59"/>
  <p:tag name="PICTUREFILESIZE" val="223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2"/>
  <p:tag name="FILENAME" val="TP_tmp"/>
  <p:tag name="ORIGWIDTH" val="10"/>
  <p:tag name="PICTUREFILESIZE" val="96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2"/>
  <p:tag name="FILENAME" val="TP_tmp"/>
  <p:tag name="ORIGWIDTH" val="10"/>
  <p:tag name="PICTUREFILESIZE" val="96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2"/>
  <p:tag name="FILENAME" val="TP_tmp"/>
  <p:tag name="ORIGWIDTH" val="10"/>
  <p:tag name="PICTUREFILESIZE" val="96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:  template TPT1  env TPENV2  fore 0  back 16777215  eqnno 2"/>
  <p:tag name="FILENAME" val="TP_tmp"/>
  <p:tag name="ORIGWIDTH" val="13"/>
  <p:tag name="PICTUREFILESIZE" val="14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closed set}\ U  template TPT1  env TPENV2  fore 0  back 16777215  eqnno 2"/>
  <p:tag name="FILENAME" val="TP_tmp"/>
  <p:tag name="ORIGWIDTH" val="55"/>
  <p:tag name="PICTUREFILESIZE" val="22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  template TPT1  env TPENV1  fore 0  back 16777215  eqnno 1"/>
  <p:tag name="FILENAME" val="TP_tmp"/>
  <p:tag name="ORIGWIDTH" val="8"/>
  <p:tag name="PICTUREFILESIZE" val="96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tie breaker}  template TPT1  env TPENV2  fore 0  back 16777215  eqnno 2"/>
  <p:tag name="FILENAME" val="TP_tmp"/>
  <p:tag name="ORIGWIDTH" val="48"/>
  <p:tag name="PICTUREFILESIZE" val="183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 template TPT1  env TPENV2  fore 0  back 16777215  eqnno 2"/>
  <p:tag name="FILENAME" val="TP_tmp"/>
  <p:tag name="ORIGWIDTH" val="7"/>
  <p:tag name="PICTUREFILESIZE" val="9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(x, x, \cdots, x)  template TPT1  env TPENV2  fore 0  back 16777215  eqnno 2"/>
  <p:tag name="FILENAME" val="TP_tmp"/>
  <p:tag name="ORIGWIDTH" val="58"/>
  <p:tag name="PICTUREFILESIZE" val="404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(g)  template TPT1  env TPENV2  fore 0  back 16777215  eqnno 2"/>
  <p:tag name="FILENAME" val="TP_tmp"/>
  <p:tag name="ORIGWIDTH" val="20"/>
  <p:tag name="PICTUREFILESIZE" val="246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1  env TPENV2  fore 0  back 16777215  eqnno 2"/>
  <p:tag name="FILENAME" val="TP_tmp"/>
  <p:tag name="ORIGWIDTH" val="9"/>
  <p:tag name="PICTUREFILESIZE" val="96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1  env TPENV2  fore 0  back 16777215  eqnno 2"/>
  <p:tag name="FILENAME" val="TP_tmp"/>
  <p:tag name="ORIGWIDTH" val="9"/>
  <p:tag name="PICTUREFILESIZE" val="96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 = g(x_1, x_2, \cdots, x_n)  template TPT1  env TPENV2  fore 0  back 16777215  eqnno 2"/>
  <p:tag name="FILENAME" val="TP_tmp"/>
  <p:tag name="ORIGWIDTH" val="91"/>
  <p:tag name="PICTUREFILESIZE" val="735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y - x| &amp;=&amp; |g(x_1, x_2, \cdots, x_n) - x| \\&#10;&amp;\geq&amp; |g(x, x_2, \cdots, x_n) - x| \\&#10;&amp;\geq&amp; |g(x, x, \cdots, x_n) - x| \\&#10;&amp;\cdots&amp;\\&#10;&amp;\geq&amp; |g(x, x, \cdots, x) - x|  template TPT1  env TPENV3  fore 0  back 16777215  eqnno 2"/>
  <p:tag name="FILENAME" val="TP_tmp"/>
  <p:tag name="ORIGWIDTH" val="155"/>
  <p:tag name="PICTUREFILESIZE" val="2934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= I(g)  template TPT1  env TPENV2  fore 0  back 16777215  eqnno 2"/>
  <p:tag name="FILENAME" val="TP_tmp"/>
  <p:tag name="ORIGWIDTH" val="41"/>
  <p:tag name="PICTUREFILESIZE" val="346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= I(g) = (-\infty, +\infty)  template TPT1  env TPENV2  fore 0  back 16777215  eqnno 2"/>
  <p:tag name="FILENAME" val="TP_tmp"/>
  <p:tag name="ORIGWIDTH" val="101"/>
  <p:tag name="PICTUREFILESIZE" val="62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'  template TPT1  env TPENV1  fore 0  back 16777215  eqnno 1"/>
  <p:tag name="FILENAME" val="TP_tmp"/>
  <p:tag name="ORIGWIDTH" val="12"/>
  <p:tag name="PICTUREFILESIZE" val="196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 template TPT1  env TPENV2  fore 0  back 16777215  eqnno 2"/>
  <p:tag name="FILENAME" val="TP_tmp"/>
  <p:tag name="ORIGWIDTH" val="7"/>
  <p:tag name="PICTUREFILESIZE" val="96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x) = x  template TPT1  env TPENV2  fore 0  back 16777215  eqnno 2"/>
  <p:tag name="FILENAME" val="TP_tmp"/>
  <p:tag name="ORIGWIDTH" val="41"/>
  <p:tag name="PICTUREFILESIZE" val="306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(x_1, x_2, \cdots, x_n)  template TPT1  env TPENV2  fore 0  back 16777215  eqnno 2"/>
  <p:tag name="FILENAME" val="TP_tmp"/>
  <p:tag name="ORIGWIDTH" val="73"/>
  <p:tag name="PICTUREFILESIZE" val="635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(g)  template TPT1  env TPENV2  fore 0  back 16777215  eqnno 2"/>
  <p:tag name="FILENAME" val="TP_tmp"/>
  <p:tag name="ORIGWIDTH" val="20"/>
  <p:tag name="PICTUREFILESIZE" val="246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x_1, x_2, \cdots, x_n)  template TPT1  env TPENV2  fore 0  back 16777215  eqnno 2"/>
  <p:tag name="FILENAME" val="TP_tmp"/>
  <p:tag name="ORIGWIDTH" val="73"/>
  <p:tag name="PICTUREFILESIZE" val="635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, x_2, \cdots, x_n \in \mathcal{R}  template TPT1  env TPENV2  fore 0  back 16777215  eqnno 2"/>
  <p:tag name="FILENAME" val="TP_tmp"/>
  <p:tag name="ORIGWIDTH" val="81"/>
  <p:tag name="PICTUREFILESIZE" val="544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 template TPT1  env TPENV2  fore 0  back 16777215  eqnno 2"/>
  <p:tag name="FILENAME" val="TP_tmp"/>
  <p:tag name="ORIGWIDTH" val="9"/>
  <p:tag name="PICTUREFILESIZE" val="96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= 1  template TPT1  env TPENV2  fore 0  back 16777215  eqnno 2"/>
  <p:tag name="FILENAME" val="TP_tmp"/>
  <p:tag name="ORIGWIDTH" val="26"/>
  <p:tag name="PICTUREFILESIZE" val="156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(x)  template TPT1  env TPENV2  fore 0  back 16777215  eqnno 2"/>
  <p:tag name="FILENAME" val="TP_tmp"/>
  <p:tag name="ORIGWIDTH" val="20"/>
  <p:tag name="PICTUREFILESIZE" val="246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1  env TPENV2  fore 0  back 16777215  eqnno 2"/>
  <p:tag name="FILENAME" val="TP_tmp"/>
  <p:tag name="ORIGWIDTH" val="9"/>
  <p:tag name="PICTUREFILESIZE" val="9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' = 2x_1 - x_2  template TPT1  env TPENV1  fore 0  back 16777215  eqnno 1"/>
  <p:tag name="FILENAME" val="TP_tmp"/>
  <p:tag name="ORIGWIDTH" val="63"/>
  <p:tag name="PICTUREFILESIZE" val="506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(g)  template TPT1  env TPENV2  fore 0  back 16777215  eqnno 2"/>
  <p:tag name="FILENAME" val="TP_tmp"/>
  <p:tag name="ORIGWIDTH" val="20"/>
  <p:tag name="PICTUREFILESIZE" val="246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&gt; 1  template TPT1  env TPENV2  fore 0  back 16777215  eqnno 2"/>
  <p:tag name="FILENAME" val="TP_tmp"/>
  <p:tag name="ORIGWIDTH" val="26"/>
  <p:tag name="PICTUREFILESIZE" val="15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&gt; 1  template TPT1  env TPENV2  fore 0  back 16777215  eqnno 2"/>
  <p:tag name="FILENAME" val="TP_tmp"/>
  <p:tag name="ORIGWIDTH" val="26"/>
  <p:tag name="PICTUREFILESIZE" val="156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'_{x_1, x_2, \cdots, x_{n-1}} (x_n) = g(x_1, x_2, \cdots, x_n)  template TPT1  env TPENV2  fore 0  back 16777215  eqnno 2"/>
  <p:tag name="FILENAME" val="TP_tmp"/>
  <p:tag name="ORIGWIDTH" val="159"/>
  <p:tag name="PICTUREFILESIZE" val="1483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'  template TPT1  env TPENV2  fore 0  back 16777215  eqnno 2"/>
  <p:tag name="FILENAME" val="TP_tmp"/>
  <p:tag name="ORIGWIDTH" val="10"/>
  <p:tag name="PICTUREFILESIZE" val="146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eqn{\exists L = L(x_1, \cdots, x_{n - 1}), R = R(x_1, \cdots, x_{n - 1}), } \qquad\qquad\qquad\qquad\qquad\qquad\qquad\qquad\qquad\qquad\\&#10;s.t.\  I(g'_{x_1, x_2, \cdots, x_{n-1}}) = I(g) \cap [L, R]  template TPT1  env TPENV3  fore 0  back 16777215  eqnno 2"/>
  <p:tag name="FILENAME" val="TP_tmp"/>
  <p:tag name="ORIGWIDTH" val="201"/>
  <p:tag name="PICTUREFILESIZE" val="2729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, R  template TPT1  env TPENV2  fore 0  back 16777215  eqnno 2"/>
  <p:tag name="FILENAME" val="TP_tmp"/>
  <p:tag name="ORIGWIDTH" val="21"/>
  <p:tag name="PICTUREFILESIZE" val="116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n-1)  template TPT1  env TPENV2  fore 0  back 16777215  eqnno 2"/>
  <p:tag name="FILENAME" val="TP_tmp"/>
  <p:tag name="ORIGWIDTH" val="32"/>
  <p:tag name="PICTUREFILESIZE" val="256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xists L_l, L_r: I(L) = I(g) \cap [L_l, L_r], \\&#10;\exists R_l, R_r: I(R) = I(g) \cap [R_l, R_r]  template TPT1  env TPENV3  fore 0  back 16777215  eqnno 2"/>
  <p:tag name="FILENAME" val="TP_tmp"/>
  <p:tag name="ORIGWIDTH" val="137"/>
  <p:tag name="PICTUREFILESIZE" val="2254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(g)  template TPT1  env TPENV2  fore 0  back 16777215  eqnno 2"/>
  <p:tag name="FILENAME" val="TP_tmp"/>
  <p:tag name="ORIGWIDTH" val="20"/>
  <p:tag name="PICTUREFILESIZE" val="24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(x_1', x_2) = x_1  template TPT1  env TPENV1  fore 0  back 16777215  eqnno 1"/>
  <p:tag name="FILENAME" val="TP_tmp"/>
  <p:tag name="ORIGWIDTH" val="63"/>
  <p:tag name="PICTUREFILESIZE" val="566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(g)  template TPT1  env TPENV2  fore 0  back 16777215  eqnno 2"/>
  <p:tag name="FILENAME" val="TP_tmp"/>
  <p:tag name="ORIGWIDTH" val="20"/>
  <p:tag name="PICTUREFILESIZE" val="246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(g)  template TPT1  env TPENV2  fore 0  back 16777215  eqnno 2"/>
  <p:tag name="FILENAME" val="TP_tmp"/>
  <p:tag name="ORIGWIDTH" val="20"/>
  <p:tag name="PICTUREFILESIZE" val="246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(R)  template TPT1  env TPENV2  fore 0  back 16777215  eqnno 2"/>
  <p:tag name="FILENAME" val="TP_tmp"/>
  <p:tag name="ORIGWIDTH" val="22"/>
  <p:tag name="PICTUREFILESIZE" val="246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l  template TPT1  env TPENV2  fore 0  back 16777215  eqnno 2"/>
  <p:tag name="FILENAME" val="TP_tmp"/>
  <p:tag name="ORIGWIDTH" val="12"/>
  <p:tag name="PICTUREFILESIZE" val="146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r  template TPT1  env TPENV2  fore 0  back 16777215  eqnno 2"/>
  <p:tag name="FILENAME" val="TP_tmp"/>
  <p:tag name="ORIGWIDTH" val="13"/>
  <p:tag name="PICTUREFILESIZE" val="146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(L)  template TPT1  env TPENV2  fore 0  back 16777215  eqnno 2"/>
  <p:tag name="FILENAME" val="TP_tmp"/>
  <p:tag name="ORIGWIDTH" val="21"/>
  <p:tag name="PICTUREFILESIZE" val="246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_l  template TPT1  env TPENV2  fore 0  back 16777215  eqnno 2"/>
  <p:tag name="FILENAME" val="TP_tmp"/>
  <p:tag name="ORIGWIDTH" val="11"/>
  <p:tag name="PICTUREFILESIZE" val="146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_r  template TPT1  env TPENV2  fore 0  back 16777215  eqnno 2"/>
  <p:tag name="FILENAME" val="TP_tmp"/>
  <p:tag name="ORIGWIDTH" val="13"/>
  <p:tag name="PICTUREFILESIZE" val="146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(g'_{x_1,x_2,\cdots,x_{n-1}})  template TPT1  env TPENV2  fore 0  back 16777215  eqnno 2"/>
  <p:tag name="FILENAME" val="TP_tmp"/>
  <p:tag name="ORIGWIDTH" val="69"/>
  <p:tag name="PICTUREFILESIZE" val="835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(x_1,x_2,\cdots,x_{n-1})  template TPT1  env TPENV2  fore 0  back 16777215  eqnno 2"/>
  <p:tag name="FILENAME" val="TP_tmp"/>
  <p:tag name="ORIGWIDTH" val="85"/>
  <p:tag name="PICTUREFILESIZE" val="73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(x_1,x_2,\cdots,x_{n-1})  template TPT1  env TPENV2  fore 0  back 16777215  eqnno 2"/>
  <p:tag name="FILENAME" val="TP_tmp"/>
  <p:tag name="ORIGWIDTH" val="85"/>
  <p:tag name="PICTUREFILESIZE" val="735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  template TPT1  env TPENV2  fore 0  back 16777215  eqnno 2"/>
  <p:tag name="FILENAME" val="TP_tmp"/>
  <p:tag name="ORIGWIDTH" val="9"/>
  <p:tag name="PICTUREFILESIZE" val="96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 template TPT1  env TPENV2  fore 0  back 16777215  eqnno 2"/>
  <p:tag name="FILENAME" val="TP_tmp"/>
  <p:tag name="ORIGWIDTH" val="10"/>
  <p:tag name="PICTUREFILESIZE" val="96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  template TPT1  env TPENV2  fore 0  back 16777215  eqnno 2"/>
  <p:tag name="FILENAME" val="TP_tmp"/>
  <p:tag name="ORIGWIDTH" val="13"/>
  <p:tag name="PICTUREFILESIZE" val="146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(x_1, x_2, \cdots, x_n) = g'_{x_1,x_2, \cdots,x_{n-1}} = \mbox{med}(L, x_n, R)  template TPT1  env TPENV2  fore 0  back 16777215  eqnno 2"/>
  <p:tag name="FILENAME" val="TP_tmp"/>
  <p:tag name="ORIGWIDTH" val="214"/>
  <p:tag name="PICTUREFILESIZE" val="1600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 = \mbox{med}(L_l, g_1(x_1, x_2, \cdots, x_{n-1}), L_r)  template TPT1  env TPENV2  fore 0  back 16777215  eqnno 2"/>
  <p:tag name="FILENAME" val="TP_tmp"/>
  <p:tag name="ORIGWIDTH" val="163"/>
  <p:tag name="PICTUREFILESIZE" val="1192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= \mbox{med}(R_l, g_2(x_1, x_2, \cdots, x_{n-1}), R_r)  template TPT1  env TPENV2  fore 0  back 16777215  eqnno 2"/>
  <p:tag name="FILENAME" val="TP_tmp"/>
  <p:tag name="ORIGWIDTH" val="165"/>
  <p:tag name="PICTUREFILESIZE" val="1192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:  template TPT1  env TPENV2  fore 0  back 16777215  eqnno 2"/>
  <p:tag name="FILENAME" val="TP_tmp"/>
  <p:tag name="ORIGWIDTH" val="13"/>
  <p:tag name="PICTUREFILESIZE" val="146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(g)  template TPT1  env TPENV2  fore 0  back 16777215  eqnno 2"/>
  <p:tag name="FILENAME" val="TP_tmp"/>
  <p:tag name="ORIGWIDTH" val="20"/>
  <p:tag name="PICTUREFILESIZE" val="24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(g)  template TPT1  env TPENV2  fore 0  back 16777215  eqnno 2"/>
  <p:tag name="FILENAME" val="TP_tmp"/>
  <p:tag name="ORIGWIDTH" val="20"/>
  <p:tag name="PICTUREFILESIZE" val="246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(g)  template TPT1  env TPENV2  fore 0  back 16777215  eqnno 2"/>
  <p:tag name="FILENAME" val="TP_tmp"/>
  <p:tag name="ORIGWIDTH" val="20"/>
  <p:tag name="PICTUREFILESIZE" val="246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(R)  template TPT1  env TPENV2  fore 0  back 16777215  eqnno 2"/>
  <p:tag name="FILENAME" val="TP_tmp"/>
  <p:tag name="ORIGWIDTH" val="22"/>
  <p:tag name="PICTUREFILESIZE" val="246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l  template TPT1  env TPENV2  fore 0  back 16777215  eqnno 2"/>
  <p:tag name="FILENAME" val="TP_tmp"/>
  <p:tag name="ORIGWIDTH" val="12"/>
  <p:tag name="PICTUREFILESIZE" val="146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r  template TPT1  env TPENV2  fore 0  back 16777215  eqnno 2"/>
  <p:tag name="FILENAME" val="TP_tmp"/>
  <p:tag name="ORIGWIDTH" val="13"/>
  <p:tag name="PICTUREFILESIZE" val="146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(L)  template TPT1  env TPENV2  fore 0  back 16777215  eqnno 2"/>
  <p:tag name="FILENAME" val="TP_tmp"/>
  <p:tag name="ORIGWIDTH" val="21"/>
  <p:tag name="PICTUREFILESIZE" val="246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_l  template TPT1  env TPENV2  fore 0  back 16777215  eqnno 2"/>
  <p:tag name="FILENAME" val="TP_tmp"/>
  <p:tag name="ORIGWIDTH" val="11"/>
  <p:tag name="PICTUREFILESIZE" val="146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_r  template TPT1  env TPENV2  fore 0  back 16777215  eqnno 2"/>
  <p:tag name="FILENAME" val="TP_tmp"/>
  <p:tag name="ORIGWIDTH" val="13"/>
  <p:tag name="PICTUREFILESIZE" val="146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(g'_{x_1,x_2,\cdots,x_{n-1}})  template TPT1  env TPENV2  fore 0  back 16777215  eqnno 2"/>
  <p:tag name="FILENAME" val="TP_tmp"/>
  <p:tag name="ORIGWIDTH" val="69"/>
  <p:tag name="PICTUREFILESIZE" val="83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(x_1,x_2,\cdots,x_{n-1})  template TPT1  env TPENV2  fore 0  back 16777215  eqnno 2"/>
  <p:tag name="FILENAME" val="TP_tmp"/>
  <p:tag name="ORIGWIDTH" val="85"/>
  <p:tag name="PICTUREFILESIZE" val="73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(x_1, x_2) = x_1  template TPT1  env TPENV1  fore 0  back 16777215  eqnno 1"/>
  <p:tag name="FILENAME" val="TP_tmp"/>
  <p:tag name="ORIGWIDTH" val="63"/>
  <p:tag name="PICTUREFILESIZE" val="516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(x_1,x_2,\cdots,x_{n-1})  template TPT1  env TPENV2  fore 0  back 16777215  eqnno 2"/>
  <p:tag name="FILENAME" val="TP_tmp"/>
  <p:tag name="ORIGWIDTH" val="85"/>
  <p:tag name="PICTUREFILESIZE" val="73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(x_1, x_2, \cdots, x_n) = g'_{x_1,x_2, \cdots,x_{n-1}} = \mbox{med}(L, x_n, R)  template TPT1  env TPENV2  fore 0  back 16777215  eqnno 2"/>
  <p:tag name="FILENAME" val="TP_tmp"/>
  <p:tag name="ORIGWIDTH" val="214"/>
  <p:tag name="PICTUREFILESIZE" val="1600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 = \mbox{med}(L_l, g_1(x_1, x_2, \cdots, x_{n-1}), L_r)  template TPT1  env TPENV2  fore 0  back 16777215  eqnno 2"/>
  <p:tag name="FILENAME" val="TP_tmp"/>
  <p:tag name="ORIGWIDTH" val="163"/>
  <p:tag name="PICTUREFILESIZE" val="1192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= \mbox{med}(R_l, g_2(x_1, x_2, \cdots, x_{n-1}), R_r)  template TPT1  env TPENV2  fore 0  back 16777215  eqnno 2"/>
  <p:tag name="FILENAME" val="TP_tmp"/>
  <p:tag name="ORIGWIDTH" val="165"/>
  <p:tag name="PICTUREFILESIZE" val="1192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_l  template TPT1  env TPENV2  fore 0  back 16777215  eqnno 2"/>
  <p:tag name="FILENAME" val="TP_tmp"/>
  <p:tag name="ORIGWIDTH" val="11"/>
  <p:tag name="PICTUREFILESIZE" val="146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_r  template TPT1  env TPENV2  fore 0  back 16777215  eqnno 2"/>
  <p:tag name="FILENAME" val="TP_tmp"/>
  <p:tag name="ORIGWIDTH" val="13"/>
  <p:tag name="PICTUREFILESIZE" val="146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l  template TPT1  env TPENV2  fore 0  back 16777215  eqnno 2"/>
  <p:tag name="FILENAME" val="TP_tmp"/>
  <p:tag name="ORIGWIDTH" val="12"/>
  <p:tag name="PICTUREFILESIZE" val="146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r  template TPT1  env TPENV2  fore 0  back 16777215  eqnno 2"/>
  <p:tag name="FILENAME" val="TP_tmp"/>
  <p:tag name="ORIGWIDTH" val="13"/>
  <p:tag name="PICTUREFILESIZE" val="146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  template TPT1  env TPENV2  fore 0  back 16777215  eqnno 2"/>
  <p:tag name="FILENAME" val="TP_tmp"/>
  <p:tag name="ORIGWIDTH" val="13"/>
  <p:tag name="PICTUREFILESIZE" val="14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(x_1, x_2) = 0  template TPT1  env TPENV1  fore 0  back 16777215  eqnno 1"/>
  <p:tag name="FILENAME" val="TP_tmp"/>
  <p:tag name="ORIGWIDTH" val="59"/>
  <p:tag name="PICTUREFILESIZE" val="425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:  template TPT1  env TPENV2  fore 0  back 16777215  eqnno 2"/>
  <p:tag name="FILENAME" val="TP_tmp"/>
  <p:tag name="ORIGWIDTH" val="13"/>
  <p:tag name="PICTUREFILESIZE" val="146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_1  template TPT1  env TPENV2  fore 0  back 16777215  eqnno 2"/>
  <p:tag name="FILENAME" val="TP_tmp"/>
  <p:tag name="ORIGWIDTH" val="11"/>
  <p:tag name="PICTUREFILESIZE" val="146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_2  template TPT1  env TPENV2  fore 0  back 16777215  eqnno 2"/>
  <p:tag name="FILENAME" val="TP_tmp"/>
  <p:tag name="ORIGWIDTH" val="11"/>
  <p:tag name="PICTUREFILESIZE" val="146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^{(1)}:  template TPT1  env TPENV2  fore 0  back 16777215  eqnno 2"/>
  <p:tag name="FILENAME" val="TP_tmp"/>
  <p:tag name="ORIGWIDTH" val="23"/>
  <p:tag name="PICTUREFILESIZE" val="216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^{(2)}:  template TPT1  env TPENV2  fore 0  back 16777215  eqnno 2"/>
  <p:tag name="FILENAME" val="TP_tmp"/>
  <p:tag name="ORIGWIDTH" val="23"/>
  <p:tag name="PICTUREFILESIZE" val="21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(x_1, x_2) = \min\{x_1, x_2\}  template TPT1  env TPENV1  fore 0  back 16777215  eqnno 1"/>
  <p:tag name="FILENAME" val="TP_tmp"/>
  <p:tag name="ORIGWIDTH" val="105"/>
  <p:tag name="PICTUREFILESIZE" val="754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1  template TPT1  env TPENV2  fore 0  back 16777215  eqnno 2"/>
  <p:tag name="FILENAME" val="TP_tmp"/>
  <p:tag name="ORIGWIDTH" val="10"/>
  <p:tag name="PICTUREFILESIZE" val="146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2  template TPT1  env TPENV2  fore 0  back 16777215  eqnno 2"/>
  <p:tag name="FILENAME" val="TP_tmp"/>
  <p:tag name="ORIGWIDTH" val="11"/>
  <p:tag name="PICTUREFILESIZE" val="146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3  template TPT1  env TPENV2  fore 0  back 16777215  eqnno 2"/>
  <p:tag name="FILENAME" val="TP_tmp"/>
  <p:tag name="ORIGWIDTH" val="11"/>
  <p:tag name="PICTUREFILESIZE" val="146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4  template TPT1  env TPENV2  fore 0  back 16777215  eqnno 2"/>
  <p:tag name="FILENAME" val="TP_tmp"/>
  <p:tag name="ORIGWIDTH" val="11"/>
  <p:tag name="PICTUREFILESIZE" val="146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2  fore 0  back 16777215  eqnno 2"/>
  <p:tag name="FILENAME" val="TP_tmp"/>
  <p:tag name="ORIGWIDTH" val="12"/>
  <p:tag name="PICTUREFILESIZE" val="146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_l  template TPT1  env TPENV2  fore 0  back 16777215  eqnno 2"/>
  <p:tag name="FILENAME" val="TP_tmp"/>
  <p:tag name="ORIGWIDTH" val="11"/>
  <p:tag name="PICTUREFILESIZE" val="146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_r  template TPT1  env TPENV2  fore 0  back 16777215  eqnno 2"/>
  <p:tag name="FILENAME" val="TP_tmp"/>
  <p:tag name="ORIGWIDTH" val="13"/>
  <p:tag name="PICTUREFILESIZE" val="14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x_1  template TPT1  env TPENV1  fore 0  back 16777215  eqnno 1"/>
  <p:tag name="FILENAME" val="TP_tmp"/>
  <p:tag name="ORIGWIDTH" val="31"/>
  <p:tag name="PICTUREFILESIZE" val="246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l  template TPT1  env TPENV2  fore 0  back 16777215  eqnno 2"/>
  <p:tag name="FILENAME" val="TP_tmp"/>
  <p:tag name="ORIGWIDTH" val="12"/>
  <p:tag name="PICTUREFILESIZE" val="146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r  template TPT1  env TPENV2  fore 0  back 16777215  eqnno 2"/>
  <p:tag name="FILENAME" val="TP_tmp"/>
  <p:tag name="ORIGWIDTH" val="13"/>
  <p:tag name="PICTUREFILESIZE" val="146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  template TPT1  env TPENV2  fore 0  back 16777215  eqnno 2"/>
  <p:tag name="FILENAME" val="TP_tmp"/>
  <p:tag name="ORIGWIDTH" val="13"/>
  <p:tag name="PICTUREFILESIZE" val="146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_1  template TPT1  env TPENV2  fore 0  back 16777215  eqnno 2"/>
  <p:tag name="FILENAME" val="TP_tmp"/>
  <p:tag name="ORIGWIDTH" val="11"/>
  <p:tag name="PICTUREFILESIZE" val="146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_2  template TPT1  env TPENV2  fore 0  back 16777215  eqnno 2"/>
  <p:tag name="FILENAME" val="TP_tmp"/>
  <p:tag name="ORIGWIDTH" val="11"/>
  <p:tag name="PICTUREFILESIZE" val="146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^{(2)}:  template TPT1  env TPENV2  fore 0  back 16777215  eqnno 2"/>
  <p:tag name="FILENAME" val="TP_tmp"/>
  <p:tag name="ORIGWIDTH" val="23"/>
  <p:tag name="PICTUREFILESIZE" val="216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1  template TPT1  env TPENV2  fore 0  back 16777215  eqnno 2"/>
  <p:tag name="FILENAME" val="TP_tmp"/>
  <p:tag name="ORIGWIDTH" val="10"/>
  <p:tag name="PICTUREFILESIZE" val="14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'  template TPT1  env TPENV1  fore 0  back 16777215  eqnno 1"/>
  <p:tag name="FILENAME" val="TP_tmp"/>
  <p:tag name="ORIGWIDTH" val="12"/>
  <p:tag name="PICTUREFILESIZE" val="196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2  template TPT1  env TPENV2  fore 0  back 16777215  eqnno 2"/>
  <p:tag name="FILENAME" val="TP_tmp"/>
  <p:tag name="ORIGWIDTH" val="11"/>
  <p:tag name="PICTUREFILESIZE" val="146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3  template TPT1  env TPENV2  fore 0  back 16777215  eqnno 2"/>
  <p:tag name="FILENAME" val="TP_tmp"/>
  <p:tag name="ORIGWIDTH" val="11"/>
  <p:tag name="PICTUREFILESIZE" val="146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4  template TPT1  env TPENV2  fore 0  back 16777215  eqnno 2"/>
  <p:tag name="FILENAME" val="TP_tmp"/>
  <p:tag name="ORIGWIDTH" val="11"/>
  <p:tag name="PICTUREFILESIZE" val="146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2  fore 0  back 16777215  eqnno 2"/>
  <p:tag name="FILENAME" val="TP_tmp"/>
  <p:tag name="ORIGWIDTH" val="12"/>
  <p:tag name="PICTUREFILESIZE" val="146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^{(1)}_1  template TPT1  env TPENV2  fore 0  back 16777215  eqnno 2"/>
  <p:tag name="FILENAME" val="TP_tmp"/>
  <p:tag name="ORIGWIDTH" val="18"/>
  <p:tag name="PICTUREFILESIZE" val="175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^{(1)}_2  template TPT1  env TPENV2  fore 0  back 16777215  eqnno 2"/>
  <p:tag name="FILENAME" val="TP_tmp"/>
  <p:tag name="ORIGWIDTH" val="18"/>
  <p:tag name="PICTUREFILESIZE" val="175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_l  template TPT1  env TPENV2  fore 0  back 16777215  eqnno 2"/>
  <p:tag name="FILENAME" val="TP_tmp"/>
  <p:tag name="ORIGWIDTH" val="11"/>
  <p:tag name="PICTUREFILESIZE" val="146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(x_1, x_2) = \min\{x_1, x_2\}  template TPT1  env TPENV1  fore 0  back 16777215  eqnno 1"/>
  <p:tag name="FILENAME" val="TP_tmp"/>
  <p:tag name="ORIGWIDTH" val="105"/>
  <p:tag name="PICTUREFILESIZE" val="754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_r  template TPT1  env TPENV2  fore 0  back 16777215  eqnno 2"/>
  <p:tag name="FILENAME" val="TP_tmp"/>
  <p:tag name="ORIGWIDTH" val="13"/>
  <p:tag name="PICTUREFILESIZE" val="146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l  template TPT1  env TPENV2  fore 0  back 16777215  eqnno 2"/>
  <p:tag name="FILENAME" val="TP_tmp"/>
  <p:tag name="ORIGWIDTH" val="12"/>
  <p:tag name="PICTUREFILESIZE" val="146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r  template TPT1  env TPENV2  fore 0  back 16777215  eqnno 2"/>
  <p:tag name="FILENAME" val="TP_tmp"/>
  <p:tag name="ORIGWIDTH" val="13"/>
  <p:tag name="PICTUREFILESIZE" val="146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  template TPT1  env TPENV2  fore 0  back 16777215  eqnno 2"/>
  <p:tag name="FILENAME" val="TP_tmp"/>
  <p:tag name="ORIGWIDTH" val="13"/>
  <p:tag name="PICTUREFILESIZE" val="146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:  template TPT1  env TPENV2  fore 0  back 16777215  eqnno 2"/>
  <p:tag name="FILENAME" val="TP_tmp"/>
  <p:tag name="ORIGWIDTH" val="13"/>
  <p:tag name="PICTUREFILESIZE" val="146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_1  template TPT1  env TPENV2  fore 0  back 16777215  eqnno 2"/>
  <p:tag name="FILENAME" val="TP_tmp"/>
  <p:tag name="ORIGWIDTH" val="11"/>
  <p:tag name="PICTUREFILESIZE" val="146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_2  template TPT1  env TPENV2  fore 0  back 16777215  eqnno 2"/>
  <p:tag name="FILENAME" val="TP_tmp"/>
  <p:tag name="ORIGWIDTH" val="11"/>
  <p:tag name="PICTUREFILESIZE" val="14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^{(2)}:  template TPT1  env TPENV2  fore 0  back 16777215  eqnno 2"/>
  <p:tag name="FILENAME" val="TP_tmp"/>
  <p:tag name="ORIGWIDTH" val="23"/>
  <p:tag name="PICTUREFILESIZE" val="216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1  template TPT1  env TPENV2  fore 0  back 16777215  eqnno 2"/>
  <p:tag name="FILENAME" val="TP_tmp"/>
  <p:tag name="ORIGWIDTH" val="10"/>
  <p:tag name="PICTUREFILESIZE" val="146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2  template TPT1  env TPENV2  fore 0  back 16777215  eqnno 2"/>
  <p:tag name="FILENAME" val="TP_tmp"/>
  <p:tag name="ORIGWIDTH" val="11"/>
  <p:tag name="PICTUREFILESIZE" val="146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3  template TPT1  env TPENV2  fore 0  back 16777215  eqnno 2"/>
  <p:tag name="FILENAME" val="TP_tmp"/>
  <p:tag name="ORIGWIDTH" val="11"/>
  <p:tag name="PICTUREFILESIZE" val="146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4  template TPT1  env TPENV2  fore 0  back 16777215  eqnno 2"/>
  <p:tag name="FILENAME" val="TP_tmp"/>
  <p:tag name="ORIGWIDTH" val="11"/>
  <p:tag name="PICTUREFILESIZE" val="146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2  fore 0  back 16777215  eqnno 2"/>
  <p:tag name="FILENAME" val="TP_tmp"/>
  <p:tag name="ORIGWIDTH" val="12"/>
  <p:tag name="PICTUREFILESIZE" val="146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\min\{x_1,x_2\}  template TPT1  env TPENV1  fore 0  back 16777215  eqnno 1"/>
  <p:tag name="FILENAME" val="TP_tmp"/>
  <p:tag name="ORIGWIDTH" val="72"/>
  <p:tag name="PICTUREFILESIZE" val="485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^{(1)}:  template TPT1  env TPENV2  fore 0  back 16777215  eqnno 2"/>
  <p:tag name="FILENAME" val="TP_tmp"/>
  <p:tag name="ORIGWIDTH" val="23"/>
  <p:tag name="PICTUREFILESIZE" val="216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_l  template TPT1  env TPENV2  fore 0  back 16777215  eqnno 2"/>
  <p:tag name="FILENAME" val="TP_tmp"/>
  <p:tag name="ORIGWIDTH" val="11"/>
  <p:tag name="PICTUREFILESIZE" val="146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_r  template TPT1  env TPENV2  fore 0  back 16777215  eqnno 2"/>
  <p:tag name="FILENAME" val="TP_tmp"/>
  <p:tag name="ORIGWIDTH" val="13"/>
  <p:tag name="PICTUREFILESIZE" val="146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l  template TPT1  env TPENV2  fore 0  back 16777215  eqnno 2"/>
  <p:tag name="FILENAME" val="TP_tmp"/>
  <p:tag name="ORIGWIDTH" val="12"/>
  <p:tag name="PICTUREFILESIZE" val="146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r  template TPT1  env TPENV2  fore 0  back 16777215  eqnno 2"/>
  <p:tag name="FILENAME" val="TP_tmp"/>
  <p:tag name="ORIGWIDTH" val="13"/>
  <p:tag name="PICTUREFILESIZE" val="146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\leq x_2  template TPT1  env TPENV1  fore 0  back 16777215  eqnno 1"/>
  <p:tag name="FILENAME" val="TP_tmp"/>
  <p:tag name="ORIGWIDTH" val="36"/>
  <p:tag name="PICTUREFILESIZE" val="296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  template TPT1  env TPENV2  fore 0  back 16777215  eqnno 2"/>
  <p:tag name="FILENAME" val="TP_tmp"/>
  <p:tag name="ORIGWIDTH" val="13"/>
  <p:tag name="PICTUREFILESIZE" val="146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:  template TPT1  env TPENV2  fore 0  back 16777215  eqnno 2"/>
  <p:tag name="FILENAME" val="TP_tmp"/>
  <p:tag name="ORIGWIDTH" val="13"/>
  <p:tag name="PICTUREFILESIZE" val="146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_1  template TPT1  env TPENV2  fore 0  back 16777215  eqnno 2"/>
  <p:tag name="FILENAME" val="TP_tmp"/>
  <p:tag name="ORIGWIDTH" val="11"/>
  <p:tag name="PICTUREFILESIZE" val="146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_2  template TPT1  env TPENV2  fore 0  back 16777215  eqnno 2"/>
  <p:tag name="FILENAME" val="TP_tmp"/>
  <p:tag name="ORIGWIDTH" val="11"/>
  <p:tag name="PICTUREFILESIZE" val="146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3  template TPT1  env TPENV2  fore 0  back 16777215  eqnno 2"/>
  <p:tag name="FILENAME" val="TP_tmp"/>
  <p:tag name="ORIGWIDTH" val="12"/>
  <p:tag name="PICTUREFILESIZE" val="146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9  template TPT1  env TPENV2  fore 0  back 16777215  eqnno 2"/>
  <p:tag name="FILENAME" val="TP_tmp"/>
  <p:tag name="ORIGWIDTH" val="11"/>
  <p:tag name="PICTUREFILESIZE" val="146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{10}  template TPT1  env TPENV2  fore 0  back 16777215  eqnno 2"/>
  <p:tag name="FILENAME" val="TP_tmp"/>
  <p:tag name="ORIGWIDTH" val="15"/>
  <p:tag name="PICTUREFILESIZE" val="156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{11}  template TPT1  env TPENV2  fore 0  back 16777215  eqnno 2"/>
  <p:tag name="FILENAME" val="TP_tmp"/>
  <p:tag name="ORIGWIDTH" val="14"/>
  <p:tag name="PICTUREFILESIZE" val="156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{12}  template TPT1  env TPENV2  fore 0  back 16777215  eqnno 2"/>
  <p:tag name="FILENAME" val="TP_tmp"/>
  <p:tag name="ORIGWIDTH" val="15"/>
  <p:tag name="PICTUREFILESIZE" val="156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^{(3)}:  template TPT1  env TPENV2  fore 0  back 16777215  eqnno 2"/>
  <p:tag name="FILENAME" val="TP_tmp"/>
  <p:tag name="ORIGWIDTH" val="23"/>
  <p:tag name="PICTUREFILESIZE" val="216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^{(2)}_1  template TPT1  env TPENV2  fore 0  back 16777215  eqnno 2"/>
  <p:tag name="FILENAME" val="TP_tmp"/>
  <p:tag name="ORIGWIDTH" val="18"/>
  <p:tag name="PICTUREFILESIZE" val="175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^{(2)}_2  template TPT1  env TPENV2  fore 0  back 16777215  eqnno 2"/>
  <p:tag name="FILENAME" val="TP_tmp"/>
  <p:tag name="ORIGWIDTH" val="18"/>
  <p:tag name="PICTUREFILESIZE" val="175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^{(2)}:  template TPT1  env TPENV2  fore 0  back 16777215  eqnno 2"/>
  <p:tag name="FILENAME" val="TP_tmp"/>
  <p:tag name="ORIGWIDTH" val="23"/>
  <p:tag name="PICTUREFILESIZE" val="216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1  template TPT1  env TPENV2  fore 0  back 16777215  eqnno 2"/>
  <p:tag name="FILENAME" val="TP_tmp"/>
  <p:tag name="ORIGWIDTH" val="10"/>
  <p:tag name="PICTUREFILESIZE" val="146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2  template TPT1  env TPENV2  fore 0  back 16777215  eqnno 2"/>
  <p:tag name="FILENAME" val="TP_tmp"/>
  <p:tag name="ORIGWIDTH" val="11"/>
  <p:tag name="PICTUREFILESIZE" val="146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3  template TPT1  env TPENV2  fore 0  back 16777215  eqnno 2"/>
  <p:tag name="FILENAME" val="TP_tmp"/>
  <p:tag name="ORIGWIDTH" val="11"/>
  <p:tag name="PICTUREFILESIZE" val="146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4  template TPT1  env TPENV2  fore 0  back 16777215  eqnno 2"/>
  <p:tag name="FILENAME" val="TP_tmp"/>
  <p:tag name="ORIGWIDTH" val="11"/>
  <p:tag name="PICTUREFILESIZE" val="146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2  fore 0  back 16777215  eqnno 2"/>
  <p:tag name="FILENAME" val="TP_tmp"/>
  <p:tag name="ORIGWIDTH" val="12"/>
  <p:tag name="PICTUREFILESIZE" val="146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^{(1)}:  template TPT1  env TPENV2  fore 0  back 16777215  eqnno 2"/>
  <p:tag name="FILENAME" val="TP_tmp"/>
  <p:tag name="ORIGWIDTH" val="23"/>
  <p:tag name="PICTUREFILESIZE" val="216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' \geq x_1  template TPT1  env TPENV1  fore 0  back 16777215  eqnno 1"/>
  <p:tag name="FILENAME" val="TP_tmp"/>
  <p:tag name="ORIGWIDTH" val="36"/>
  <p:tag name="PICTUREFILESIZE" val="346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5  template TPT1  env TPENV2  fore 0  back 16777215  eqnno 2"/>
  <p:tag name="FILENAME" val="TP_tmp"/>
  <p:tag name="ORIGWIDTH" val="11"/>
  <p:tag name="PICTUREFILESIZE" val="146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6  template TPT1  env TPENV2  fore 0  back 16777215  eqnno 2"/>
  <p:tag name="FILENAME" val="TP_tmp"/>
  <p:tag name="ORIGWIDTH" val="11"/>
  <p:tag name="PICTUREFILESIZE" val="146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7  template TPT1  env TPENV2  fore 0  back 16777215  eqnno 2"/>
  <p:tag name="FILENAME" val="TP_tmp"/>
  <p:tag name="ORIGWIDTH" val="11"/>
  <p:tag name="PICTUREFILESIZE" val="146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8  template TPT1  env TPENV2  fore 0  back 16777215  eqnno 2"/>
  <p:tag name="FILENAME" val="TP_tmp"/>
  <p:tag name="ORIGWIDTH" val="11"/>
  <p:tag name="PICTUREFILESIZE" val="146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2  fore 0  back 16777215  eqnno 2"/>
  <p:tag name="FILENAME" val="TP_tmp"/>
  <p:tag name="ORIGWIDTH" val="12"/>
  <p:tag name="PICTUREFILESIZE" val="146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(x_1 + x_2) / 2  template TPT1  env TPENV1  fore 0  back 16777215  eqnno 1"/>
  <p:tag name="FILENAME" val="TP_tmp"/>
  <p:tag name="ORIGWIDTH" val="71"/>
  <p:tag name="PICTUREFILESIZE" val="556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 template TPT1  env TPENV1  fore 0  back 16777215  eqnno 1"/>
  <p:tag name="FILENAME" val="TP_tmp"/>
  <p:tag name="ORIGWIDTH" val="8"/>
  <p:tag name="PICTUREFILESIZE" val="96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1  template TPT1  env TPENV2  fore 0  back 16777215  eqnno 2"/>
  <p:tag name="FILENAME" val="TP_tmp"/>
  <p:tag name="ORIGWIDTH" val="10"/>
  <p:tag name="PICTUREFILESIZE" val="146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2  template TPT1  env TPENV2  fore 0  back 16777215  eqnno 2"/>
  <p:tag name="FILENAME" val="TP_tmp"/>
  <p:tag name="ORIGWIDTH" val="11"/>
  <p:tag name="PICTUREFILESIZE" val="146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3  template TPT1  env TPENV2  fore 0  back 16777215  eqnno 2"/>
  <p:tag name="FILENAME" val="TP_tmp"/>
  <p:tag name="ORIGWIDTH" val="11"/>
  <p:tag name="PICTUREFILESIZE" val="146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4  template TPT1  env TPENV2  fore 0  back 16777215  eqnno 2"/>
  <p:tag name="FILENAME" val="TP_tmp"/>
  <p:tag name="ORIGWIDTH" val="11"/>
  <p:tag name="PICTUREFILESIZE" val="146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2  fore 0  back 16777215  eqnno 2"/>
  <p:tag name="FILENAME" val="TP_tmp"/>
  <p:tag name="ORIGWIDTH" val="12"/>
  <p:tag name="PICTUREFILESIZE" val="146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3  template TPT1  env TPENV2  fore 0  back 16777215  eqnno 2"/>
  <p:tag name="FILENAME" val="TP_tmp"/>
  <p:tag name="ORIGWIDTH" val="12"/>
  <p:tag name="PICTUREFILESIZE" val="146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9  template TPT1  env TPENV2  fore 0  back 16777215  eqnno 2"/>
  <p:tag name="FILENAME" val="TP_tmp"/>
  <p:tag name="ORIGWIDTH" val="11"/>
  <p:tag name="PICTUREFILESIZE" val="146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{10}  template TPT1  env TPENV2  fore 0  back 16777215  eqnno 2"/>
  <p:tag name="FILENAME" val="TP_tmp"/>
  <p:tag name="ORIGWIDTH" val="15"/>
  <p:tag name="PICTUREFILESIZE" val="156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{11}  template TPT1  env TPENV2  fore 0  back 16777215  eqnno 2"/>
  <p:tag name="FILENAME" val="TP_tmp"/>
  <p:tag name="ORIGWIDTH" val="14"/>
  <p:tag name="PICTUREFILESIZE" val="156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{12}  template TPT1  env TPENV2  fore 0  back 16777215  eqnno 2"/>
  <p:tag name="FILENAME" val="TP_tmp"/>
  <p:tag name="ORIGWIDTH" val="15"/>
  <p:tag name="PICTUREFILESIZE" val="156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' &lt; x_1  template TPT1  env TPENV1  fore 0  back 16777215  eqnno 1"/>
  <p:tag name="FILENAME" val="TP_tmp"/>
  <p:tag name="ORIGWIDTH" val="36"/>
  <p:tag name="PICTUREFILESIZE" val="306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^{(3)}:  template TPT1  env TPENV2  fore 0  back 16777215  eqnno 2"/>
  <p:tag name="FILENAME" val="TP_tmp"/>
  <p:tag name="ORIGWIDTH" val="23"/>
  <p:tag name="PICTUREFILESIZE" val="216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^{(2)}:  template TPT1  env TPENV2  fore 0  back 16777215  eqnno 2"/>
  <p:tag name="FILENAME" val="TP_tmp"/>
  <p:tag name="ORIGWIDTH" val="23"/>
  <p:tag name="PICTUREFILESIZE" val="216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1  template TPT1  env TPENV2  fore 0  back 16777215  eqnno 2"/>
  <p:tag name="FILENAME" val="TP_tmp"/>
  <p:tag name="ORIGWIDTH" val="10"/>
  <p:tag name="PICTUREFILESIZE" val="146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2  template TPT1  env TPENV2  fore 0  back 16777215  eqnno 2"/>
  <p:tag name="FILENAME" val="TP_tmp"/>
  <p:tag name="ORIGWIDTH" val="11"/>
  <p:tag name="PICTUREFILESIZE" val="146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3  template TPT1  env TPENV2  fore 0  back 16777215  eqnno 2"/>
  <p:tag name="FILENAME" val="TP_tmp"/>
  <p:tag name="ORIGWIDTH" val="11"/>
  <p:tag name="PICTUREFILESIZE" val="146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4  template TPT1  env TPENV2  fore 0  back 16777215  eqnno 2"/>
  <p:tag name="FILENAME" val="TP_tmp"/>
  <p:tag name="ORIGWIDTH" val="11"/>
  <p:tag name="PICTUREFILESIZE" val="146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2  fore 0  back 16777215  eqnno 2"/>
  <p:tag name="FILENAME" val="TP_tmp"/>
  <p:tag name="ORIGWIDTH" val="12"/>
  <p:tag name="PICTUREFILESIZE" val="146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^{(1)}:  template TPT1  env TPENV2  fore 0  back 16777215  eqnno 2"/>
  <p:tag name="FILENAME" val="TP_tmp"/>
  <p:tag name="ORIGWIDTH" val="23"/>
  <p:tag name="PICTUREFILESIZE" val="216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5  template TPT1  env TPENV2  fore 0  back 16777215  eqnno 2"/>
  <p:tag name="FILENAME" val="TP_tmp"/>
  <p:tag name="ORIGWIDTH" val="11"/>
  <p:tag name="PICTUREFILESIZE" val="146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6  template TPT1  env TPENV2  fore 0  back 16777215  eqnno 2"/>
  <p:tag name="FILENAME" val="TP_tmp"/>
  <p:tag name="ORIGWIDTH" val="11"/>
  <p:tag name="PICTUREFILESIZE" val="146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7  template TPT1  env TPENV2  fore 0  back 16777215  eqnno 2"/>
  <p:tag name="FILENAME" val="TP_tmp"/>
  <p:tag name="ORIGWIDTH" val="11"/>
  <p:tag name="PICTUREFILESIZE" val="146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8  template TPT1  env TPENV2  fore 0  back 16777215  eqnno 2"/>
  <p:tag name="FILENAME" val="TP_tmp"/>
  <p:tag name="ORIGWIDTH" val="11"/>
  <p:tag name="PICTUREFILESIZE" val="146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 template TPT1  env TPENV1  fore 0  back 16777215  eqnno 1"/>
  <p:tag name="FILENAME" val="TP_tmp"/>
  <p:tag name="ORIGWIDTH" val="8"/>
  <p:tag name="PICTUREFILESIZE" val="96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2  fore 0  back 16777215  eqnno 2"/>
  <p:tag name="FILENAME" val="TP_tmp"/>
  <p:tag name="ORIGWIDTH" val="12"/>
  <p:tag name="PICTUREFILESIZE" val="146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1  template TPT1  env TPENV2  fore 0  back 16777215  eqnno 2"/>
  <p:tag name="FILENAME" val="TP_tmp"/>
  <p:tag name="ORIGWIDTH" val="10"/>
  <p:tag name="PICTUREFILESIZE" val="146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2  template TPT1  env TPENV2  fore 0  back 16777215  eqnno 2"/>
  <p:tag name="FILENAME" val="TP_tmp"/>
  <p:tag name="ORIGWIDTH" val="11"/>
  <p:tag name="PICTUREFILESIZE" val="146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3  template TPT1  env TPENV2  fore 0  back 16777215  eqnno 2"/>
  <p:tag name="FILENAME" val="TP_tmp"/>
  <p:tag name="ORIGWIDTH" val="11"/>
  <p:tag name="PICTUREFILESIZE" val="146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4  template TPT1  env TPENV2  fore 0  back 16777215  eqnno 2"/>
  <p:tag name="FILENAME" val="TP_tmp"/>
  <p:tag name="ORIGWIDTH" val="11"/>
  <p:tag name="PICTUREFILESIZE" val="146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2  fore 0  back 16777215  eqnno 2"/>
  <p:tag name="FILENAME" val="TP_tmp"/>
  <p:tag name="ORIGWIDTH" val="12"/>
  <p:tag name="PICTUREFILESIZE" val="146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  template TPT1  env TPENV2  fore 0  back 16777215  eqnno 2"/>
  <p:tag name="FILENAME" val="TP_tmp"/>
  <p:tag name="ORIGWIDTH" val="21"/>
  <p:tag name="PICTUREFILESIZE" val="116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2  fore 0  back 16777215  eqnno 2"/>
  <p:tag name="FILENAME" val="TP_tmp"/>
  <p:tag name="ORIGWIDTH" val="12"/>
  <p:tag name="PICTUREFILESIZE" val="146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 template TPT1  env TPENV2  fore 0  back 16777215  eqnno 2"/>
  <p:tag name="FILENAME" val="TP_tmp"/>
  <p:tag name="ORIGWIDTH" val="9"/>
  <p:tag name="PICTUREFILESIZE" val="96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2"/>
  <p:tag name="FILENAME" val="TP_tmp"/>
  <p:tag name="ORIGWIDTH" val="7"/>
  <p:tag name="PICTUREFILESIZE" val="96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'_{x_1,\cdots,x_{i-1},x_{i+1},\cdots,x_n}(x_i)  template TPT1  env TPENV2  fore 0  back 16777215  eqnno 2"/>
  <p:tag name="FILENAME" val="TP_tmp"/>
  <p:tag name="ORIGWIDTH" val="100"/>
  <p:tag name="PICTUREFILESIZE" val="1173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  template TPT1  env TPENV2  fore 0  back 16777215  eqnno 2"/>
  <p:tag name="FILENAME" val="TP_tmp"/>
  <p:tag name="ORIGWIDTH" val="5"/>
  <p:tag name="PICTUREFILESIZE" val="96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(x_1, x_2) = \min\{x_1, x_2\}  template TPT1  env TPENV1  fore 0  back 16777215  eqnno 1"/>
  <p:tag name="FILENAME" val="TP_tmp"/>
  <p:tag name="ORIGWIDTH" val="105"/>
  <p:tag name="PICTUREFILESIZE" val="754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j (j \neq i)  template TPT1  env TPENV2  fore 0  back 16777215  eqnno 2"/>
  <p:tag name="FILENAME" val="TP_tmp"/>
  <p:tag name="ORIGWIDTH" val="41"/>
  <p:tag name="PICTUREFILESIZE" val="446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D_1  template TPT1  env TPENV3  fore 0  back 16777215  eqnno 2"/>
  <p:tag name="FILENAME" val="TP_tmp"/>
  <p:tag name="ORIGWIDTH" val="33"/>
  <p:tag name="PICTUREFILESIZE" val="246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D_2  template TPT1  env TPENV3  fore 0  back 16777215  eqnno 2"/>
  <p:tag name="FILENAME" val="TP_tmp"/>
  <p:tag name="ORIGWIDTH" val="33"/>
  <p:tag name="PICTUREFILESIZE" val="246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D_3  template TPT1  env TPENV3  fore 0  back 16777215  eqnno 2"/>
  <p:tag name="FILENAME" val="TP_tmp"/>
  <p:tag name="ORIGWIDTH" val="33"/>
  <p:tag name="PICTUREFILESIZE" val="246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_2 = \mathrm{E}_{x \in D_2} [ |x - 0| \cdot \mathbf{1}_{x \leq 0}]  template TPT1  env TPENV3  fore 0  back 16777215  eqnno 2"/>
  <p:tag name="FILENAME" val="TP_tmp"/>
  <p:tag name="ORIGWIDTH" val="116"/>
  <p:tag name="PICTUREFILESIZE" val="966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2 = \mathrm{E}_{x \in D_2} [ |x - 1| \cdot \mathbf{1}_{x \geq 1}]  template TPT1  env TPENV3  fore 0  back 16777215  eqnno 2"/>
  <p:tag name="FILENAME" val="TP_tmp"/>
  <p:tag name="ORIGWIDTH" val="116"/>
  <p:tag name="PICTUREFILESIZE" val="966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 \cdot |x - 0|_{x \in D_1} + |x - 1|_{x \in D_1} \leq 2 \cdot |x - 0|_{x \in D_2} + |x - 1|_{x \in D_2}  template TPT1  env TPENV3  fore 0  back 16777215  eqnno 2"/>
  <p:tag name="FILENAME" val="TP_tmp"/>
  <p:tag name="ORIGWIDTH" val="260"/>
  <p:tag name="PICTUREFILESIZE" val="2116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x - 0|_{x \in D_1}  \leq  |x - 0|_{x \in D_2}  + 2(L_2 + R_2)  template TPT1  env TPENV3  fore 0  back 16777215  eqnno 2"/>
  <p:tag name="FILENAME" val="TP_tmp"/>
  <p:tag name="ORIGWIDTH" val="173"/>
  <p:tag name="PICTUREFILESIZE" val="1325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Rightarrow  template TPT1  env TPENV3  fore 0  back 16777215  eqnno 2"/>
  <p:tag name="FILENAME" val="TP_tmp"/>
  <p:tag name="ORIGWIDTH" val="12"/>
  <p:tag name="PICTUREFILESIZE" val="96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 \cdot |x - 1|_{x \in D_3} + |x - 0|_{x \in D_3} \leq 2 \cdot |x - 1|_{x \in D_2} + |x - 0|_{x \in D_2}  template TPT1  env TPENV3  fore 0  back 16777215  eqnno 2"/>
  <p:tag name="FILENAME" val="TP_tmp"/>
  <p:tag name="ORIGWIDTH" val="260"/>
  <p:tag name="PICTUREFILESIZE" val="2116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'  template TPT1  env TPENV1  fore 0  back 16777215  eqnno 1"/>
  <p:tag name="FILENAME" val="TP_tmp"/>
  <p:tag name="ORIGWIDTH" val="12"/>
  <p:tag name="PICTUREFILESIZE" val="196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x - 1|_{x \in D_3}  \leq  |x - 1|_{x \in D_2}  + 2(L_2 + R_2)  template TPT1  env TPENV3  fore 0  back 16777215  eqnno 2"/>
  <p:tag name="FILENAME" val="TP_tmp"/>
  <p:tag name="ORIGWIDTH" val="173"/>
  <p:tag name="PICTUREFILESIZE" val="1325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Rightarrow  template TPT1  env TPENV3  fore 0  back 16777215  eqnno 2"/>
  <p:tag name="FILENAME" val="TP_tmp"/>
  <p:tag name="ORIGWIDTH" val="12"/>
  <p:tag name="PICTUREFILESIZE" val="96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D_1  template TPT1  env TPENV3  fore 0  back 16777215  eqnno 2"/>
  <p:tag name="FILENAME" val="TP_tmp"/>
  <p:tag name="ORIGWIDTH" val="33"/>
  <p:tag name="PICTUREFILESIZE" val="246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D_2  template TPT1  env TPENV3  fore 0  back 16777215  eqnno 2"/>
  <p:tag name="FILENAME" val="TP_tmp"/>
  <p:tag name="ORIGWIDTH" val="33"/>
  <p:tag name="PICTUREFILESIZE" val="246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' = \min\{x_1,x_2'\}  template TPT1  env TPENV1  fore 0  back 16777215  eqnno 1"/>
  <p:tag name="FILENAME" val="TP_tmp"/>
  <p:tag name="ORIGWIDTH" val="75"/>
  <p:tag name="PICTUREFILESIZE" val="585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D_3  template TPT1  env TPENV3  fore 0  back 16777215  eqnno 2"/>
  <p:tag name="FILENAME" val="TP_tmp"/>
  <p:tag name="ORIGWIDTH" val="33"/>
  <p:tag name="PICTUREFILESIZE" val="246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_2 = \mathrm{E}_{x \in D_2} [ |x - 0| \cdot \mathbf{1}_{x \leq 0}]  template TPT1  env TPENV3  fore 0  back 16777215  eqnno 2"/>
  <p:tag name="FILENAME" val="TP_tmp"/>
  <p:tag name="ORIGWIDTH" val="116"/>
  <p:tag name="PICTUREFILESIZE" val="966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2 = \mathrm{E}_{x \in D_2} [ |x - 1| \cdot \mathbf{1}_{x \geq 1}]  template TPT1  env TPENV3  fore 0  back 16777215  eqnno 2"/>
  <p:tag name="FILENAME" val="TP_tmp"/>
  <p:tag name="ORIGWIDTH" val="116"/>
  <p:tag name="PICTUREFILESIZE" val="966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x - 0|_{x \in D_1}  \leq  |x - 0|_{x \in D_2}  + 2(L_2 + R_2)  template TPT1  env TPENV3  fore 0  back 16777215  eqnno 2"/>
  <p:tag name="FILENAME" val="TP_tmp"/>
  <p:tag name="ORIGWIDTH" val="173"/>
  <p:tag name="PICTUREFILESIZE" val="1325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x - 1|_{x \in D_3}  \leq  |x - 1|_{x \in D_2}  + 2(L_2 + R_2)  template TPT1  env TPENV3  fore 0  back 16777215  eqnno 2"/>
  <p:tag name="FILENAME" val="TP_tmp"/>
  <p:tag name="ORIGWIDTH" val="173"/>
  <p:tag name="PICTUREFILESIZE" val="1325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 \cdot |x - 0|_{x \in D_1} + 4 \cdot |x - 1|_{x \in D_1}  &lt; 1.2 \cdot 2  template TPT1  env TPENV3  fore 0  back 16777215  eqnno 2"/>
  <p:tag name="FILENAME" val="TP_tmp"/>
  <p:tag name="ORIGWIDTH" val="175"/>
  <p:tag name="PICTUREFILESIZE" val="1375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4 \cdot |x - 0|_{x \in D_3} + 2 \cdot |x - 1|_{x \in D_3}  &lt; 1.2 \cdot 2  template TPT1  env TPENV3  fore 0  back 16777215  eqnno 2"/>
  <p:tag name="FILENAME" val="TP_tmp"/>
  <p:tag name="ORIGWIDTH" val="175"/>
  <p:tag name="PICTUREFILESIZE" val="1375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3 \cdot |x - 0|_{x \in D_2} + 3 \cdot |x - 1|_{x \in D_2}  &lt; 1.2 \cdot 3  template TPT1  env TPENV3  fore 0  back 16777215  eqnno 2"/>
  <p:tag name="FILENAME" val="TP_tmp"/>
  <p:tag name="ORIGWIDTH" val="175"/>
  <p:tag name="PICTUREFILESIZE" val="1375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\leq x_2  template TPT1  env TPENV1  fore 0  back 16777215  eqnno 1"/>
  <p:tag name="FILENAME" val="TP_tmp"/>
  <p:tag name="ORIGWIDTH" val="36"/>
  <p:tag name="PICTUREFILESIZE" val="296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D_1  template TPT1  env TPENV3  fore 0  back 16777215  eqnno 2"/>
  <p:tag name="FILENAME" val="TP_tmp"/>
  <p:tag name="ORIGWIDTH" val="33"/>
  <p:tag name="PICTUREFILESIZE" val="246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D_2  template TPT1  env TPENV3  fore 0  back 16777215  eqnno 2"/>
  <p:tag name="FILENAME" val="TP_tmp"/>
  <p:tag name="ORIGWIDTH" val="33"/>
  <p:tag name="PICTUREFILESIZE" val="246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D_3  template TPT1  env TPENV3  fore 0  back 16777215  eqnno 2"/>
  <p:tag name="FILENAME" val="TP_tmp"/>
  <p:tag name="ORIGWIDTH" val="33"/>
  <p:tag name="PICTUREFILESIZE" val="246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_2 = \mathrm{E}_{x \in D_2} [ |x - 0| \cdot \mathbf{1}_{x \leq 0}]  template TPT1  env TPENV3  fore 0  back 16777215  eqnno 2"/>
  <p:tag name="FILENAME" val="TP_tmp"/>
  <p:tag name="ORIGWIDTH" val="116"/>
  <p:tag name="PICTUREFILESIZE" val="966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2 = \mathrm{E}_{x \in D_2} [ |x - 1| \cdot \mathbf{1}_{x \geq 1}]  template TPT1  env TPENV3  fore 0  back 16777215  eqnno 2"/>
  <p:tag name="FILENAME" val="TP_tmp"/>
  <p:tag name="ORIGWIDTH" val="116"/>
  <p:tag name="PICTUREFILESIZE" val="966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x - 0|_{x \in D_1}  \leq  |x - 0|_{x \in D_2}  + 2(L_2 + R_2)  template TPT1  env TPENV3  fore 0  back 16777215  eqnno 2"/>
  <p:tag name="FILENAME" val="TP_tmp"/>
  <p:tag name="ORIGWIDTH" val="173"/>
  <p:tag name="PICTUREFILESIZE" val="13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(x_1 + x_2) / 2  template TPT1  env TPENV1  fore 0  back 16777215  eqnno 1"/>
  <p:tag name="FILENAME" val="TP_tmp"/>
  <p:tag name="ORIGWIDTH" val="71"/>
  <p:tag name="PICTUREFILESIZE" val="556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x - 1|_{x \in D_3}  \leq  |x - 1|_{x \in D_2}  + 2(L_2 + R_2)  template TPT1  env TPENV3  fore 0  back 16777215  eqnno 2"/>
  <p:tag name="FILENAME" val="TP_tmp"/>
  <p:tag name="ORIGWIDTH" val="173"/>
  <p:tag name="PICTUREFILESIZE" val="1325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x - 1|_{x \in D_1}  &lt; 0.2  template TPT1  env TPENV3  fore 0  back 16777215  eqnno 2"/>
  <p:tag name="FILENAME" val="TP_tmp"/>
  <p:tag name="ORIGWIDTH" val="76"/>
  <p:tag name="PICTUREFILESIZE" val="696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x - 0|_{x \in D_3} &lt; 0.2  template TPT1  env TPENV3  fore 0  back 16777215  eqnno 2"/>
  <p:tag name="FILENAME" val="TP_tmp"/>
  <p:tag name="ORIGWIDTH" val="76"/>
  <p:tag name="PICTUREFILESIZE" val="696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Rightarrow L_2 + R_2 &lt; 0.1  template TPT1  env TPENV3  fore 0  back 16777215  eqnno 2"/>
  <p:tag name="FILENAME" val="TP_tmp"/>
  <p:tag name="ORIGWIDTH" val="75"/>
  <p:tag name="PICTUREFILESIZE" val="546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Rightarrow |x - 0|_{x \in D_1}  &gt; 0.8  template TPT1  env TPENV3  fore 0  back 16777215  eqnno 2"/>
  <p:tag name="FILENAME" val="TP_tmp"/>
  <p:tag name="ORIGWIDTH" val="90"/>
  <p:tag name="PICTUREFILESIZE" val="706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Rightarrow |x - 1|_{x \in D_3}  &gt; 0.8  template TPT1  env TPENV3  fore 0  back 16777215  eqnno 2"/>
  <p:tag name="FILENAME" val="TP_tmp"/>
  <p:tag name="ORIGWIDTH" val="90"/>
  <p:tag name="PICTUREFILESIZE" val="706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x - 0|_{x \in D_2} + |x - 1|_{x \in D_2}  &lt; 1.2  template TPT1  env TPENV3  fore 0  back 16777215  eqnno 2"/>
  <p:tag name="FILENAME" val="TP_tmp"/>
  <p:tag name="ORIGWIDTH" val="138"/>
  <p:tag name="PICTUREFILESIZE" val="1196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' \geq x_1  template TPT1  env TPENV1  fore 0  back 16777215  eqnno 1"/>
  <p:tag name="FILENAME" val="TP_tmp"/>
  <p:tag name="ORIGWIDTH" val="36"/>
  <p:tag name="PICTUREFILESIZE" val="346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 (1 \leq i \leq K)  template TPT1  env TPENV3  fore 0  back 16777215  eqnno 2"/>
  <p:tag name="FILENAME" val="TP_tmp"/>
  <p:tag name="ORIGWIDTH" val="57"/>
  <p:tag name="PICTUREFILESIZE" val="406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 template TPT1  env TPENV1  fore 0  back 16777215  eqnno 1"/>
  <p:tag name="FILENAME" val="TP_tmp"/>
  <p:tag name="ORIGWIDTH" val="8"/>
  <p:tag name="PICTUREFILESIZE" val="96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 + 1  template TPT1  env TPENV3  fore 0  back 16777215  eqnno 2"/>
  <p:tag name="FILENAME" val="TP_tmp"/>
  <p:tag name="ORIGWIDTH" val="29"/>
  <p:tag name="PICTUREFILESIZE" val="156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K + 2 - i (K \geq i \geq 1)  template TPT1  env TPENV3  fore 0  back 16777215  eqnno 2"/>
  <p:tag name="FILENAME" val="TP_tmp"/>
  <p:tag name="ORIGWIDTH" val="101"/>
  <p:tag name="PICTUREFILESIZE" val="616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mes (2K + 1)  template TPT1  env TPENV3  fore 0  back 16777215  eqnno 2"/>
  <p:tag name="FILENAME" val="TP_tmp"/>
  <p:tag name="ORIGWIDTH" val="48"/>
  <p:tag name="PICTUREFILESIZE" val="275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mes (2K + 1)  template TPT1  env TPENV3  fore 0  back 16777215  eqnno 2"/>
  <p:tag name="FILENAME" val="TP_tmp"/>
  <p:tag name="ORIGWIDTH" val="48"/>
  <p:tag name="PICTUREFILESIZE" val="275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mes (K + i)  template TPT1  env TPENV3  fore 0  back 16777215  eqnno 2"/>
  <p:tag name="FILENAME" val="TP_tmp"/>
  <p:tag name="ORIGWIDTH" val="41"/>
  <p:tag name="PICTUREFILESIZE" val="346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mes (2K + 1)  template TPT1  env TPENV3  fore 0  back 16777215  eqnno 2"/>
  <p:tag name="FILENAME" val="TP_tmp"/>
  <p:tag name="ORIGWIDTH" val="48"/>
  <p:tag name="PICTUREFILESIZE" val="275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mes (K + 1 - i)  template TPT1  env TPENV3  fore 0  back 16777215  eqnno 2"/>
  <p:tag name="FILENAME" val="TP_tmp"/>
  <p:tag name="ORIGWIDTH" val="58"/>
  <p:tag name="PICTUREFILESIZE" val="406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mes (2K + 1)  template TPT1  env TPENV3  fore 0  back 16777215  eqnno 2"/>
  <p:tag name="FILENAME" val="TP_tmp"/>
  <p:tag name="ORIGWIDTH" val="48"/>
  <p:tag name="PICTUREFILESIZE" val="275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mes (K + 1 - i)  template TPT1  env TPENV3  fore 0  back 16777215  eqnno 2"/>
  <p:tag name="FILENAME" val="TP_tmp"/>
  <p:tag name="ORIGWIDTH" val="58"/>
  <p:tag name="PICTUREFILESIZE" val="406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mes (K + i)  template TPT1  env TPENV3  fore 0  back 16777215  eqnno 2"/>
  <p:tag name="FILENAME" val="TP_tmp"/>
  <p:tag name="ORIGWIDTH" val="41"/>
  <p:tag name="PICTUREFILESIZE" val="34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 = 500 : \alpha &gt; 1.33  template TPT1  env TPENV3  fore 0  back 16777215  eqnno 2"/>
  <p:tag name="FILENAME" val="TP_tmp"/>
  <p:tag name="ORIGWIDTH" val="85"/>
  <p:tag name="PICTUREFILESIZE" val="404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.045 - \frac{1}{n - 3}  template TPT1  env TPENV2  fore 0  back 16777215  eqnno 2"/>
  <p:tag name="FILENAME" val="TP_tmp"/>
  <p:tag name="ORIGWIDTH" val="61"/>
  <p:tag name="PICTUREFILESIZE" val="485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geq 30  template TPT1  env TPENV2  fore 0  back 16777215  eqnno 2"/>
  <p:tag name="FILENAME" val="TP_tmp"/>
  <p:tag name="ORIGWIDTH" val="31"/>
  <p:tag name="PICTUREFILESIZE" val="206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  template TPT1  env TPENV2  fore 0  back 16777215  eqnno 2"/>
  <p:tag name="FILENAME" val="TP_tmp"/>
  <p:tag name="ORIGWIDTH" val="8"/>
  <p:tag name="PICTUREFILESIZE" val="96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2"/>
  <p:tag name="FILENAME" val="TP_tmp"/>
  <p:tag name="ORIGWIDTH" val="7"/>
  <p:tag name="PICTUREFILESIZE" val="96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1  template TPT1  env TPENV2  fore 0  back 16777215  eqnno 2"/>
  <p:tag name="FILENAME" val="TP_tmp"/>
  <p:tag name="ORIGWIDTH" val="14"/>
  <p:tag name="PICTUREFILESIZE" val="146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-2  template TPT1  env TPENV2  fore 0  back 16777215  eqnno 2"/>
  <p:tag name="FILENAME" val="TP_tmp"/>
  <p:tag name="ORIGWIDTH" val="25"/>
  <p:tag name="PICTUREFILESIZE" val="196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2  fore 0  back 16777215  eqnno 2"/>
  <p:tag name="FILENAME" val="TP_tmp"/>
  <p:tag name="ORIGWIDTH" val="7"/>
  <p:tag name="PICTUREFILESIZE" val="96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2"/>
  <p:tag name="FILENAME" val="TP_tmp"/>
  <p:tag name="ORIGWIDTH" val="7"/>
  <p:tag name="PICTUREFILESIZE" val="96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2"/>
  <p:tag name="FILENAME" val="TP_tmp"/>
  <p:tag name="ORIGWIDTH" val="7"/>
  <p:tag name="PICTUREFILESIZE" val="96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' &lt; x_1  template TPT1  env TPENV1  fore 0  back 16777215  eqnno 1"/>
  <p:tag name="FILENAME" val="TP_tmp"/>
  <p:tag name="ORIGWIDTH" val="36"/>
  <p:tag name="PICTUREFILESIZE" val="306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1  template TPT1  env TPENV1  fore 0  back 16777215  eqnno 1"/>
  <p:tag name="FILENAME" val="TP_tmp"/>
  <p:tag name="ORIGWIDTH" val="14"/>
  <p:tag name="PICTUREFILESIZE" val="146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, x_3, \cdots, x_{n - 1}  template TPT1  env TPENV1  fore 0  back 16777215  eqnno 1"/>
  <p:tag name="FILENAME" val="TP_tmp"/>
  <p:tag name="ORIGWIDTH" val="70"/>
  <p:tag name="PICTUREFILESIZE" val="585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  template TPT1  env TPENV1  fore 0  back 16777215  eqnno 1"/>
  <p:tag name="FILENAME" val="TP_tmp"/>
  <p:tag name="ORIGWIDTH" val="14"/>
  <p:tag name="PICTUREFILESIZE" val="146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1  template TPT1  env TPENV1  fore 0  back 16777215  eqnno 1"/>
  <p:tag name="FILENAME" val="TP_tmp"/>
  <p:tag name="ORIGWIDTH" val="10"/>
  <p:tag name="PICTUREFILESIZE" val="146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2  template TPT1  env TPENV1  fore 0  back 16777215  eqnno 1"/>
  <p:tag name="FILENAME" val="TP_tmp"/>
  <p:tag name="ORIGWIDTH" val="10"/>
  <p:tag name="PICTUREFILESIZE" val="146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3  template TPT1  env TPENV1  fore 0  back 16777215  eqnno 1"/>
  <p:tag name="FILENAME" val="TP_tmp"/>
  <p:tag name="ORIGWIDTH" val="10"/>
  <p:tag name="PICTUREFILESIZE" val="146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1 + e_2 + e_3 \geq 1  template TPT1  env TPENV2  fore 0  back 16777215  eqnno 2"/>
  <p:tag name="FILENAME" val="TP_tmp"/>
  <p:tag name="ORIGWIDTH" val="71"/>
  <p:tag name="PICTUREFILESIZE" val="546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2 \leq 2 / (n-2)  template TPT1  env TPENV2  fore 0  back 16777215  eqnno 2"/>
  <p:tag name="FILENAME" val="TP_tmp"/>
  <p:tag name="ORIGWIDTH" val="65"/>
  <p:tag name="PICTUREFILESIZE" val="506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3 \geq 1/2 - 1 / (n-2)  template TPT1  env TPENV2  fore 0  back 16777215  eqnno 2"/>
  <p:tag name="FILENAME" val="TP_tmp"/>
  <p:tag name="ORIGWIDTH" val="92"/>
  <p:tag name="PICTUREFILESIZE" val="706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l  template TPT1  env TPENV1  fore 0  back 16777215  eqnno 1"/>
  <p:tag name="FILENAME" val="TP_tmp"/>
  <p:tag name="ORIGWIDTH" val="10"/>
  <p:tag name="PICTUREFILESIZE" val="146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r  template TPT1  env TPENV1  fore 0  back 16777215  eqnno 1"/>
  <p:tag name="FILENAME" val="TP_tmp"/>
  <p:tag name="ORIGWIDTH" val="12"/>
  <p:tag name="PICTUREFILESIZE" val="146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.045 - \frac{1}{n - 3}  template TPT1  env TPENV2  fore 0  back 16777215  eqnno 2"/>
  <p:tag name="FILENAME" val="TP_tmp"/>
  <p:tag name="ORIGWIDTH" val="61"/>
  <p:tag name="PICTUREFILESIZE" val="485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geq 30  template TPT1  env TPENV2  fore 0  back 16777215  eqnno 2"/>
  <p:tag name="FILENAME" val="TP_tmp"/>
  <p:tag name="ORIGWIDTH" val="31"/>
  <p:tag name="PICTUREFILESIZE" val="206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  template TPT1  env TPENV2  fore 0  back 16777215  eqnno 2"/>
  <p:tag name="FILENAME" val="TP_tmp"/>
  <p:tag name="ORIGWIDTH" val="8"/>
  <p:tag name="PICTUREFILESIZE" val="96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2"/>
  <p:tag name="FILENAME" val="TP_tmp"/>
  <p:tag name="ORIGWIDTH" val="7"/>
  <p:tag name="PICTUREFILESIZE" val="96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1  template TPT1  env TPENV2  fore 0  back 16777215  eqnno 2"/>
  <p:tag name="FILENAME" val="TP_tmp"/>
  <p:tag name="ORIGWIDTH" val="14"/>
  <p:tag name="PICTUREFILESIZE" val="146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-2  template TPT1  env TPENV2  fore 0  back 16777215  eqnno 2"/>
  <p:tag name="FILENAME" val="TP_tmp"/>
  <p:tag name="ORIGWIDTH" val="25"/>
  <p:tag name="PICTUREFILESIZE" val="196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 template TPT1  env TPENV1  fore 0  back 16777215  eqnno 1"/>
  <p:tag name="FILENAME" val="TP_tmp"/>
  <p:tag name="ORIGWIDTH" val="8"/>
  <p:tag name="PICTUREFILESIZE" val="968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2  fore 0  back 16777215  eqnno 2"/>
  <p:tag name="FILENAME" val="TP_tmp"/>
  <p:tag name="ORIGWIDTH" val="7"/>
  <p:tag name="PICTUREFILESIZE" val="96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2"/>
  <p:tag name="FILENAME" val="TP_tmp"/>
  <p:tag name="ORIGWIDTH" val="7"/>
  <p:tag name="PICTUREFILESIZE" val="96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2"/>
  <p:tag name="FILENAME" val="TP_tmp"/>
  <p:tag name="ORIGWIDTH" val="7"/>
  <p:tag name="PICTUREFILESIZE" val="96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1  template TPT1  env TPENV1  fore 0  back 16777215  eqnno 1"/>
  <p:tag name="FILENAME" val="TP_tmp"/>
  <p:tag name="ORIGWIDTH" val="14"/>
  <p:tag name="PICTUREFILESIZE" val="146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, x_3, \cdots, x_{n - 1}  template TPT1  env TPENV1  fore 0  back 16777215  eqnno 1"/>
  <p:tag name="FILENAME" val="TP_tmp"/>
  <p:tag name="ORIGWIDTH" val="70"/>
  <p:tag name="PICTUREFILESIZE" val="585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  template TPT1  env TPENV1  fore 0  back 16777215  eqnno 1"/>
  <p:tag name="FILENAME" val="TP_tmp"/>
  <p:tag name="ORIGWIDTH" val="14"/>
  <p:tag name="PICTUREFILESIZE" val="146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1  template TPT1  env TPENV1  fore 0  back 16777215  eqnno 1"/>
  <p:tag name="FILENAME" val="TP_tmp"/>
  <p:tag name="ORIGWIDTH" val="10"/>
  <p:tag name="PICTUREFILESIZE" val="146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2  template TPT1  env TPENV1  fore 0  back 16777215  eqnno 1"/>
  <p:tag name="FILENAME" val="TP_tmp"/>
  <p:tag name="ORIGWIDTH" val="10"/>
  <p:tag name="PICTUREFILESIZE" val="146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3  template TPT1  env TPENV1  fore 0  back 16777215  eqnno 1"/>
  <p:tag name="FILENAME" val="TP_tmp"/>
  <p:tag name="ORIGWIDTH" val="10"/>
  <p:tag name="PICTUREFILESIZE" val="146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3 \geq 1/2 - 1 / (n-2)  template TPT1  env TPENV2  fore 0  back 16777215  eqnno 2"/>
  <p:tag name="FILENAME" val="TP_tmp"/>
  <p:tag name="ORIGWIDTH" val="92"/>
  <p:tag name="PICTUREFILESIZE" val="706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'  template TPT1  env TPENV2  fore 0  back 16777215  eqnno 2"/>
  <p:tag name="FILENAME" val="TP_tmp"/>
  <p:tag name="ORIGWIDTH" val="10"/>
  <p:tag name="PICTUREFILESIZE" val="146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2"/>
  <p:tag name="FILENAME" val="TP_tmp"/>
  <p:tag name="ORIGWIDTH" val="7"/>
  <p:tag name="PICTUREFILESIZE" val="96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1  template TPT1  env TPENV2  fore 0  back 16777215  eqnno 2"/>
  <p:tag name="FILENAME" val="TP_tmp"/>
  <p:tag name="ORIGWIDTH" val="14"/>
  <p:tag name="PICTUREFILESIZE" val="146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-2  template TPT1  env TPENV2  fore 0  back 16777215  eqnno 2"/>
  <p:tag name="FILENAME" val="TP_tmp"/>
  <p:tag name="ORIGWIDTH" val="25"/>
  <p:tag name="PICTUREFILESIZE" val="196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2  fore 0  back 16777215  eqnno 2"/>
  <p:tag name="FILENAME" val="TP_tmp"/>
  <p:tag name="ORIGWIDTH" val="7"/>
  <p:tag name="PICTUREFILESIZE" val="96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2"/>
  <p:tag name="FILENAME" val="TP_tmp"/>
  <p:tag name="ORIGWIDTH" val="7"/>
  <p:tag name="PICTUREFILESIZE" val="96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+ \alpha  template TPT1  env TPENV2  fore 0  back 16777215  eqnno 2"/>
  <p:tag name="FILENAME" val="TP_tmp"/>
  <p:tag name="ORIGWIDTH" val="25"/>
  <p:tag name="PICTUREFILESIZE" val="15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\min\{x_1,x_2\}  template TPT1  env TPENV1  fore 0  back 16777215  eqnno 1"/>
  <p:tag name="FILENAME" val="TP_tmp"/>
  <p:tag name="ORIGWIDTH" val="72"/>
  <p:tag name="PICTUREFILESIZE" val="485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l  template TPT1  env TPENV1  fore 0  back 16777215  eqnno 1"/>
  <p:tag name="FILENAME" val="TP_tmp"/>
  <p:tag name="ORIGWIDTH" val="10"/>
  <p:tag name="PICTUREFILESIZE" val="146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r  template TPT1  env TPENV1  fore 0  back 16777215  eqnno 1"/>
  <p:tag name="FILENAME" val="TP_tmp"/>
  <p:tag name="ORIGWIDTH" val="12"/>
  <p:tag name="PICTUREFILESIZE" val="146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+ \alpha  template TPT1  env TPENV1  fore 0  back 16777215  eqnno 1"/>
  <p:tag name="FILENAME" val="TP_tmp"/>
  <p:tag name="ORIGWIDTH" val="25"/>
  <p:tag name="PICTUREFILESIZE" val="156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'  template TPT1  env TPENV1  fore 0  back 16777215  eqnno 1"/>
  <p:tag name="FILENAME" val="TP_tmp"/>
  <p:tag name="ORIGWIDTH" val="14"/>
  <p:tag name="PICTUREFILESIZE" val="196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.045 - \frac{1}{n - 3}  template TPT1  env TPENV2  fore 0  back 16777215  eqnno 2"/>
  <p:tag name="FILENAME" val="TP_tmp"/>
  <p:tag name="ORIGWIDTH" val="61"/>
  <p:tag name="PICTUREFILESIZE" val="485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geq 30  template TPT1  env TPENV2  fore 0  back 16777215  eqnno 2"/>
  <p:tag name="FILENAME" val="TP_tmp"/>
  <p:tag name="ORIGWIDTH" val="31"/>
  <p:tag name="PICTUREFILESIZE" val="206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  template TPT1  env TPENV2  fore 0  back 16777215  eqnno 2"/>
  <p:tag name="FILENAME" val="TP_tmp"/>
  <p:tag name="ORIGWIDTH" val="8"/>
  <p:tag name="PICTUREFILESIZE" val="96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2"/>
  <p:tag name="FILENAME" val="TP_tmp"/>
  <p:tag name="ORIGWIDTH" val="7"/>
  <p:tag name="PICTUREFILESIZE" val="96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1  template TPT1  env TPENV2  fore 0  back 16777215  eqnno 2"/>
  <p:tag name="FILENAME" val="TP_tmp"/>
  <p:tag name="ORIGWIDTH" val="14"/>
  <p:tag name="PICTUREFILESIZE" val="146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-2  template TPT1  env TPENV2  fore 0  back 16777215  eqnno 2"/>
  <p:tag name="FILENAME" val="TP_tmp"/>
  <p:tag name="ORIGWIDTH" val="25"/>
  <p:tag name="PICTUREFILESIZE" val="19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2  fore 0  back 16777215  eqnno 2"/>
  <p:tag name="FILENAME" val="TP_tmp"/>
  <p:tag name="ORIGWIDTH" val="7"/>
  <p:tag name="PICTUREFILESIZE" val="96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2"/>
  <p:tag name="FILENAME" val="TP_tmp"/>
  <p:tag name="ORIGWIDTH" val="7"/>
  <p:tag name="PICTUREFILESIZE" val="96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2"/>
  <p:tag name="FILENAME" val="TP_tmp"/>
  <p:tag name="ORIGWIDTH" val="7"/>
  <p:tag name="PICTUREFILESIZE" val="96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1  template TPT1  env TPENV1  fore 0  back 16777215  eqnno 1"/>
  <p:tag name="FILENAME" val="TP_tmp"/>
  <p:tag name="ORIGWIDTH" val="14"/>
  <p:tag name="PICTUREFILESIZE" val="146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, x_3, \cdots, x_{n - 1}  template TPT1  env TPENV1  fore 0  back 16777215  eqnno 1"/>
  <p:tag name="FILENAME" val="TP_tmp"/>
  <p:tag name="ORIGWIDTH" val="70"/>
  <p:tag name="PICTUREFILESIZE" val="585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  template TPT1  env TPENV1  fore 0  back 16777215  eqnno 1"/>
  <p:tag name="FILENAME" val="TP_tmp"/>
  <p:tag name="ORIGWIDTH" val="14"/>
  <p:tag name="PICTUREFILESIZE" val="146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1  template TPT1  env TPENV1  fore 0  back 16777215  eqnno 1"/>
  <p:tag name="FILENAME" val="TP_tmp"/>
  <p:tag name="ORIGWIDTH" val="10"/>
  <p:tag name="PICTUREFILESIZE" val="146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 template TPT1  env TPENV1  fore 0  back 16777215  eqnno 1"/>
  <p:tag name="FILENAME" val="TP_tmp"/>
  <p:tag name="ORIGWIDTH" val="9"/>
  <p:tag name="PICTUREFILESIZE" val="96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2  template TPT1  env TPENV1  fore 0  back 16777215  eqnno 1"/>
  <p:tag name="FILENAME" val="TP_tmp"/>
  <p:tag name="ORIGWIDTH" val="10"/>
  <p:tag name="PICTUREFILESIZE" val="146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3  template TPT1  env TPENV1  fore 0  back 16777215  eqnno 1"/>
  <p:tag name="FILENAME" val="TP_tmp"/>
  <p:tag name="ORIGWIDTH" val="10"/>
  <p:tag name="PICTUREFILESIZE" val="146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3 \geq 1/2 - 1 / (n-2)  template TPT1  env TPENV2  fore 0  back 16777215  eqnno 2"/>
  <p:tag name="FILENAME" val="TP_tmp"/>
  <p:tag name="ORIGWIDTH" val="92"/>
  <p:tag name="PICTUREFILESIZE" val="706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'  template TPT1  env TPENV2  fore 0  back 16777215  eqnno 2"/>
  <p:tag name="FILENAME" val="TP_tmp"/>
  <p:tag name="ORIGWIDTH" val="10"/>
  <p:tag name="PICTUREFILESIZE" val="146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2"/>
  <p:tag name="FILENAME" val="TP_tmp"/>
  <p:tag name="ORIGWIDTH" val="7"/>
  <p:tag name="PICTUREFILESIZE" val="96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1  template TPT1  env TPENV2  fore 0  back 16777215  eqnno 2"/>
  <p:tag name="FILENAME" val="TP_tmp"/>
  <p:tag name="ORIGWIDTH" val="14"/>
  <p:tag name="PICTUREFILESIZE" val="146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-2  template TPT1  env TPENV2  fore 0  back 16777215  eqnno 2"/>
  <p:tag name="FILENAME" val="TP_tmp"/>
  <p:tag name="ORIGWIDTH" val="25"/>
  <p:tag name="PICTUREFILESIZE" val="196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2  fore 0  back 16777215  eqnno 2"/>
  <p:tag name="FILENAME" val="TP_tmp"/>
  <p:tag name="ORIGWIDTH" val="7"/>
  <p:tag name="PICTUREFILESIZE" val="96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2"/>
  <p:tag name="FILENAME" val="TP_tmp"/>
  <p:tag name="ORIGWIDTH" val="7"/>
  <p:tag name="PICTUREFILESIZE" val="96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+ \alpha  template TPT1  env TPENV2  fore 0  back 16777215  eqnno 2"/>
  <p:tag name="FILENAME" val="TP_tmp"/>
  <p:tag name="ORIGWIDTH" val="25"/>
  <p:tag name="PICTUREFILESIZE" val="156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f(x_i)  template TPT1  env TPENV1  fore 0  back 16777215  eqnno 1"/>
  <p:tag name="FILENAME" val="TP_tmp"/>
  <p:tag name="ORIGWIDTH" val="42"/>
  <p:tag name="PICTUREFILESIZE" val="396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3' \geq 1/2 - 1 / (n-2) - \alpha  template TPT1  env TPENV2  fore 0  back 16777215  eqnno 2"/>
  <p:tag name="FILENAME" val="TP_tmp"/>
  <p:tag name="ORIGWIDTH" val="111"/>
  <p:tag name="PICTUREFILESIZE" val="856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l  template TPT1  env TPENV1  fore 0  back 16777215  eqnno 1"/>
  <p:tag name="FILENAME" val="TP_tmp"/>
  <p:tag name="ORIGWIDTH" val="10"/>
  <p:tag name="PICTUREFILESIZE" val="1468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r  template TPT1  env TPENV1  fore 0  back 16777215  eqnno 1"/>
  <p:tag name="FILENAME" val="TP_tmp"/>
  <p:tag name="ORIGWIDTH" val="12"/>
  <p:tag name="PICTUREFILESIZE" val="146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3'  template TPT1  env TPENV1  fore 0  back 16777215  eqnno 1"/>
  <p:tag name="FILENAME" val="TP_tmp"/>
  <p:tag name="ORIGWIDTH" val="10"/>
  <p:tag name="PICTUREFILESIZE" val="196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'  template TPT1  env TPENV1  fore 0  back 16777215  eqnno 1"/>
  <p:tag name="FILENAME" val="TP_tmp"/>
  <p:tag name="ORIGWIDTH" val="14"/>
  <p:tag name="PICTUREFILESIZE" val="196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+ \alpha  template TPT1  env TPENV1  fore 0  back 16777215  eqnno 1"/>
  <p:tag name="FILENAME" val="TP_tmp"/>
  <p:tag name="ORIGWIDTH" val="25"/>
  <p:tag name="PICTUREFILESIZE" val="156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.045 - \frac{1}{n - 3}  template TPT1  env TPENV2  fore 0  back 16777215  eqnno 2"/>
  <p:tag name="FILENAME" val="TP_tmp"/>
  <p:tag name="ORIGWIDTH" val="61"/>
  <p:tag name="PICTUREFILESIZE" val="485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geq 30  template TPT1  env TPENV2  fore 0  back 16777215  eqnno 2"/>
  <p:tag name="FILENAME" val="TP_tmp"/>
  <p:tag name="ORIGWIDTH" val="31"/>
  <p:tag name="PICTUREFILESIZE" val="206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1  template TPT1  env TPENV1  fore 0  back 16777215  eqnno 1"/>
  <p:tag name="FILENAME" val="TP_tmp"/>
  <p:tag name="ORIGWIDTH" val="14"/>
  <p:tag name="PICTUREFILESIZE" val="1468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 \in [n]  template TPT1  env TPENV1  fore 0  back 16777215  eqnno 1"/>
  <p:tag name="FILENAME" val="TP_tmp"/>
  <p:tag name="ORIGWIDTH" val="29"/>
  <p:tag name="PICTUREFILESIZE" val="2968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, x_3, \cdots, x_{n - 1}  template TPT1  env TPENV1  fore 0  back 16777215  eqnno 1"/>
  <p:tag name="FILENAME" val="TP_tmp"/>
  <p:tag name="ORIGWIDTH" val="70"/>
  <p:tag name="PICTUREFILESIZE" val="585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  template TPT1  env TPENV1  fore 0  back 16777215  eqnno 1"/>
  <p:tag name="FILENAME" val="TP_tmp"/>
  <p:tag name="ORIGWIDTH" val="14"/>
  <p:tag name="PICTUREFILESIZE" val="146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1  template TPT1  env TPENV1  fore 0  back 16777215  eqnno 1"/>
  <p:tag name="FILENAME" val="TP_tmp"/>
  <p:tag name="ORIGWIDTH" val="10"/>
  <p:tag name="PICTUREFILESIZE" val="146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2  template TPT1  env TPENV1  fore 0  back 16777215  eqnno 1"/>
  <p:tag name="FILENAME" val="TP_tmp"/>
  <p:tag name="ORIGWIDTH" val="10"/>
  <p:tag name="PICTUREFILESIZE" val="146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3  template TPT1  env TPENV1  fore 0  back 16777215  eqnno 1"/>
  <p:tag name="FILENAME" val="TP_tmp"/>
  <p:tag name="ORIGWIDTH" val="10"/>
  <p:tag name="PICTUREFILESIZE" val="146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3' \geq 1/2 - 1 / (n-2) - \alpha  template TPT1  env TPENV2  fore 0  back 16777215  eqnno 2"/>
  <p:tag name="FILENAME" val="TP_tmp"/>
  <p:tag name="ORIGWIDTH" val="111"/>
  <p:tag name="PICTUREFILESIZE" val="856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l  template TPT1  env TPENV1  fore 0  back 16777215  eqnno 1"/>
  <p:tag name="FILENAME" val="TP_tmp"/>
  <p:tag name="ORIGWIDTH" val="10"/>
  <p:tag name="PICTUREFILESIZE" val="146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r  template TPT1  env TPENV1  fore 0  back 16777215  eqnno 1"/>
  <p:tag name="FILENAME" val="TP_tmp"/>
  <p:tag name="ORIGWIDTH" val="12"/>
  <p:tag name="PICTUREFILESIZE" val="146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_k'  template TPT1  env TPENV1  fore 0  back 16777215  eqnno 1"/>
  <p:tag name="FILENAME" val="TP_tmp"/>
  <p:tag name="ORIGWIDTH" val="12"/>
  <p:tag name="PICTUREFILESIZE" val="196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c(I') &amp;=&amp; e_1 + (n - 2)e_2 + e_3' \geq \mathrm{Pr}[y_r \leq -\frac{1}{n-2}] \cdot 1 + \mathrm{Pr}[y_r \geq \frac{1}{n-2}] \cdot 1 + e_3'\\&#10;&amp;\geq&amp; 1 - \mathrm{Pr}[-\frac{1}{n-2} &lt; y_r &lt; \frac{1}{n-2}] + \frac{1}{2} - \frac{1}{n-2} - \alpha  template TPT1  env TPENV3  fore 0  back 16777215  eqnno 2"/>
  <p:tag name="FILENAME" val="TP_tmp"/>
  <p:tag name="ORIGWIDTH" val="344"/>
  <p:tag name="PICTUREFILESIZE" val="3513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c(I') &amp;\geq&amp; \mathrm{Pr}[y_r \leq -\frac{1}{n-2}] \cdot 1 + \mathrm{Pr}[y_r \geq \frac{1}{n-2}] \cdot 1 + \mathrm{Pr}[-\frac{1}{n-2} &lt; y_r &lt; \frac{1}{n-2}] \cdot (1 + \alpha)\\&#10;&amp;=&amp; 1 + \alpha \cdot \mathrm{Pr}[-\frac{1}{n-2} &lt; y_r &lt; \frac{1}{n-2}]  template TPT1  env TPENV3  fore 0  back 16777215  eqnno 2"/>
  <p:tag name="FILENAME" val="TP_tmp"/>
  <p:tag name="ORIGWIDTH" val="388"/>
  <p:tag name="PICTUREFILESIZE" val="3202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3'  template TPT1  env TPENV1  fore 0  back 16777215  eqnno 1"/>
  <p:tag name="FILENAME" val="TP_tmp"/>
  <p:tag name="ORIGWIDTH" val="10"/>
  <p:tag name="PICTUREFILESIZE" val="196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'  template TPT1  env TPENV1  fore 0  back 16777215  eqnno 1"/>
  <p:tag name="FILENAME" val="TP_tmp"/>
  <p:tag name="ORIGWIDTH" val="14"/>
  <p:tag name="PICTUREFILESIZE" val="1968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+ \alpha  template TPT1  env TPENV1  fore 0  back 16777215  eqnno 1"/>
  <p:tag name="FILENAME" val="TP_tmp"/>
  <p:tag name="ORIGWIDTH" val="25"/>
  <p:tag name="PICTUREFILESIZE" val="1564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.045 - \frac{1}{n - 3}  template TPT1  env TPENV2  fore 0  back 16777215  eqnno 2"/>
  <p:tag name="FILENAME" val="TP_tmp"/>
  <p:tag name="ORIGWIDTH" val="61"/>
  <p:tag name="PICTUREFILESIZE" val="485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geq 30  template TPT1  env TPENV2  fore 0  back 16777215  eqnno 2"/>
  <p:tag name="FILENAME" val="TP_tmp"/>
  <p:tag name="ORIGWIDTH" val="31"/>
  <p:tag name="PICTUREFILESIZE" val="2064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1  template TPT1  env TPENV1  fore 0  back 16777215  eqnno 1"/>
  <p:tag name="FILENAME" val="TP_tmp"/>
  <p:tag name="ORIGWIDTH" val="14"/>
  <p:tag name="PICTUREFILESIZE" val="1468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i'  template TPT1  env TPENV1  fore 0  back 16777215  eqnno 1"/>
  <p:tag name="FILENAME" val="TP_tmp"/>
  <p:tag name="ORIGWIDTH" val="11"/>
  <p:tag name="PICTUREFILESIZE" val="196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, x_3, \cdots, x_{n - 1}  template TPT1  env TPENV1  fore 0  back 16777215  eqnno 1"/>
  <p:tag name="FILENAME" val="TP_tmp"/>
  <p:tag name="ORIGWIDTH" val="70"/>
  <p:tag name="PICTUREFILESIZE" val="585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  template TPT1  env TPENV1  fore 0  back 16777215  eqnno 1"/>
  <p:tag name="FILENAME" val="TP_tmp"/>
  <p:tag name="ORIGWIDTH" val="14"/>
  <p:tag name="PICTUREFILESIZE" val="146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1  template TPT1  env TPENV1  fore 0  back 16777215  eqnno 1"/>
  <p:tag name="FILENAME" val="TP_tmp"/>
  <p:tag name="ORIGWIDTH" val="10"/>
  <p:tag name="PICTUREFILESIZE" val="146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2  template TPT1  env TPENV1  fore 0  back 16777215  eqnno 1"/>
  <p:tag name="FILENAME" val="TP_tmp"/>
  <p:tag name="ORIGWIDTH" val="10"/>
  <p:tag name="PICTUREFILESIZE" val="1468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3  template TPT1  env TPENV1  fore 0  back 16777215  eqnno 1"/>
  <p:tag name="FILENAME" val="TP_tmp"/>
  <p:tag name="ORIGWIDTH" val="10"/>
  <p:tag name="PICTUREFILESIZE" val="146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l  template TPT1  env TPENV1  fore 0  back 16777215  eqnno 1"/>
  <p:tag name="FILENAME" val="TP_tmp"/>
  <p:tag name="ORIGWIDTH" val="10"/>
  <p:tag name="PICTUREFILESIZE" val="1468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r  template TPT1  env TPENV1  fore 0  back 16777215  eqnno 1"/>
  <p:tag name="FILENAME" val="TP_tmp"/>
  <p:tag name="ORIGWIDTH" val="12"/>
  <p:tag name="PICTUREFILESIZE" val="146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c(I') \geq 1 + \frac{\sqrt{2} - 1}{12 - 2\sqrt{2}} - \frac{1}{n - 2} &gt; 1.045 - \frac{1}{n - 2}  template TPT1  env TPENV3  fore 0  back 16777215  eqnno 2"/>
  <p:tag name="FILENAME" val="TP_tmp"/>
  <p:tag name="ORIGWIDTH" val="211"/>
  <p:tag name="PICTUREFILESIZE" val="16504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opt(I') = 1  template TPT1  env TPENV3  fore 0  back 16777215  eqnno 2"/>
  <p:tag name="FILENAME" val="TP_tmp"/>
  <p:tag name="ORIGWIDTH" val="48"/>
  <p:tag name="PICTUREFILESIZE" val="335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_k(x_1, x_2, \cdots, x_n) = k\mbox{-th left location among inputs}  template TPT1  env TPENV1  fore 0  back 16777215  eqnno 2"/>
  <p:tag name="FILENAME" val="TP_tmp"/>
  <p:tag name="ORIGWIDTH" val="228"/>
  <p:tag name="PICTUREFILESIZE" val="10348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3'  template TPT1  env TPENV1  fore 0  back 16777215  eqnno 1"/>
  <p:tag name="FILENAME" val="TP_tmp"/>
  <p:tag name="ORIGWIDTH" val="10"/>
  <p:tag name="PICTUREFILESIZE" val="196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'  template TPT1  env TPENV1  fore 0  back 16777215  eqnno 1"/>
  <p:tag name="FILENAME" val="TP_tmp"/>
  <p:tag name="ORIGWIDTH" val="14"/>
  <p:tag name="PICTUREFILESIZE" val="1968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+ \alpha  template TPT1  env TPENV1  fore 0  back 16777215  eqnno 1"/>
  <p:tag name="FILENAME" val="TP_tmp"/>
  <p:tag name="ORIGWIDTH" val="25"/>
  <p:tag name="PICTUREFILESIZE" val="156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|c - x_i|}{\sum_{j = 1}^{n} |c - x_{j}|}  template TPT1  env TPENV2  fore 0  back 16777215  eqnno 2"/>
  <p:tag name="FILENAME" val="TP_tmp"/>
  <p:tag name="ORIGWIDTH" val="61"/>
  <p:tag name="PICTUREFILESIZE" val="835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 \in \{1, 2, \cdots, n\}  template TPT1  env TPENV2  fore 0  back 16777215  eqnno 2"/>
  <p:tag name="FILENAME" val="TP_tmp"/>
  <p:tag name="ORIGWIDTH" val="70"/>
  <p:tag name="PICTUREFILESIZE" val="535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i, x_j  template TPT1  env TPENV2  fore 0  back 16777215  eqnno 2"/>
  <p:tag name="FILENAME" val="TP_tmp"/>
  <p:tag name="ORIGWIDTH" val="25"/>
  <p:tag name="PICTUREFILESIZE" val="256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|x_i - x_j|}{\sum_{j' = 1}^{n} |x_i - x_{j'}|}  template TPT1  env TPENV2  fore 0  back 16777215  eqnno 2"/>
  <p:tag name="FILENAME" val="TP_tmp"/>
  <p:tag name="ORIGWIDTH" val="71"/>
  <p:tag name="PICTUREFILESIZE" val="1035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 \in \{1, 2, \cdots, n\}  template TPT1  env TPENV2  fore 0  back 16777215  eqnno 2"/>
  <p:tag name="FILENAME" val="TP_tmp"/>
  <p:tag name="ORIGWIDTH" val="72"/>
  <p:tag name="PICTUREFILESIZE" val="535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  template TPT1  env TPENV2  fore 0  back 16777215  eqnno 2"/>
  <p:tag name="FILENAME" val="TP_tmp"/>
  <p:tag name="ORIGWIDTH" val="7"/>
  <p:tag name="PICTUREFILESIZE" val="96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i  template TPT1  env TPENV2  fore 0  back 16777215  eqnno 2"/>
  <p:tag name="FILENAME" val="TP_tmp"/>
  <p:tag name="ORIGWIDTH" val="11"/>
  <p:tag name="PICTUREFILESIZE" val="146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\leq x_2 \leq x_3 \leq \cdots \leq x_n  template TPT1  env TPENV1  fore 0  back 16777215  eqnno 1"/>
  <p:tag name="FILENAME" val="TP_tmp"/>
  <p:tag name="ORIGWIDTH" val="109"/>
  <p:tag name="PICTUREFILESIZE" val="6352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|c - x_i|}{\sum_{j = 1}^{n} |c - x_{j}|}  template TPT1  env TPENV2  fore 0  back 16777215  eqnno 2"/>
  <p:tag name="FILENAME" val="TP_tmp"/>
  <p:tag name="ORIGWIDTH" val="61"/>
  <p:tag name="PICTUREFILESIZE" val="835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  template TPT1  env TPENV2  fore 0  back 16777215  eqnno 2"/>
  <p:tag name="FILENAME" val="TP_tmp"/>
  <p:tag name="ORIGWIDTH" val="7"/>
  <p:tag name="PICTUREFILESIZE" val="96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i  template TPT1  env TPENV2  fore 0  back 16777215  eqnno 2"/>
  <p:tag name="FILENAME" val="TP_tmp"/>
  <p:tag name="ORIGWIDTH" val="11"/>
  <p:tag name="PICTUREFILESIZE" val="1468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  template TPT1  env TPENV2  fore 0  back 16777215  eqnno 2"/>
  <p:tag name="FILENAME" val="TP_tmp"/>
  <p:tag name="ORIGWIDTH" val="5"/>
  <p:tag name="PICTUREFILESIZE" val="968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ost = \frac{\sum_{j \neq i} \min\{|x_j - x_i|, |c - x_i|\} |x_j - c|}{\sum_{j \neq i} |x_j - c| + |x_i - c|}  template TPT1  env TPENV2  fore 0  back 16777215  eqnno 2"/>
  <p:tag name="FILENAME" val="TP_tmp"/>
  <p:tag name="ORIGWIDTH" val="190"/>
  <p:tag name="PICTUREFILESIZE" val="23928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i'  template TPT1  env TPENV2  fore 0  back 16777215  eqnno 2"/>
  <p:tag name="FILENAME" val="TP_tmp"/>
  <p:tag name="ORIGWIDTH" val="11"/>
  <p:tag name="PICTUREFILESIZE" val="196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ost' = \frac{\sum_{j \neq i} \min\{|x_j - x_i|, |c - x_i|\} |x_j - c| + \min\{|x_i - c|, |x_i - x_i'|\} |x_i' - c|}{\sum_{j \neq i} |x_j - c| + |x_i' - c|}  template TPT1  env TPENV2  fore 0  back 16777215  eqnno 2"/>
  <p:tag name="FILENAME" val="TP_tmp"/>
  <p:tag name="ORIGWIDTH" val="334"/>
  <p:tag name="PICTUREFILESIZE" val="3650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\frac{S}{A + b}  template TPT1  env TPENV2  fore 0  back 16777215  eqnno 2"/>
  <p:tag name="FILENAME" val="TP_tmp"/>
  <p:tag name="ORIGWIDTH" val="38"/>
  <p:tag name="PICTUREFILESIZE" val="275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\frac{S + \min\{b, |x_i - x_i'|\}b'}{A + b'}  template TPT1  env TPENV2  fore 0  back 16777215  eqnno 2"/>
  <p:tag name="FILENAME" val="TP_tmp"/>
  <p:tag name="ORIGWIDTH" val="111"/>
  <p:tag name="PICTUREFILESIZE" val="1064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eq \frac{S + \min\{b, |b - b'|\}b'}{A + b'}  template TPT1  env TPENV2  fore 0  back 16777215  eqnno 2"/>
  <p:tag name="FILENAME" val="TP_tmp"/>
  <p:tag name="ORIGWIDTH" val="105"/>
  <p:tag name="PICTUREFILESIZE" val="964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k  template TPT1  env TPENV1  fore 0  back 16777215  eqnno 1"/>
  <p:tag name="FILENAME" val="TP_tmp"/>
  <p:tag name="ORIGWIDTH" val="13"/>
  <p:tag name="PICTUREFILESIZE" val="146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\leq Ab  template TPT1  env TPENV2  fore 0  back 16777215  eqnno 2"/>
  <p:tag name="FILENAME" val="TP_tmp"/>
  <p:tag name="ORIGWIDTH" val="34"/>
  <p:tag name="PICTUREFILESIZE" val="206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x_i - x_i'| \geq |b - b'|  template TPT1  env TPENV2  fore 0  back 16777215  eqnno 2"/>
  <p:tag name="FILENAME" val="TP_tmp"/>
  <p:tag name="ORIGWIDTH" val="79"/>
  <p:tag name="PICTUREFILESIZE" val="716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|c - x_i|}{\sum_{j = 1}^{n} |c - x_{j}|}  template TPT1  env TPENV2  fore 0  back 16777215  eqnno 2"/>
  <p:tag name="FILENAME" val="TP_tmp"/>
  <p:tag name="ORIGWIDTH" val="61"/>
  <p:tag name="PICTUREFILESIZE" val="835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  template TPT1  env TPENV2  fore 0  back 16777215  eqnno 2"/>
  <p:tag name="FILENAME" val="TP_tmp"/>
  <p:tag name="ORIGWIDTH" val="7"/>
  <p:tag name="PICTUREFILESIZE" val="96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i  template TPT1  env TPENV2  fore 0  back 16777215  eqnno 2"/>
  <p:tag name="FILENAME" val="TP_tmp"/>
  <p:tag name="ORIGWIDTH" val="11"/>
  <p:tag name="PICTUREFILESIZE" val="146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\leq Ab  template TPT1  env TPENV2  fore 0  back 16777215  eqnno 2"/>
  <p:tag name="FILENAME" val="TP_tmp"/>
  <p:tag name="ORIGWIDTH" val="34"/>
  <p:tag name="PICTUREFILESIZE" val="2064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x_i - x_i'| \geq |b - b'|  template TPT1  env TPENV2  fore 0  back 16777215  eqnno 2"/>
  <p:tag name="FILENAME" val="TP_tmp"/>
  <p:tag name="ORIGWIDTH" val="79"/>
  <p:tag name="PICTUREFILESIZE" val="716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ost' - cost \geq \frac{S + \min\{b, |b - b'|\}b'}{A + b'} - \frac{S}{A+b}  template TPT1  env TPENV2  fore 0  back 16777215  eqnno 2"/>
  <p:tag name="FILENAME" val="TP_tmp"/>
  <p:tag name="ORIGWIDTH" val="196"/>
  <p:tag name="PICTUREFILESIZE" val="14504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\frac{1}{(A+b')(A+b)} \Big(\min\{b, |b - b'|\}b'(A+b) - S(b' - b)\Big)  template TPT1  env TPENV2  fore 0  back 16777215  eqnno 2"/>
  <p:tag name="FILENAME" val="TP_tmp"/>
  <p:tag name="ORIGWIDTH" val="246"/>
  <p:tag name="PICTUREFILESIZE" val="1933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\mbox{assume } b' \geq b)  template TPT1  env TPENV2  fore 0  back 16777215  eqnno 2"/>
  <p:tag name="FILENAME" val="TP_tmp"/>
  <p:tag name="ORIGWIDTH" val="68"/>
  <p:tag name="PICTUREFILESIZE" val="404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i (i \neq k)  template TPT1  env TPENV1  fore 0  back 16777215  eqnno 1"/>
  <p:tag name="FILENAME" val="TP_tmp"/>
  <p:tag name="ORIGWIDTH" val="41"/>
  <p:tag name="PICTUREFILESIZE" val="446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eq \frac{1}{(A+b')(A+b)} \Big(\min\{b, |b - b'|\}b'(A + b) - Ab(b' - b)\Big)  template TPT1  env TPENV2  fore 0  back 16777215  eqnno 2"/>
  <p:tag name="FILENAME" val="TP_tmp"/>
  <p:tag name="ORIGWIDTH" val="251"/>
  <p:tag name="PICTUREFILESIZE" val="1983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\mbox{when } b &lt; |b - b'|)  template TPT1  env TPENV2  fore 0  back 16777215  eqnno 2"/>
  <p:tag name="FILENAME" val="TP_tmp"/>
  <p:tag name="ORIGWIDTH" val="81"/>
  <p:tag name="PICTUREFILESIZE" val="544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\frac{1}{(A+b')(A+b)} \Big(bb'(A + b) - Ab(b' - b)\Big) \geq 0  template TPT1  env TPENV2  fore 0  back 16777215  eqnno 2"/>
  <p:tag name="FILENAME" val="TP_tmp"/>
  <p:tag name="ORIGWIDTH" val="209"/>
  <p:tag name="PICTUREFILESIZE" val="1564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\frac{1}{(A+b')(A+b)} \Big((b' - b)b'(A + b) - Ab(b' - b)\Big) \geq 0  template TPT1  env TPENV2  fore 0  back 16777215  eqnno 2"/>
  <p:tag name="FILENAME" val="TP_tmp"/>
  <p:tag name="ORIGWIDTH" val="237"/>
  <p:tag name="PICTUREFILESIZE" val="18544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\mbox{when } b \leq |b - b'|)  template TPT1  env TPENV2  fore 0  back 16777215  eqnno 2"/>
  <p:tag name="FILENAME" val="TP_tmp"/>
  <p:tag name="ORIGWIDTH" val="81"/>
  <p:tag name="PICTUREFILESIZE" val="544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\{&#10;\begin{array}{c}&#10; \\&#10; \\&#10;\end{array}&#10;\right.  template TPT1  env TPENV2  fore 0  back 16777215  eqnno 2"/>
  <p:tag name="FILENAME" val="TP_tmp"/>
  <p:tag name="ORIGWIDTH" val="8"/>
  <p:tag name="PICTUREFILESIZE" val="968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  template TPT1  env TPENV1  fore 0  back 16777215  eqnno 1"/>
  <p:tag name="FILENAME" val="TP_tmp"/>
  <p:tag name="ORIGWIDTH" val="14"/>
  <p:tag name="PICTUREFILESIZE" val="1468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1"/>
  <p:tag name="FILENAME" val="TP_tmp"/>
  <p:tag name="ORIGWIDTH" val="13"/>
  <p:tag name="PICTUREFILESIZE" val="11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i'  template TPT1  env TPENV1  fore 0  back 16777215  eqnno 1"/>
  <p:tag name="FILENAME" val="TP_tmp"/>
  <p:tag name="ORIGWIDTH" val="11"/>
  <p:tag name="PICTUREFILESIZE" val="196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1"/>
  <p:tag name="FILENAME" val="TP_tmp"/>
  <p:tag name="ORIGWIDTH" val="13"/>
  <p:tag name="PICTUREFILESIZE" val="1160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1"/>
  <p:tag name="FILENAME" val="TP_tmp"/>
  <p:tag name="ORIGWIDTH" val="13"/>
  <p:tag name="PICTUREFILESIZE" val="116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, x_2, \cdots, x_{n/2}  template TPT1  env TPENV1  fore 0  back 16777215  eqnno 1"/>
  <p:tag name="FILENAME" val="TP_tmp"/>
  <p:tag name="ORIGWIDTH" val="68"/>
  <p:tag name="PICTUREFILESIZE" val="544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{n/2 + 1}, x_{n/2 + 2}, \cdots, x_n  template TPT1  env TPENV1  fore 0  back 16777215  eqnno 1"/>
  <p:tag name="FILENAME" val="TP_tmp"/>
  <p:tag name="ORIGWIDTH" val="99"/>
  <p:tag name="PICTUREFILESIZE" val="642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i'  template TPT1  env TPENV1  fore 0  back 16777215  eqnno 1"/>
  <p:tag name="FILENAME" val="TP_tmp"/>
  <p:tag name="ORIGWIDTH" val="11"/>
  <p:tag name="PICTUREFILESIZE" val="196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k  template TPT1  env TPENV1  fore 0  back 16777215  eqnno 1"/>
  <p:tag name="FILENAME" val="TP_tmp"/>
  <p:tag name="ORIGWIDTH" val="13"/>
  <p:tag name="PICTUREFILESIZE" val="146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i  template TPT1  env TPENV1  fore 0  back 16777215  eqnno 1"/>
  <p:tag name="FILENAME" val="TP_tmp"/>
  <p:tag name="ORIGWIDTH" val="11"/>
  <p:tag name="PICTUREFILESIZE" val="146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i  template TPT1  env TPENV1  fore 0  back 16777215  eqnno 1"/>
  <p:tag name="FILENAME" val="TP_tmp"/>
  <p:tag name="ORIGWIDTH" val="11"/>
  <p:tag name="PICTUREFILESIZE" val="146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i  template TPT1  env TPENV1  fore 0  back 16777215  eqnno 1"/>
  <p:tag name="FILENAME" val="TP_tmp"/>
  <p:tag name="ORIGWIDTH" val="11"/>
  <p:tag name="PICTUREFILESIZE" val="146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k  template TPT1  env TPENV1  fore 0  back 16777215  eqnno 1"/>
  <p:tag name="FILENAME" val="TP_tmp"/>
  <p:tag name="ORIGWIDTH" val="13"/>
  <p:tag name="PICTUREFILESIZE" val="146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  template TPT1  env TPENV1  fore 0  back 16777215  eqnno 1"/>
  <p:tag name="FILENAME" val="TP_tmp"/>
  <p:tag name="ORIGWIDTH" val="14"/>
  <p:tag name="PICTUREFILESIZE" val="146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_k  template TPT1  env TPENV1  fore 0  back 16777215  eqnno 1"/>
  <p:tag name="FILENAME" val="TP_tmp"/>
  <p:tag name="ORIGWIDTH" val="12"/>
  <p:tag name="PICTUREFILESIZE" val="14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  template TPT1  env TPENV1  fore 0  back 16777215  eqnno 1"/>
  <p:tag name="FILENAME" val="TP_tmp"/>
  <p:tag name="ORIGWIDTH" val="8"/>
  <p:tag name="PICTUREFILESIZE" val="96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_{[n/2]}  template TPT1  env TPENV1  fore 0  back 16777215  eqnno 1"/>
  <p:tag name="FILENAME" val="TP_tmp"/>
  <p:tag name="ORIGWIDTH" val="25"/>
  <p:tag name="PICTUREFILESIZE" val="266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 template TPT1  env TPENV1  fore 0  back 16777215  eqnno 2"/>
  <p:tag name="FILENAME" val="TP_tmp"/>
  <p:tag name="ORIGWIDTH" val="8"/>
  <p:tag name="PICTUREFILESIZE" val="96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g) := \max_{x_1, x_2, \cdots, x_n} \left\{\frac{\mbox{sc}_{x_1, x_2, \cdots, x_n}(g)}{\mbox{OPT}(x_1, x_2, \cdots, x_n)}\right\}  template TPT1  env TPENV2  fore 0  back 16777215  eqnno 2"/>
  <p:tag name="FILENAME" val="TP_tmp"/>
  <p:tag name="ORIGWIDTH" val="184"/>
  <p:tag name="PICTUREFILESIZE" val="1986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sc}_{x_1, x_2, \cdots, x_n}(g) := \sum_{i = 1}^{n} |x_i - g(x_1, x_2, \cdots, x_n)|  template TPT1  env TPENV2  fore 0  back 16777215  eqnno 2"/>
  <p:tag name="FILENAME" val="TP_tmp"/>
  <p:tag name="ORIGWIDTH" val="194"/>
  <p:tag name="PICTUREFILESIZE" val="176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\mbox{median}) = 1  template TPT1  env TPENV2  fore 0  back 16777215  eqnno 2"/>
  <p:tag name="FILENAME" val="TP_tmp"/>
  <p:tag name="ORIGWIDTH" val="67"/>
  <p:tag name="PICTUREFILESIZE" val="192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g \equiv 0) = +\infty  template TPT1  env TPENV2  fore 0  back 16777215  eqnno 2"/>
  <p:tag name="FILENAME" val="TP_tmp"/>
  <p:tag name="ORIGWIDTH" val="71"/>
  <p:tag name="PICTUREFILESIZE" val="335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, x_2, \cdots, x_n  template TPT1  env TPENV1  fore 0  back 16777215  eqnno 1"/>
  <p:tag name="FILENAME" val="TP_tmp"/>
  <p:tag name="ORIGWIDTH" val="60"/>
  <p:tag name="PICTUREFILESIZE" val="485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\mbox{outputting the leftmost player's location}) = n - 1  template TPT1  env TPENV2  fore 0  back 16777215  eqnno 2"/>
  <p:tag name="FILENAME" val="TP_tmp"/>
  <p:tag name="ORIGWIDTH" val="229"/>
  <p:tag name="PICTUREFILESIZE" val="630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(x_1 + x_2) / 2  template TPT1  env TPENV1  fore 0  back 16777215  eqnno 1"/>
  <p:tag name="FILENAME" val="TP_tmp"/>
  <p:tag name="ORIGWIDTH" val="71"/>
  <p:tag name="PICTUREFILESIZE" val="556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, x_3, \cdots, x_n  template TPT1  env TPENV1  fore 0  back 16777215  eqnno 1"/>
  <p:tag name="FILENAME" val="TP_tmp"/>
  <p:tag name="ORIGWIDTH" val="60"/>
  <p:tag name="PICTUREFILESIZE" val="485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, x_3, \cdots, x_{n - 1}  template TPT1  env TPENV1  fore 0  back 16777215  eqnno 1"/>
  <p:tag name="FILENAME" val="TP_tmp"/>
  <p:tag name="ORIGWIDTH" val="70"/>
  <p:tag name="PICTUREFILESIZE" val="585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  template TPT1  env TPENV1  fore 0  back 16777215  eqnno 1"/>
  <p:tag name="FILENAME" val="TP_tmp"/>
  <p:tag name="ORIGWIDTH" val="14"/>
  <p:tag name="PICTUREFILESIZE" val="146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1  template TPT1  env TPENV1  fore 0  back 16777215  eqnno 1"/>
  <p:tag name="FILENAME" val="TP_tmp"/>
  <p:tag name="ORIGWIDTH" val="14"/>
  <p:tag name="PICTUREFILESIZE" val="146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7"/>
  <p:tag name="PICTUREFILESIZE" val="96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6"/>
  <p:tag name="PICTUREFILESIZE" val="96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 \geq n - 2  template TPT1  env TPENV2  fore 0  back 16777215  eqnno 2"/>
  <p:tag name="FILENAME" val="TP_tmp"/>
  <p:tag name="ORIGWIDTH" val="44"/>
  <p:tag name="PICTUREFILESIZE" val="296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OPT} = 1  template TPT1  env TPENV2  fore 0  back 16777215  eqnno 2"/>
  <p:tag name="FILENAME" val="TP_tmp"/>
  <p:tag name="ORIGWIDTH" val="41"/>
  <p:tag name="PICTUREFILESIZE" val="135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sc}(\mbox{Mech.}) = n - 2  template TPT1  env TPENV2  fore 0  back 16777215  eqnno 2"/>
  <p:tag name="FILENAME" val="TP_tmp"/>
  <p:tag name="ORIGWIDTH" val="81"/>
  <p:tag name="PICTUREFILESIZE" val="33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(x_1 + x_2) / 2  template TPT1  env TPENV1  fore 0  back 16777215  eqnno 1"/>
  <p:tag name="FILENAME" val="TP_tmp"/>
  <p:tag name="ORIGWIDTH" val="71"/>
  <p:tag name="PICTUREFILESIZE" val="556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 \leq n - 2  template TPT1  env TPENV2  fore 0  back 16777215  eqnno 2"/>
  <p:tag name="FILENAME" val="TP_tmp"/>
  <p:tag name="ORIGWIDTH" val="44"/>
  <p:tag name="PICTUREFILESIZE" val="296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.&#10;\begin{array}{c}&#10;\ \\&#10;\ &#10;\end{array}&#10;\right\} \Rightarrow \Phi = n - 2  template TPT1  env TPENV2  fore 0  back 16777215  eqnno 2"/>
  <p:tag name="FILENAME" val="TP_tmp"/>
  <p:tag name="ORIGWIDTH" val="68"/>
  <p:tag name="PICTUREFILESIZE" val="356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  template TPT1  env TPENV2  fore 0  back 16777215  eqnno 2"/>
  <p:tag name="FILENAME" val="TP_tmp"/>
  <p:tag name="ORIGWIDTH" val="5"/>
  <p:tag name="PICTUREFILESIZE" val="96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_i  template TPT1  env TPENV2  fore 0  back 16777215  eqnno 2"/>
  <p:tag name="FILENAME" val="TP_tmp"/>
  <p:tag name="ORIGWIDTH" val="13"/>
  <p:tag name="PICTUREFILESIZE" val="146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x}_i = (x_{i1}, x_{i2}, \cdots, x_{iw_i})  template TPT1  env TPENV2  fore 0  back 16777215  eqnno 2"/>
  <p:tag name="FILENAME" val="TP_tmp"/>
  <p:tag name="ORIGWIDTH" val="103"/>
  <p:tag name="PICTUREFILESIZE" val="85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  template TPT1  env TPENV2  fore 0  back 16777215  eqnno 2"/>
  <p:tag name="FILENAME" val="TP_tmp"/>
  <p:tag name="ORIGWIDTH" val="5"/>
  <p:tag name="PICTUREFILESIZE" val="96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_{j = 1}^{w_i} |g - x_{ij}|  template TPT1  env TPENV1  fore 0  back 16777215  eqnno 2"/>
  <p:tag name="FILENAME" val="TP_tmp"/>
  <p:tag name="ORIGWIDTH" val="63"/>
  <p:tag name="PICTUREFILESIZE" val="616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_{i = 1}^{n} \sum_{j = 1}^{w_i} |g - x_{ij}|  template TPT1  env TPENV1  fore 0  back 16777215  eqnno 2"/>
  <p:tag name="FILENAME" val="TP_tmp"/>
  <p:tag name="ORIGWIDTH" val="89"/>
  <p:tag name="PICTUREFILESIZE" val="785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\mathbf{x}_1, \mathbf{x}_2, \cdots, \mathbf{x}_n\}  template TPT1  env TPENV2  fore 0  back 16777215  eqnno 2"/>
  <p:tag name="FILENAME" val="TP_tmp"/>
  <p:tag name="ORIGWIDTH" val="71"/>
  <p:tag name="PICTUREFILESIZE" val="666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med}(\mathbf{x}_i)  template TPT1  env TPENV2  fore 0  back 16777215  eqnno 2"/>
  <p:tag name="FILENAME" val="TP_tmp"/>
  <p:tag name="ORIGWIDTH" val="37"/>
  <p:tag name="PICTUREFILESIZE" val="2756"/>
</p:tagLst>
</file>

<file path=ppt/theme/theme1.xml><?xml version="1.0" encoding="utf-8"?>
<a:theme xmlns:a="http://schemas.openxmlformats.org/drawingml/2006/main" name="PageRank Game">
  <a:themeElements>
    <a:clrScheme name="">
      <a:dk1>
        <a:srgbClr val="000099"/>
      </a:dk1>
      <a:lt1>
        <a:srgbClr val="FFFFFF"/>
      </a:lt1>
      <a:dk2>
        <a:srgbClr val="FFFFCC"/>
      </a:dk2>
      <a:lt2>
        <a:srgbClr val="B2B2B2"/>
      </a:lt2>
      <a:accent1>
        <a:srgbClr val="CCFFFF"/>
      </a:accent1>
      <a:accent2>
        <a:srgbClr val="99FFCC"/>
      </a:accent2>
      <a:accent3>
        <a:srgbClr val="FFFFFF"/>
      </a:accent3>
      <a:accent4>
        <a:srgbClr val="000082"/>
      </a:accent4>
      <a:accent5>
        <a:srgbClr val="E2FFFF"/>
      </a:accent5>
      <a:accent6>
        <a:srgbClr val="8AE7B9"/>
      </a:accent6>
      <a:hlink>
        <a:srgbClr val="660066"/>
      </a:hlink>
      <a:folHlink>
        <a:srgbClr val="0066FF"/>
      </a:folHlink>
    </a:clrScheme>
    <a:fontScheme name="5.AdvancedScheduling">
      <a:majorFont>
        <a:latin typeface="Lucida Calligraphy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5.AdvancedSchedu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AdvancedSchedul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.AdvancedSchedul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AdvancedSchedul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AdvancedSchedul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AdvancedSchedul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AdvancedSchedul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8C8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lecture04</Template>
  <TotalTime>5070</TotalTime>
  <Words>1945</Words>
  <Application>Microsoft Office PowerPoint</Application>
  <PresentationFormat>On-screen Show (4:3)</PresentationFormat>
  <Paragraphs>428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71" baseType="lpstr">
      <vt:lpstr>Arial</vt:lpstr>
      <vt:lpstr>宋体</vt:lpstr>
      <vt:lpstr>Lucida Calligraphy</vt:lpstr>
      <vt:lpstr>Comic Sans MS</vt:lpstr>
      <vt:lpstr>Monotype Sorts</vt:lpstr>
      <vt:lpstr>CMMI10</vt:lpstr>
      <vt:lpstr>CMMI7</vt:lpstr>
      <vt:lpstr>CMR10</vt:lpstr>
      <vt:lpstr>CMSY10ORIG</vt:lpstr>
      <vt:lpstr>CMSY7</vt:lpstr>
      <vt:lpstr>CMR7</vt:lpstr>
      <vt:lpstr>CMEX10</vt:lpstr>
      <vt:lpstr>CMMI5</vt:lpstr>
      <vt:lpstr>CMSY5</vt:lpstr>
      <vt:lpstr>CMR5</vt:lpstr>
      <vt:lpstr>CMBX10</vt:lpstr>
      <vt:lpstr>CMBX7</vt:lpstr>
      <vt:lpstr>Wingdings</vt:lpstr>
      <vt:lpstr>Times</vt:lpstr>
      <vt:lpstr>Calibri</vt:lpstr>
      <vt:lpstr>PageRank Game</vt:lpstr>
      <vt:lpstr>Truthful Mechanism for Facility Allocation:  A Characterization and Improvement of Approximation Ratio</vt:lpstr>
      <vt:lpstr>Problem discussed</vt:lpstr>
      <vt:lpstr>Problem discussed (cont’d)</vt:lpstr>
      <vt:lpstr>Problem discussed (cont’d)</vt:lpstr>
      <vt:lpstr>Truthfulness</vt:lpstr>
      <vt:lpstr>Truthfulness of  </vt:lpstr>
      <vt:lpstr>Truthfulness of  </vt:lpstr>
      <vt:lpstr>A natural question</vt:lpstr>
      <vt:lpstr>Even more interesting truthful mechanisms</vt:lpstr>
      <vt:lpstr>Social cost and approximation ratio</vt:lpstr>
      <vt:lpstr>Approximation ratio of other mechanisms</vt:lpstr>
      <vt:lpstr>Extend to two facility game</vt:lpstr>
      <vt:lpstr>Extend to two facility game</vt:lpstr>
      <vt:lpstr>Randomized mechanisms</vt:lpstr>
      <vt:lpstr>Multiple locations per agent</vt:lpstr>
      <vt:lpstr>Summary of questions.</vt:lpstr>
      <vt:lpstr>Our result and related work</vt:lpstr>
      <vt:lpstr>Outline</vt:lpstr>
      <vt:lpstr>The characterization</vt:lpstr>
      <vt:lpstr>More precise in the characterization</vt:lpstr>
      <vt:lpstr>More precise in the characterization</vt:lpstr>
      <vt:lpstr>More precise in the characterization</vt:lpstr>
      <vt:lpstr>The proof – warm-up part</vt:lpstr>
      <vt:lpstr>Main lemma</vt:lpstr>
      <vt:lpstr>Main lemma</vt:lpstr>
      <vt:lpstr>Main lemma</vt:lpstr>
      <vt:lpstr>Main lemma</vt:lpstr>
      <vt:lpstr>Main lemma</vt:lpstr>
      <vt:lpstr>Main lemma</vt:lpstr>
      <vt:lpstr>Main lemma</vt:lpstr>
      <vt:lpstr>Main lemma</vt:lpstr>
      <vt:lpstr>The reverse direction</vt:lpstr>
      <vt:lpstr>Multiple locations per agent</vt:lpstr>
      <vt:lpstr>Multiple locations per agent (cont’d)</vt:lpstr>
      <vt:lpstr>Multiple locations per agent (cont’d)</vt:lpstr>
      <vt:lpstr>Multiple locations per agent (cont’d)</vt:lpstr>
      <vt:lpstr>Multiple locations per agent (cont’d)</vt:lpstr>
      <vt:lpstr>Multiple locations per agent (cont’d)</vt:lpstr>
      <vt:lpstr>Multiple locations per agent (cont’d)</vt:lpstr>
      <vt:lpstr>Lower bound for 2-facility randomized case</vt:lpstr>
      <vt:lpstr>Lower bound for 2-facility randomized case</vt:lpstr>
      <vt:lpstr>Lower bound for 2-facility randomized case</vt:lpstr>
      <vt:lpstr>Lower bound for 2-facility randomized case</vt:lpstr>
      <vt:lpstr>Lower bound for 2-facility randomized case</vt:lpstr>
      <vt:lpstr>A 4-approx. randomized mechanism for 2-facility game</vt:lpstr>
      <vt:lpstr>Proof of truthfulness</vt:lpstr>
      <vt:lpstr>Proof of truthfulness (cont’d)</vt:lpstr>
      <vt:lpstr>Approximation ratio</vt:lpstr>
      <vt:lpstr>Open problems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Yuan Zhou</dc:creator>
  <cp:lastModifiedBy>Yuan Zhou</cp:lastModifiedBy>
  <cp:revision>379</cp:revision>
  <dcterms:created xsi:type="dcterms:W3CDTF">2009-06-06T08:48:09Z</dcterms:created>
  <dcterms:modified xsi:type="dcterms:W3CDTF">2009-12-06T04:45:00Z</dcterms:modified>
</cp:coreProperties>
</file>