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0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6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4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41763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91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7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0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5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D8E5-889D-CE48-8C83-EF75EB35C2DC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28022-C27D-4043-ADE2-A9832415F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3999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Approximation Schemes via </a:t>
            </a:r>
            <a:br>
              <a:rPr lang="en-US" dirty="0" smtClean="0"/>
            </a:br>
            <a:r>
              <a:rPr lang="en-US" dirty="0" err="1" smtClean="0"/>
              <a:t>Sherali</a:t>
            </a:r>
            <a:r>
              <a:rPr lang="en-US" dirty="0" smtClean="0"/>
              <a:t>-Adams Hierarchy for </a:t>
            </a:r>
            <a:br>
              <a:rPr lang="en-US" dirty="0" smtClean="0"/>
            </a:br>
            <a:r>
              <a:rPr lang="en-US" dirty="0" smtClean="0"/>
              <a:t>Dense Constraint Satisfaction Problems </a:t>
            </a:r>
            <a:br>
              <a:rPr lang="en-US" dirty="0" smtClean="0"/>
            </a:br>
            <a:r>
              <a:rPr lang="en-US" dirty="0" smtClean="0"/>
              <a:t>and Assignment Problems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Yuichi Yoshida (NII &amp; PFI)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Yuan Zhou (CMU)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2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Sherali</a:t>
            </a:r>
            <a:r>
              <a:rPr lang="en-US" dirty="0" smtClean="0"/>
              <a:t>-Adams LP relaxation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0642"/>
          </a:xfrm>
        </p:spPr>
        <p:txBody>
          <a:bodyPr>
            <a:normAutofit/>
          </a:bodyPr>
          <a:lstStyle/>
          <a:p>
            <a:r>
              <a:rPr lang="en-US" dirty="0"/>
              <a:t>A systematic way to write tighter and tighter LP </a:t>
            </a:r>
            <a:r>
              <a:rPr lang="en-US" dirty="0" smtClean="0"/>
              <a:t>relaxations: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SA90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In an </a:t>
            </a:r>
            <a:r>
              <a:rPr lang="fr-FR" altLang="ja-JP" dirty="0">
                <a:solidFill>
                  <a:srgbClr val="CC0066"/>
                </a:solidFill>
              </a:rPr>
              <a:t>r-round </a:t>
            </a:r>
            <a:r>
              <a:rPr lang="fr-FR" altLang="ja-JP" dirty="0" smtClean="0">
                <a:solidFill>
                  <a:srgbClr val="CC0066"/>
                </a:solidFill>
              </a:rPr>
              <a:t>SA LP </a:t>
            </a:r>
            <a:r>
              <a:rPr lang="fr-FR" altLang="ja-JP" dirty="0">
                <a:solidFill>
                  <a:srgbClr val="CC0066"/>
                </a:solidFill>
              </a:rPr>
              <a:t>relaxation,</a:t>
            </a:r>
            <a:r>
              <a:rPr lang="en-US" altLang="ja-JP" dirty="0"/>
              <a:t> 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altLang="ja-JP" dirty="0"/>
              <a:t>For each set </a:t>
            </a:r>
            <a:r>
              <a:rPr lang="en-US" altLang="ja-JP" dirty="0" smtClean="0"/>
              <a:t>S = {</a:t>
            </a:r>
            <a:r>
              <a:rPr lang="en-US" altLang="ja-JP" dirty="0"/>
              <a:t>v</a:t>
            </a:r>
            <a:r>
              <a:rPr lang="en-US" altLang="ja-JP" baseline="-25000" dirty="0"/>
              <a:t>1</a:t>
            </a:r>
            <a:r>
              <a:rPr lang="en-US" altLang="ja-JP" dirty="0"/>
              <a:t>, …, </a:t>
            </a:r>
            <a:r>
              <a:rPr lang="en-US" altLang="ja-JP" dirty="0" err="1"/>
              <a:t>v</a:t>
            </a:r>
            <a:r>
              <a:rPr lang="en-US" altLang="ja-JP" baseline="-25000" dirty="0" err="1"/>
              <a:t>r</a:t>
            </a:r>
            <a:r>
              <a:rPr lang="en-US" altLang="ja-JP" dirty="0"/>
              <a:t>} of r variables, we have a distribution of assignments </a:t>
            </a:r>
            <a:r>
              <a:rPr lang="en-US" altLang="ja-JP" dirty="0" err="1" smtClean="0"/>
              <a:t>μ</a:t>
            </a:r>
            <a:r>
              <a:rPr lang="en-US" altLang="ja-JP" baseline="-25000" dirty="0" err="1" smtClean="0"/>
              <a:t>S</a:t>
            </a:r>
            <a:r>
              <a:rPr lang="en-US" altLang="ja-JP" baseline="-25000" dirty="0" smtClean="0"/>
              <a:t>  </a:t>
            </a:r>
            <a:r>
              <a:rPr lang="en-US" altLang="ja-JP" dirty="0" smtClean="0"/>
              <a:t>= μ</a:t>
            </a:r>
            <a:r>
              <a:rPr lang="en-US" altLang="ja-JP" baseline="-25000" dirty="0" smtClean="0"/>
              <a:t>{</a:t>
            </a:r>
            <a:r>
              <a:rPr lang="en-US" altLang="ja-JP" baseline="-25000" dirty="0"/>
              <a:t>v1, …, </a:t>
            </a:r>
            <a:r>
              <a:rPr lang="en-US" altLang="ja-JP" baseline="-25000" dirty="0" err="1"/>
              <a:t>vr</a:t>
            </a:r>
            <a:r>
              <a:rPr lang="en-US" altLang="ja-JP" baseline="-25000" dirty="0"/>
              <a:t>}</a:t>
            </a:r>
          </a:p>
          <a:p>
            <a:pPr lvl="1"/>
            <a:r>
              <a:rPr lang="en-US" altLang="ja-JP" dirty="0" smtClean="0"/>
              <a:t>For any two sets S and T, marginal </a:t>
            </a:r>
            <a:r>
              <a:rPr lang="en-US" altLang="ja-JP" dirty="0"/>
              <a:t>distributions are </a:t>
            </a:r>
            <a:r>
              <a:rPr lang="en-US" altLang="ja-JP" dirty="0" smtClean="0"/>
              <a:t>consistent: </a:t>
            </a:r>
            <a:r>
              <a:rPr lang="en-US" altLang="ja-JP" dirty="0" err="1" smtClean="0"/>
              <a:t>μ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(S∩T) = </a:t>
            </a:r>
            <a:r>
              <a:rPr lang="en-US" altLang="ja-JP" dirty="0" err="1" smtClean="0"/>
              <a:t>μ</a:t>
            </a:r>
            <a:r>
              <a:rPr lang="en-US" altLang="ja-JP" baseline="-25000" dirty="0" err="1" smtClean="0"/>
              <a:t>T</a:t>
            </a:r>
            <a:r>
              <a:rPr lang="en-US" altLang="ja-JP" dirty="0" smtClean="0"/>
              <a:t>(</a:t>
            </a:r>
            <a:r>
              <a:rPr lang="en-US" altLang="ja-JP" dirty="0"/>
              <a:t>S∩T)</a:t>
            </a:r>
          </a:p>
          <a:p>
            <a:endParaRPr lang="en-US" altLang="ja-JP" dirty="0"/>
          </a:p>
          <a:p>
            <a:r>
              <a:rPr lang="en-US" dirty="0"/>
              <a:t>Solving an r-round LP relaxation takes </a:t>
            </a:r>
            <a:r>
              <a:rPr lang="en-US" dirty="0" err="1"/>
              <a:t>n</a:t>
            </a:r>
            <a:r>
              <a:rPr lang="en-US" baseline="30000" dirty="0" err="1"/>
              <a:t>O</a:t>
            </a:r>
            <a:r>
              <a:rPr lang="en-US" baseline="30000" dirty="0" smtClean="0"/>
              <a:t>(r) </a:t>
            </a:r>
            <a:r>
              <a:rPr lang="en-US" dirty="0"/>
              <a:t>time.</a:t>
            </a:r>
            <a:endParaRPr lang="en-US" dirty="0">
              <a:solidFill>
                <a:schemeClr val="tx2"/>
              </a:solidFill>
            </a:endParaRPr>
          </a:p>
          <a:p>
            <a:endParaRPr lang="en-US" alt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73520"/>
              </p:ext>
            </p:extLst>
          </p:nvPr>
        </p:nvGraphicFramePr>
        <p:xfrm>
          <a:off x="3949372" y="2165831"/>
          <a:ext cx="35512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3" imgW="1346200" imgH="215900" progId="Equation.3">
                  <p:embed/>
                </p:oleObj>
              </mc:Choice>
              <mc:Fallback>
                <p:oleObj name="Equation" r:id="rId3" imgW="1346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9372" y="2165831"/>
                        <a:ext cx="355123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98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Sherali</a:t>
            </a:r>
            <a:r>
              <a:rPr kumimoji="1" lang="en-US" altLang="ja-JP" dirty="0" smtClean="0"/>
              <a:t>-Adams LP-based proof for known results</a:t>
            </a:r>
          </a:p>
          <a:p>
            <a:pPr lvl="1"/>
            <a:r>
              <a:rPr kumimoji="1" lang="en-US" altLang="ja-JP" dirty="0" smtClean="0"/>
              <a:t>O</a:t>
            </a:r>
            <a:r>
              <a:rPr kumimoji="1" lang="en-US" altLang="ja-JP" dirty="0"/>
              <a:t>(1/ε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)-round SA </a:t>
            </a:r>
            <a:r>
              <a:rPr kumimoji="1" lang="en-US" altLang="ja-JP" dirty="0" smtClean="0"/>
              <a:t>LP relaxation </a:t>
            </a:r>
            <a:r>
              <a:rPr kumimoji="1" lang="en-US" altLang="ja-JP" dirty="0"/>
              <a:t>gives (1-ε)-approximation to dense or locally dense </a:t>
            </a:r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CSP</a:t>
            </a:r>
            <a:r>
              <a:rPr kumimoji="1" lang="en-US" altLang="ja-JP" dirty="0" smtClean="0"/>
              <a:t>, and </a:t>
            </a:r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CSP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dirty="0" smtClean="0"/>
              <a:t>with global cardinality constraints such as </a:t>
            </a:r>
            <a:r>
              <a:rPr lang="en-US" altLang="ja-JP" sz="2000" dirty="0" err="1" smtClean="0">
                <a:latin typeface="Capitals"/>
                <a:cs typeface="Capitals"/>
              </a:rPr>
              <a:t>MaxBisection</a:t>
            </a:r>
            <a:endParaRPr kumimoji="1" lang="en-US" altLang="ja-JP" dirty="0"/>
          </a:p>
          <a:p>
            <a:pPr marL="457200" lvl="1" indent="0">
              <a:buNone/>
            </a:pPr>
            <a:endParaRPr kumimoji="1" lang="en-US" altLang="ja-JP" sz="2000" dirty="0" smtClean="0"/>
          </a:p>
          <a:p>
            <a:pPr lvl="1"/>
            <a:r>
              <a:rPr kumimoji="1" lang="en-US" altLang="ja-JP" dirty="0" smtClean="0"/>
              <a:t>O</a:t>
            </a:r>
            <a:r>
              <a:rPr kumimoji="1" lang="en-US" altLang="ja-JP" dirty="0"/>
              <a:t>(log n/ε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)-round SA </a:t>
            </a:r>
            <a:r>
              <a:rPr kumimoji="1" lang="en-US" altLang="ja-JP" dirty="0" smtClean="0"/>
              <a:t>LP relaxation </a:t>
            </a:r>
            <a:r>
              <a:rPr kumimoji="1" lang="en-US" altLang="ja-JP" dirty="0"/>
              <a:t>gives (1-ε)-approximation to dense or locally dense </a:t>
            </a:r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AP</a:t>
            </a:r>
            <a:endParaRPr lang="en-US" altLang="ja-JP" sz="2000" dirty="0" smtClean="0">
              <a:latin typeface="Capitals"/>
              <a:cs typeface="Capitals"/>
            </a:endParaRPr>
          </a:p>
          <a:p>
            <a:endParaRPr kumimoji="1" lang="en-US" altLang="ja-JP" sz="2000" dirty="0">
              <a:latin typeface="Capitals"/>
              <a:cs typeface="Capitals"/>
            </a:endParaRPr>
          </a:p>
          <a:p>
            <a:r>
              <a:rPr kumimoji="1" lang="en-US" altLang="ja-JP" dirty="0" smtClean="0"/>
              <a:t>New algorithms</a:t>
            </a:r>
          </a:p>
          <a:p>
            <a:pPr lvl="1"/>
            <a:r>
              <a:rPr kumimoji="1" lang="en-US" altLang="ja-JP" dirty="0" smtClean="0"/>
              <a:t>Quasi</a:t>
            </a:r>
            <a:r>
              <a:rPr kumimoji="1" lang="en-US" altLang="ja-JP" dirty="0"/>
              <a:t>-PTAS for </a:t>
            </a:r>
            <a:r>
              <a:rPr lang="en-US" altLang="ja-JP" sz="2000" dirty="0" err="1">
                <a:latin typeface="Capitals"/>
                <a:cs typeface="Capitals"/>
              </a:rPr>
              <a:t>Max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-HypergraphIsomorphism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dirty="0"/>
              <a:t>when one graph is dense and the other one is locally dense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Solve the </a:t>
            </a:r>
            <a:r>
              <a:rPr lang="en-US" dirty="0" err="1" smtClean="0"/>
              <a:t>Sherali</a:t>
            </a:r>
            <a:r>
              <a:rPr lang="en-US" dirty="0" smtClean="0"/>
              <a:t>-Adams LP relaxation for sufficiently many rounds (</a:t>
            </a:r>
            <a:r>
              <a:rPr kumimoji="1" lang="en-US" altLang="ja-JP" dirty="0" err="1" smtClean="0"/>
              <a:t>Ω</a:t>
            </a:r>
            <a:r>
              <a:rPr kumimoji="1" lang="en-US" altLang="ja-JP" dirty="0" smtClean="0"/>
              <a:t>(1</a:t>
            </a:r>
            <a:r>
              <a:rPr kumimoji="1" lang="en-US" altLang="ja-JP" dirty="0"/>
              <a:t>/</a:t>
            </a:r>
            <a:r>
              <a:rPr kumimoji="1" lang="en-US" altLang="ja-JP" dirty="0" smtClean="0"/>
              <a:t>ε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) or </a:t>
            </a:r>
            <a:r>
              <a:rPr kumimoji="1" lang="en-US" altLang="ja-JP" dirty="0" err="1" smtClean="0"/>
              <a:t>Ω</a:t>
            </a:r>
            <a:r>
              <a:rPr kumimoji="1" lang="en-US" altLang="ja-JP" dirty="0" smtClean="0"/>
              <a:t>((log n)/ε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))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Randomized conditioning operation to bring down the pair-wise correlations</a:t>
            </a:r>
          </a:p>
          <a:p>
            <a:pPr lvl="1"/>
            <a:endParaRPr lang="en-US" dirty="0"/>
          </a:p>
          <a:p>
            <a:r>
              <a:rPr lang="en-US" dirty="0" smtClean="0"/>
              <a:t>Independent rounding for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endParaRPr kumimoji="1" lang="en-US" altLang="ja-JP" dirty="0" smtClean="0"/>
          </a:p>
          <a:p>
            <a:endParaRPr kumimoji="1" lang="en-US" dirty="0"/>
          </a:p>
          <a:p>
            <a:r>
              <a:rPr lang="en-US" dirty="0" smtClean="0"/>
              <a:t>Special rounding </a:t>
            </a:r>
            <a:r>
              <a:rPr lang="en-US" dirty="0"/>
              <a:t>for </a:t>
            </a:r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A</a:t>
            </a:r>
            <a:r>
              <a:rPr lang="en-US" altLang="ja-JP" sz="2000" dirty="0" err="1" smtClean="0">
                <a:latin typeface="Capitals"/>
                <a:cs typeface="Capitals"/>
              </a:rPr>
              <a:t>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5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006177"/>
          </a:xfrm>
        </p:spPr>
        <p:txBody>
          <a:bodyPr>
            <a:normAutofit/>
          </a:bodyPr>
          <a:lstStyle/>
          <a:p>
            <a:r>
              <a:rPr lang="en-US" dirty="0" smtClean="0"/>
              <a:t>Randomly choose v from V, sample </a:t>
            </a:r>
            <a:r>
              <a:rPr lang="en-US" i="1" dirty="0" smtClean="0">
                <a:latin typeface="Times"/>
                <a:cs typeface="Times"/>
              </a:rPr>
              <a:t>a</a:t>
            </a:r>
            <a:r>
              <a:rPr lang="en-US" dirty="0" smtClean="0">
                <a:latin typeface="Times"/>
                <a:cs typeface="Times"/>
              </a:rPr>
              <a:t> ~</a:t>
            </a:r>
            <a:r>
              <a:rPr lang="en-US" dirty="0" smtClean="0"/>
              <a:t> </a:t>
            </a:r>
            <a:r>
              <a:rPr lang="en-US" altLang="ja-JP" dirty="0" err="1" smtClean="0"/>
              <a:t>μ</a:t>
            </a:r>
            <a:r>
              <a:rPr lang="en-US" altLang="ja-JP" baseline="-25000" dirty="0" err="1" smtClean="0"/>
              <a:t>v</a:t>
            </a:r>
            <a:endParaRPr lang="en-US" altLang="ja-JP" baseline="-25000" dirty="0" smtClean="0"/>
          </a:p>
          <a:p>
            <a:r>
              <a:rPr lang="en-US" dirty="0" smtClean="0"/>
              <a:t>For each local distribution </a:t>
            </a:r>
            <a:r>
              <a:rPr lang="en-US" altLang="ja-JP" dirty="0"/>
              <a:t>μ</a:t>
            </a:r>
            <a:r>
              <a:rPr lang="en-US" altLang="ja-JP" baseline="-25000" dirty="0"/>
              <a:t>{v1, …, </a:t>
            </a:r>
            <a:r>
              <a:rPr lang="en-US" altLang="ja-JP" baseline="-25000" dirty="0" err="1"/>
              <a:t>vr</a:t>
            </a:r>
            <a:r>
              <a:rPr lang="en-US" altLang="ja-JP" baseline="-25000" dirty="0" smtClean="0"/>
              <a:t>}</a:t>
            </a:r>
            <a:r>
              <a:rPr lang="en-US" altLang="ja-JP" dirty="0" smtClean="0"/>
              <a:t>, generate the new local distribution </a:t>
            </a:r>
            <a:r>
              <a:rPr lang="en-US" altLang="ja-JP" dirty="0"/>
              <a:t>μ</a:t>
            </a:r>
            <a:r>
              <a:rPr lang="en-US" altLang="ja-JP" baseline="-25000" dirty="0"/>
              <a:t>{v1, …, </a:t>
            </a:r>
            <a:r>
              <a:rPr lang="en-US" altLang="ja-JP" baseline="-25000" dirty="0" err="1"/>
              <a:t>vr</a:t>
            </a:r>
            <a:r>
              <a:rPr lang="en-US" altLang="ja-JP" baseline="-25000" dirty="0" smtClean="0"/>
              <a:t>}</a:t>
            </a:r>
            <a:r>
              <a:rPr lang="en-US" altLang="ja-JP" dirty="0" smtClean="0"/>
              <a:t>|v=</a:t>
            </a:r>
            <a:r>
              <a:rPr lang="en-US" i="1" dirty="0" smtClean="0">
                <a:latin typeface="Times"/>
                <a:cs typeface="Times"/>
              </a:rPr>
              <a:t>a</a:t>
            </a:r>
            <a:endParaRPr lang="en-US" altLang="ja-JP" dirty="0" smtClean="0"/>
          </a:p>
          <a:p>
            <a:r>
              <a:rPr lang="en-US" dirty="0" smtClean="0"/>
              <a:t>r-round SA solution </a:t>
            </a:r>
            <a:r>
              <a:rPr lang="en-US" dirty="0" smtClean="0">
                <a:sym typeface="Wingdings"/>
              </a:rPr>
              <a:t> (r-1)-round SA solution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Essentially from </a:t>
            </a:r>
            <a:r>
              <a:rPr kumimoji="1" lang="en-US" sz="2400" dirty="0">
                <a:solidFill>
                  <a:schemeClr val="accent1"/>
                </a:solidFill>
              </a:rPr>
              <a:t>[</a:t>
            </a:r>
            <a:r>
              <a:rPr kumimoji="1" lang="en-US" sz="2400" dirty="0" smtClean="0">
                <a:solidFill>
                  <a:schemeClr val="accent1"/>
                </a:solidFill>
              </a:rPr>
              <a:t>RT12</a:t>
            </a:r>
            <a:r>
              <a:rPr kumimoji="1" lang="en-US" sz="2400" dirty="0">
                <a:solidFill>
                  <a:schemeClr val="accent1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After t steps of conditioning,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average, </a:t>
            </a:r>
            <a:r>
              <a:rPr lang="en-US" altLang="ja-JP" dirty="0"/>
              <a:t>μ</a:t>
            </a:r>
            <a:r>
              <a:rPr lang="en-US" altLang="ja-JP" baseline="-25000" dirty="0"/>
              <a:t>{v1, …, </a:t>
            </a:r>
            <a:r>
              <a:rPr lang="en-US" altLang="ja-JP" baseline="-25000" dirty="0" err="1" smtClean="0"/>
              <a:t>vk</a:t>
            </a:r>
            <a:r>
              <a:rPr lang="en-US" altLang="ja-JP" baseline="-25000" dirty="0" smtClean="0"/>
              <a:t>}</a:t>
            </a:r>
            <a:r>
              <a:rPr lang="en-US" altLang="ja-JP" dirty="0" smtClean="0"/>
              <a:t> is only       -far from </a:t>
            </a:r>
            <a:r>
              <a:rPr lang="en-US" altLang="ja-JP" dirty="0"/>
              <a:t>μ</a:t>
            </a:r>
            <a:r>
              <a:rPr lang="en-US" altLang="ja-JP" baseline="-25000" dirty="0"/>
              <a:t>{</a:t>
            </a:r>
            <a:r>
              <a:rPr lang="en-US" altLang="ja-JP" baseline="-25000" dirty="0" smtClean="0"/>
              <a:t>v1} </a:t>
            </a:r>
            <a:r>
              <a:rPr lang="en-US" altLang="ja-JP" dirty="0" smtClean="0"/>
              <a:t>x … x μ</a:t>
            </a:r>
            <a:r>
              <a:rPr lang="en-US" altLang="ja-JP" baseline="-25000" dirty="0"/>
              <a:t>{</a:t>
            </a:r>
            <a:r>
              <a:rPr lang="en-US" altLang="ja-JP" baseline="-25000" dirty="0" err="1" smtClean="0"/>
              <a:t>vk</a:t>
            </a:r>
            <a:r>
              <a:rPr lang="en-US" altLang="ja-JP" baseline="-25000" dirty="0" smtClean="0"/>
              <a:t>}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365562"/>
              </p:ext>
            </p:extLst>
          </p:nvPr>
        </p:nvGraphicFramePr>
        <p:xfrm>
          <a:off x="4915676" y="4979988"/>
          <a:ext cx="48736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241300" imgH="419100" progId="Equation.3">
                  <p:embed/>
                </p:oleObj>
              </mc:Choice>
              <mc:Fallback>
                <p:oleObj name="Equation" r:id="rId3" imgW="2413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15676" y="4979988"/>
                        <a:ext cx="487362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42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Independent rounding for </a:t>
            </a:r>
            <a:r>
              <a:rPr lang="en-US" altLang="ja-JP" sz="36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3600" dirty="0" err="1" smtClean="0">
                <a:latin typeface="Capitals"/>
                <a:cs typeface="Capitals"/>
              </a:rPr>
              <a:t>CSP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6065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(1/ε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)</a:t>
            </a:r>
            <a:r>
              <a:rPr lang="en-US" dirty="0" smtClean="0"/>
              <a:t> </a:t>
            </a:r>
            <a:r>
              <a:rPr lang="en-US" dirty="0"/>
              <a:t>steps of conditioning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on </a:t>
            </a:r>
            <a:r>
              <a:rPr lang="en-US" dirty="0"/>
              <a:t>average, </a:t>
            </a:r>
            <a:r>
              <a:rPr lang="en-US" altLang="ja-JP" dirty="0"/>
              <a:t>μ</a:t>
            </a:r>
            <a:r>
              <a:rPr lang="en-US" altLang="ja-JP" baseline="-25000" dirty="0"/>
              <a:t>{v1, …, </a:t>
            </a:r>
            <a:r>
              <a:rPr lang="en-US" altLang="ja-JP" baseline="-25000" dirty="0" err="1"/>
              <a:t>vk</a:t>
            </a:r>
            <a:r>
              <a:rPr lang="en-US" altLang="ja-JP" baseline="-25000" dirty="0"/>
              <a:t>}</a:t>
            </a:r>
            <a:r>
              <a:rPr lang="en-US" altLang="ja-JP" dirty="0"/>
              <a:t> is only </a:t>
            </a:r>
            <a:r>
              <a:rPr kumimoji="1" lang="en-US" altLang="ja-JP" dirty="0" err="1"/>
              <a:t>ε</a:t>
            </a:r>
            <a:r>
              <a:rPr lang="en-US" altLang="ja-JP" dirty="0" smtClean="0"/>
              <a:t>-</a:t>
            </a:r>
            <a:r>
              <a:rPr lang="en-US" altLang="ja-JP" dirty="0"/>
              <a:t>far from μ</a:t>
            </a:r>
            <a:r>
              <a:rPr lang="en-US" altLang="ja-JP" baseline="-25000" dirty="0"/>
              <a:t>{v1} </a:t>
            </a:r>
            <a:r>
              <a:rPr lang="en-US" altLang="ja-JP" dirty="0"/>
              <a:t>x … x μ</a:t>
            </a:r>
            <a:r>
              <a:rPr lang="en-US" altLang="ja-JP" baseline="-25000" dirty="0"/>
              <a:t>{</a:t>
            </a:r>
            <a:r>
              <a:rPr lang="en-US" altLang="ja-JP" baseline="-25000" dirty="0" err="1"/>
              <a:t>vk</a:t>
            </a:r>
            <a:r>
              <a:rPr lang="en-US" altLang="ja-JP" baseline="-25000" dirty="0"/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Sample each v from </a:t>
            </a:r>
            <a:r>
              <a:rPr lang="en-US" altLang="ja-JP" dirty="0"/>
              <a:t>μ</a:t>
            </a:r>
            <a:r>
              <a:rPr lang="en-US" altLang="ja-JP" baseline="-25000" dirty="0"/>
              <a:t>{</a:t>
            </a:r>
            <a:r>
              <a:rPr lang="en-US" altLang="ja-JP" baseline="-25000" dirty="0" smtClean="0"/>
              <a:t>v}</a:t>
            </a:r>
            <a:r>
              <a:rPr lang="en-US" altLang="ja-JP" dirty="0" smtClean="0"/>
              <a:t>, and we have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 (1-O(</a:t>
            </a:r>
            <a:r>
              <a:rPr kumimoji="1" lang="en-US" altLang="ja-JP" dirty="0" err="1" smtClean="0"/>
              <a:t>ε</a:t>
            </a:r>
            <a:r>
              <a:rPr kumimoji="1" lang="en-US" altLang="ja-JP" dirty="0" smtClean="0"/>
              <a:t>))-(multiplicative) approximation because of the density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618274"/>
              </p:ext>
            </p:extLst>
          </p:nvPr>
        </p:nvGraphicFramePr>
        <p:xfrm>
          <a:off x="203927" y="3861156"/>
          <a:ext cx="86693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3" imgW="4292600" imgH="330200" progId="Equation.3">
                  <p:embed/>
                </p:oleObj>
              </mc:Choice>
              <mc:Fallback>
                <p:oleObj name="Equation" r:id="rId3" imgW="4292600" imgH="330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927" y="3861156"/>
                        <a:ext cx="8669338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359817"/>
              </p:ext>
            </p:extLst>
          </p:nvPr>
        </p:nvGraphicFramePr>
        <p:xfrm>
          <a:off x="2067847" y="5220315"/>
          <a:ext cx="5130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5" imgW="2540000" imgH="254000" progId="Equation.3">
                  <p:embed/>
                </p:oleObj>
              </mc:Choice>
              <mc:Fallback>
                <p:oleObj name="Equation" r:id="rId5" imgW="25400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7847" y="5220315"/>
                        <a:ext cx="51308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15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</a:t>
            </a:r>
            <a:r>
              <a:rPr lang="en-US" dirty="0"/>
              <a:t>for </a:t>
            </a:r>
            <a:r>
              <a:rPr lang="en-US" altLang="ja-JP" sz="32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3200" dirty="0" err="1" smtClean="0">
                <a:latin typeface="Capitals"/>
                <a:cs typeface="Capitals"/>
              </a:rPr>
              <a:t>AP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580528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sampling does not work: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bjective value is good, but resulting assignment might not be permutation because of collisions</a:t>
            </a:r>
          </a:p>
          <a:p>
            <a:endParaRPr lang="en-US" sz="1500" dirty="0"/>
          </a:p>
          <a:p>
            <a:r>
              <a:rPr lang="en-US" dirty="0" smtClean="0"/>
              <a:t>Our special rounding:</a:t>
            </a:r>
          </a:p>
          <a:p>
            <a:pPr lvl="1"/>
            <a:r>
              <a:rPr lang="en-US" dirty="0" smtClean="0"/>
              <a:t>View </a:t>
            </a:r>
            <a:r>
              <a:rPr kumimoji="1" lang="en-US" altLang="ja-JP" dirty="0"/>
              <a:t>{μ</a:t>
            </a:r>
            <a:r>
              <a:rPr kumimoji="1" lang="en-US" altLang="ja-JP" baseline="-25000" dirty="0"/>
              <a:t>{v}</a:t>
            </a:r>
            <a:r>
              <a:rPr kumimoji="1" lang="en-US" altLang="ja-JP" dirty="0"/>
              <a:t>(w)}</a:t>
            </a:r>
            <a:r>
              <a:rPr kumimoji="1" lang="en-US" altLang="ja-JP" baseline="-25000" dirty="0" err="1"/>
              <a:t>v,</a:t>
            </a:r>
            <a:r>
              <a:rPr kumimoji="1" lang="en-US" altLang="ja-JP" baseline="-25000" dirty="0" err="1" smtClean="0"/>
              <a:t>w</a:t>
            </a:r>
            <a:r>
              <a:rPr kumimoji="1" lang="en-US" altLang="ja-JP" baseline="-25000" dirty="0" smtClean="0"/>
              <a:t> </a:t>
            </a:r>
            <a:r>
              <a:rPr kumimoji="1" lang="en-US" altLang="ja-JP" dirty="0" smtClean="0"/>
              <a:t>as a doubly stochastic matrix, therefore a distribution of permutations </a:t>
            </a:r>
          </a:p>
          <a:p>
            <a:pPr lvl="1"/>
            <a:r>
              <a:rPr kumimoji="1" lang="en-US" altLang="ja-JP" dirty="0" smtClean="0"/>
              <a:t>Distribution supported on one permutation </a:t>
            </a:r>
            <a:r>
              <a:rPr kumimoji="1" lang="en-US" altLang="ja-JP" dirty="0" smtClean="0">
                <a:sym typeface="Wingdings"/>
              </a:rPr>
              <a:t> </a:t>
            </a:r>
            <a:r>
              <a:rPr kumimoji="1" lang="en-US" altLang="ja-JP" dirty="0" smtClean="0">
                <a:solidFill>
                  <a:schemeClr val="accent2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kumimoji="1" lang="en-US" altLang="ja-JP" dirty="0" smtClean="0">
              <a:solidFill>
                <a:schemeClr val="accent2"/>
              </a:solidFill>
            </a:endParaRPr>
          </a:p>
          <a:p>
            <a:pPr lvl="1"/>
            <a:r>
              <a:rPr kumimoji="1" lang="en-US" altLang="ja-JP" dirty="0" smtClean="0"/>
              <a:t>Two permutations? </a:t>
            </a:r>
            <a:r>
              <a:rPr kumimoji="1" lang="en-US" altLang="ja-JP" dirty="0" smtClean="0">
                <a:sym typeface="Wingdings"/>
              </a:rPr>
              <a:t> Merge them</a:t>
            </a:r>
          </a:p>
          <a:p>
            <a:pPr lvl="1"/>
            <a:r>
              <a:rPr kumimoji="1" lang="en-US" altLang="ja-JP" dirty="0" smtClean="0">
                <a:sym typeface="Wingdings"/>
              </a:rPr>
              <a:t>Even more permutations?  </a:t>
            </a:r>
          </a:p>
          <a:p>
            <a:pPr marL="457200" lvl="1" indent="0">
              <a:buNone/>
            </a:pPr>
            <a:r>
              <a:rPr kumimoji="1" lang="en-US" altLang="ja-JP" dirty="0" smtClean="0">
                <a:sym typeface="Wingdings"/>
              </a:rPr>
              <a:t>         Pick arbitrary two, merge them, and iterate </a:t>
            </a:r>
            <a:endParaRPr kumimoji="1" lang="en-US" altLang="ja-JP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265" y="5093260"/>
            <a:ext cx="6255891" cy="553909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0156" y="4954232"/>
            <a:ext cx="2389881" cy="83099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Similar operation in </a:t>
            </a:r>
            <a:r>
              <a:rPr lang="en-US" sz="2000" dirty="0" smtClean="0">
                <a:solidFill>
                  <a:schemeClr val="accent1"/>
                </a:solidFill>
              </a:rPr>
              <a:t>[AFK02]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3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View the two permutations as disjoint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Break long cycles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(length &gt; n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1/2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400" dirty="0" smtClean="0"/>
              <a:t> into short ones </a:t>
            </a:r>
            <a:r>
              <a:rPr lang="en-US" sz="2000" dirty="0" smtClean="0">
                <a:solidFill>
                  <a:srgbClr val="7F7F7F"/>
                </a:solidFill>
              </a:rPr>
              <a:t>(length ≤ n</a:t>
            </a:r>
            <a:r>
              <a:rPr lang="en-US" sz="2000" baseline="30000" dirty="0" smtClean="0">
                <a:solidFill>
                  <a:srgbClr val="7F7F7F"/>
                </a:solidFill>
              </a:rPr>
              <a:t>1/2</a:t>
            </a:r>
            <a:r>
              <a:rPr lang="en-US" sz="2000" dirty="0" smtClean="0">
                <a:solidFill>
                  <a:srgbClr val="7F7F7F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each cycle, choose Permutation 1/Permutation 2 independently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Analysis</a:t>
            </a:r>
          </a:p>
          <a:p>
            <a:r>
              <a:rPr lang="en-US" sz="2400" dirty="0" smtClean="0"/>
              <a:t>Step 2: modified O(n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) entries </a:t>
            </a:r>
          </a:p>
          <a:p>
            <a:pPr marL="0" indent="0">
              <a:buNone/>
            </a:pPr>
            <a:r>
              <a:rPr lang="en-US" sz="2400" dirty="0" smtClean="0"/>
              <a:t>of Permutation 2, affecting O</a:t>
            </a:r>
            <a:r>
              <a:rPr lang="en-US" sz="2400" dirty="0"/>
              <a:t>(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-1/</a:t>
            </a:r>
            <a:r>
              <a:rPr lang="en-US" sz="2400" baseline="30000" dirty="0"/>
              <a:t>2</a:t>
            </a:r>
            <a:r>
              <a:rPr lang="en-US" sz="2400" dirty="0" smtClean="0"/>
              <a:t>)-</a:t>
            </a:r>
          </a:p>
          <a:p>
            <a:pPr marL="0" indent="0">
              <a:buNone/>
            </a:pPr>
            <a:r>
              <a:rPr lang="en-US" sz="2400" dirty="0" smtClean="0"/>
              <a:t>fraction of the constraints</a:t>
            </a:r>
            <a:endParaRPr lang="en-US" sz="2400" dirty="0"/>
          </a:p>
        </p:txBody>
      </p:sp>
      <p:sp>
        <p:nvSpPr>
          <p:cNvPr id="109" name="右矢印 67"/>
          <p:cNvSpPr/>
          <p:nvPr/>
        </p:nvSpPr>
        <p:spPr bwMode="auto">
          <a:xfrm>
            <a:off x="5897136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661520" y="3847751"/>
            <a:ext cx="916747" cy="2797226"/>
            <a:chOff x="4445328" y="3766691"/>
            <a:chExt cx="916747" cy="2797226"/>
          </a:xfrm>
        </p:grpSpPr>
        <p:sp>
          <p:nvSpPr>
            <p:cNvPr id="85" name="円/楕円 3"/>
            <p:cNvSpPr/>
            <p:nvPr/>
          </p:nvSpPr>
          <p:spPr bwMode="auto">
            <a:xfrm>
              <a:off x="4445328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円/楕円 5"/>
            <p:cNvSpPr/>
            <p:nvPr/>
          </p:nvSpPr>
          <p:spPr bwMode="auto">
            <a:xfrm>
              <a:off x="5202641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" name="円/楕円 6"/>
            <p:cNvSpPr/>
            <p:nvPr/>
          </p:nvSpPr>
          <p:spPr bwMode="auto">
            <a:xfrm>
              <a:off x="4445328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円/楕円 7"/>
            <p:cNvSpPr/>
            <p:nvPr/>
          </p:nvSpPr>
          <p:spPr bwMode="auto">
            <a:xfrm>
              <a:off x="5202641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円/楕円 8"/>
            <p:cNvSpPr/>
            <p:nvPr/>
          </p:nvSpPr>
          <p:spPr bwMode="auto">
            <a:xfrm>
              <a:off x="4445328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" name="円/楕円 9"/>
            <p:cNvSpPr/>
            <p:nvPr/>
          </p:nvSpPr>
          <p:spPr bwMode="auto">
            <a:xfrm>
              <a:off x="5202641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" name="円/楕円 10"/>
            <p:cNvSpPr/>
            <p:nvPr/>
          </p:nvSpPr>
          <p:spPr bwMode="auto">
            <a:xfrm>
              <a:off x="4445328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円/楕円 11"/>
            <p:cNvSpPr/>
            <p:nvPr/>
          </p:nvSpPr>
          <p:spPr bwMode="auto">
            <a:xfrm>
              <a:off x="5202641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3" name="円/楕円 12"/>
            <p:cNvSpPr/>
            <p:nvPr/>
          </p:nvSpPr>
          <p:spPr bwMode="auto">
            <a:xfrm>
              <a:off x="4445328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" name="円/楕円 13"/>
            <p:cNvSpPr/>
            <p:nvPr/>
          </p:nvSpPr>
          <p:spPr bwMode="auto">
            <a:xfrm>
              <a:off x="5202641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5" name="直線コネクタ 15"/>
            <p:cNvCxnSpPr>
              <a:stCxn id="85" idx="6"/>
              <a:endCxn id="86" idx="2"/>
            </p:cNvCxnSpPr>
            <p:nvPr/>
          </p:nvCxnSpPr>
          <p:spPr bwMode="auto">
            <a:xfrm>
              <a:off x="4604762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直線コネクタ 16"/>
            <p:cNvCxnSpPr>
              <a:stCxn id="87" idx="6"/>
              <a:endCxn id="88" idx="2"/>
            </p:cNvCxnSpPr>
            <p:nvPr/>
          </p:nvCxnSpPr>
          <p:spPr bwMode="auto">
            <a:xfrm>
              <a:off x="4604762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7" name="直線コネクタ 20"/>
            <p:cNvCxnSpPr>
              <a:stCxn id="89" idx="6"/>
              <a:endCxn id="90" idx="2"/>
            </p:cNvCxnSpPr>
            <p:nvPr/>
          </p:nvCxnSpPr>
          <p:spPr bwMode="auto">
            <a:xfrm>
              <a:off x="4604762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8" name="直線コネクタ 23"/>
            <p:cNvCxnSpPr>
              <a:stCxn id="91" idx="6"/>
              <a:endCxn id="92" idx="2"/>
            </p:cNvCxnSpPr>
            <p:nvPr/>
          </p:nvCxnSpPr>
          <p:spPr bwMode="auto">
            <a:xfrm>
              <a:off x="4604762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直線コネクタ 26"/>
            <p:cNvCxnSpPr>
              <a:stCxn id="93" idx="6"/>
              <a:endCxn id="94" idx="2"/>
            </p:cNvCxnSpPr>
            <p:nvPr/>
          </p:nvCxnSpPr>
          <p:spPr bwMode="auto">
            <a:xfrm>
              <a:off x="4604762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0" name="円/楕円 30"/>
            <p:cNvSpPr/>
            <p:nvPr/>
          </p:nvSpPr>
          <p:spPr bwMode="auto">
            <a:xfrm>
              <a:off x="4445328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円/楕円 31"/>
            <p:cNvSpPr/>
            <p:nvPr/>
          </p:nvSpPr>
          <p:spPr bwMode="auto">
            <a:xfrm>
              <a:off x="5202641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02" name="直線コネクタ 32"/>
            <p:cNvCxnSpPr>
              <a:stCxn id="100" idx="6"/>
              <a:endCxn id="101" idx="2"/>
            </p:cNvCxnSpPr>
            <p:nvPr/>
          </p:nvCxnSpPr>
          <p:spPr bwMode="auto">
            <a:xfrm>
              <a:off x="4604762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直線コネクタ 43"/>
            <p:cNvCxnSpPr>
              <a:stCxn id="85" idx="5"/>
              <a:endCxn id="88" idx="1"/>
            </p:cNvCxnSpPr>
            <p:nvPr/>
          </p:nvCxnSpPr>
          <p:spPr bwMode="auto">
            <a:xfrm>
              <a:off x="4581414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4" name="直線コネクタ 46"/>
            <p:cNvCxnSpPr>
              <a:stCxn id="87" idx="5"/>
              <a:endCxn id="90" idx="1"/>
            </p:cNvCxnSpPr>
            <p:nvPr/>
          </p:nvCxnSpPr>
          <p:spPr bwMode="auto">
            <a:xfrm>
              <a:off x="4581414" y="43529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5" name="直線コネクタ 49"/>
            <p:cNvCxnSpPr>
              <a:stCxn id="89" idx="5"/>
              <a:endCxn id="92" idx="1"/>
            </p:cNvCxnSpPr>
            <p:nvPr/>
          </p:nvCxnSpPr>
          <p:spPr bwMode="auto">
            <a:xfrm>
              <a:off x="4581414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6" name="直線コネクタ 52"/>
            <p:cNvCxnSpPr>
              <a:stCxn id="91" idx="5"/>
              <a:endCxn id="86" idx="3"/>
            </p:cNvCxnSpPr>
            <p:nvPr/>
          </p:nvCxnSpPr>
          <p:spPr bwMode="auto">
            <a:xfrm flipV="1">
              <a:off x="4581414" y="3915914"/>
              <a:ext cx="644576" cy="131120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7" name="直線コネクタ 55"/>
            <p:cNvCxnSpPr>
              <a:stCxn id="93" idx="5"/>
              <a:endCxn id="101" idx="1"/>
            </p:cNvCxnSpPr>
            <p:nvPr/>
          </p:nvCxnSpPr>
          <p:spPr bwMode="auto">
            <a:xfrm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8" name="直線コネクタ 58"/>
            <p:cNvCxnSpPr>
              <a:stCxn id="100" idx="7"/>
              <a:endCxn id="94" idx="3"/>
            </p:cNvCxnSpPr>
            <p:nvPr/>
          </p:nvCxnSpPr>
          <p:spPr bwMode="auto">
            <a:xfrm flipV="1"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0" name="円/楕円 94"/>
            <p:cNvSpPr/>
            <p:nvPr/>
          </p:nvSpPr>
          <p:spPr bwMode="auto">
            <a:xfrm>
              <a:off x="4445328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1" name="円/楕円 95"/>
            <p:cNvSpPr/>
            <p:nvPr/>
          </p:nvSpPr>
          <p:spPr bwMode="auto">
            <a:xfrm>
              <a:off x="5202641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2" name="直線コネクタ 96"/>
            <p:cNvCxnSpPr>
              <a:stCxn id="110" idx="6"/>
              <a:endCxn id="111" idx="2"/>
            </p:cNvCxnSpPr>
            <p:nvPr/>
          </p:nvCxnSpPr>
          <p:spPr bwMode="auto">
            <a:xfrm>
              <a:off x="4604762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3" name="曲線コネクタ 98"/>
            <p:cNvCxnSpPr>
              <a:stCxn id="110" idx="7"/>
              <a:endCxn id="111" idx="1"/>
            </p:cNvCxnSpPr>
            <p:nvPr/>
          </p:nvCxnSpPr>
          <p:spPr bwMode="auto">
            <a:xfrm rot="5400000" flipH="1" flipV="1">
              <a:off x="4903381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8" name="Group 167"/>
          <p:cNvGrpSpPr/>
          <p:nvPr/>
        </p:nvGrpSpPr>
        <p:grpSpPr>
          <a:xfrm>
            <a:off x="6375439" y="3847751"/>
            <a:ext cx="916747" cy="2797226"/>
            <a:chOff x="6159247" y="3766691"/>
            <a:chExt cx="916747" cy="2797226"/>
          </a:xfrm>
        </p:grpSpPr>
        <p:sp>
          <p:nvSpPr>
            <p:cNvPr id="114" name="円/楕円 100"/>
            <p:cNvSpPr/>
            <p:nvPr/>
          </p:nvSpPr>
          <p:spPr bwMode="auto">
            <a:xfrm>
              <a:off x="6159247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5" name="円/楕円 101"/>
            <p:cNvSpPr/>
            <p:nvPr/>
          </p:nvSpPr>
          <p:spPr bwMode="auto">
            <a:xfrm>
              <a:off x="6916560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" name="円/楕円 102"/>
            <p:cNvSpPr/>
            <p:nvPr/>
          </p:nvSpPr>
          <p:spPr bwMode="auto">
            <a:xfrm>
              <a:off x="6159247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7" name="円/楕円 103"/>
            <p:cNvSpPr/>
            <p:nvPr/>
          </p:nvSpPr>
          <p:spPr bwMode="auto">
            <a:xfrm>
              <a:off x="6916560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8" name="円/楕円 104"/>
            <p:cNvSpPr/>
            <p:nvPr/>
          </p:nvSpPr>
          <p:spPr bwMode="auto">
            <a:xfrm>
              <a:off x="6159247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9" name="円/楕円 105"/>
            <p:cNvSpPr/>
            <p:nvPr/>
          </p:nvSpPr>
          <p:spPr bwMode="auto">
            <a:xfrm>
              <a:off x="6916560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0" name="円/楕円 106"/>
            <p:cNvSpPr/>
            <p:nvPr/>
          </p:nvSpPr>
          <p:spPr bwMode="auto">
            <a:xfrm>
              <a:off x="6159247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1" name="円/楕円 107"/>
            <p:cNvSpPr/>
            <p:nvPr/>
          </p:nvSpPr>
          <p:spPr bwMode="auto">
            <a:xfrm>
              <a:off x="6916560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2" name="円/楕円 108"/>
            <p:cNvSpPr/>
            <p:nvPr/>
          </p:nvSpPr>
          <p:spPr bwMode="auto">
            <a:xfrm>
              <a:off x="6159247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3" name="円/楕円 109"/>
            <p:cNvSpPr/>
            <p:nvPr/>
          </p:nvSpPr>
          <p:spPr bwMode="auto">
            <a:xfrm>
              <a:off x="6916560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24" name="直線コネクタ 110"/>
            <p:cNvCxnSpPr>
              <a:stCxn id="114" idx="6"/>
              <a:endCxn id="115" idx="2"/>
            </p:cNvCxnSpPr>
            <p:nvPr/>
          </p:nvCxnSpPr>
          <p:spPr bwMode="auto">
            <a:xfrm>
              <a:off x="6318681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" name="直線コネクタ 111"/>
            <p:cNvCxnSpPr>
              <a:stCxn id="116" idx="6"/>
              <a:endCxn id="117" idx="2"/>
            </p:cNvCxnSpPr>
            <p:nvPr/>
          </p:nvCxnSpPr>
          <p:spPr bwMode="auto">
            <a:xfrm>
              <a:off x="6318681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" name="直線コネクタ 112"/>
            <p:cNvCxnSpPr>
              <a:stCxn id="118" idx="6"/>
              <a:endCxn id="119" idx="2"/>
            </p:cNvCxnSpPr>
            <p:nvPr/>
          </p:nvCxnSpPr>
          <p:spPr bwMode="auto">
            <a:xfrm>
              <a:off x="6318681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7" name="直線コネクタ 113"/>
            <p:cNvCxnSpPr>
              <a:stCxn id="120" idx="6"/>
              <a:endCxn id="121" idx="2"/>
            </p:cNvCxnSpPr>
            <p:nvPr/>
          </p:nvCxnSpPr>
          <p:spPr bwMode="auto">
            <a:xfrm>
              <a:off x="6318681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" name="直線コネクタ 114"/>
            <p:cNvCxnSpPr>
              <a:stCxn id="122" idx="6"/>
              <a:endCxn id="123" idx="2"/>
            </p:cNvCxnSpPr>
            <p:nvPr/>
          </p:nvCxnSpPr>
          <p:spPr bwMode="auto">
            <a:xfrm>
              <a:off x="6318681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9" name="円/楕円 115"/>
            <p:cNvSpPr/>
            <p:nvPr/>
          </p:nvSpPr>
          <p:spPr bwMode="auto">
            <a:xfrm>
              <a:off x="6159247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0" name="円/楕円 116"/>
            <p:cNvSpPr/>
            <p:nvPr/>
          </p:nvSpPr>
          <p:spPr bwMode="auto">
            <a:xfrm>
              <a:off x="6916560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31" name="直線コネクタ 117"/>
            <p:cNvCxnSpPr>
              <a:stCxn id="129" idx="6"/>
              <a:endCxn id="130" idx="2"/>
            </p:cNvCxnSpPr>
            <p:nvPr/>
          </p:nvCxnSpPr>
          <p:spPr bwMode="auto">
            <a:xfrm>
              <a:off x="6318681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2" name="直線コネクタ 118"/>
            <p:cNvCxnSpPr>
              <a:stCxn id="114" idx="5"/>
              <a:endCxn id="117" idx="1"/>
            </p:cNvCxnSpPr>
            <p:nvPr/>
          </p:nvCxnSpPr>
          <p:spPr bwMode="auto">
            <a:xfrm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3" name="直線コネクタ 119"/>
            <p:cNvCxnSpPr>
              <a:stCxn id="116" idx="7"/>
              <a:endCxn id="115" idx="3"/>
            </p:cNvCxnSpPr>
            <p:nvPr/>
          </p:nvCxnSpPr>
          <p:spPr bwMode="auto">
            <a:xfrm flipV="1"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4" name="直線コネクタ 120"/>
            <p:cNvCxnSpPr>
              <a:stCxn id="118" idx="5"/>
              <a:endCxn id="121" idx="1"/>
            </p:cNvCxnSpPr>
            <p:nvPr/>
          </p:nvCxnSpPr>
          <p:spPr bwMode="auto">
            <a:xfrm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" name="直線コネクタ 121"/>
            <p:cNvCxnSpPr>
              <a:stCxn id="120" idx="7"/>
              <a:endCxn id="119" idx="3"/>
            </p:cNvCxnSpPr>
            <p:nvPr/>
          </p:nvCxnSpPr>
          <p:spPr bwMode="auto">
            <a:xfrm flipV="1"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6" name="直線コネクタ 122"/>
            <p:cNvCxnSpPr>
              <a:stCxn id="122" idx="5"/>
              <a:endCxn id="130" idx="1"/>
            </p:cNvCxnSpPr>
            <p:nvPr/>
          </p:nvCxnSpPr>
          <p:spPr bwMode="auto">
            <a:xfrm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7" name="直線コネクタ 123"/>
            <p:cNvCxnSpPr>
              <a:stCxn id="129" idx="7"/>
              <a:endCxn id="123" idx="3"/>
            </p:cNvCxnSpPr>
            <p:nvPr/>
          </p:nvCxnSpPr>
          <p:spPr bwMode="auto">
            <a:xfrm flipV="1"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8" name="円/楕円 124"/>
            <p:cNvSpPr/>
            <p:nvPr/>
          </p:nvSpPr>
          <p:spPr bwMode="auto">
            <a:xfrm>
              <a:off x="6159247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" name="円/楕円 125"/>
            <p:cNvSpPr/>
            <p:nvPr/>
          </p:nvSpPr>
          <p:spPr bwMode="auto">
            <a:xfrm>
              <a:off x="6916560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0" name="直線コネクタ 126"/>
            <p:cNvCxnSpPr>
              <a:stCxn id="138" idx="6"/>
              <a:endCxn id="139" idx="2"/>
            </p:cNvCxnSpPr>
            <p:nvPr/>
          </p:nvCxnSpPr>
          <p:spPr bwMode="auto">
            <a:xfrm>
              <a:off x="6318681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1" name="曲線コネクタ 127"/>
            <p:cNvCxnSpPr>
              <a:stCxn id="138" idx="7"/>
              <a:endCxn id="139" idx="1"/>
            </p:cNvCxnSpPr>
            <p:nvPr/>
          </p:nvCxnSpPr>
          <p:spPr bwMode="auto">
            <a:xfrm rot="5400000" flipH="1" flipV="1">
              <a:off x="6617300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9" name="Group 168"/>
          <p:cNvGrpSpPr/>
          <p:nvPr/>
        </p:nvGrpSpPr>
        <p:grpSpPr>
          <a:xfrm>
            <a:off x="8089358" y="3847751"/>
            <a:ext cx="916747" cy="2797226"/>
            <a:chOff x="7873166" y="3766691"/>
            <a:chExt cx="916747" cy="2797226"/>
          </a:xfrm>
        </p:grpSpPr>
        <p:sp>
          <p:nvSpPr>
            <p:cNvPr id="142" name="円/楕円 133"/>
            <p:cNvSpPr/>
            <p:nvPr/>
          </p:nvSpPr>
          <p:spPr bwMode="auto">
            <a:xfrm>
              <a:off x="7873166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3" name="円/楕円 134"/>
            <p:cNvSpPr/>
            <p:nvPr/>
          </p:nvSpPr>
          <p:spPr bwMode="auto">
            <a:xfrm>
              <a:off x="8630479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4" name="円/楕円 135"/>
            <p:cNvSpPr/>
            <p:nvPr/>
          </p:nvSpPr>
          <p:spPr bwMode="auto">
            <a:xfrm>
              <a:off x="7873166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" name="円/楕円 136"/>
            <p:cNvSpPr/>
            <p:nvPr/>
          </p:nvSpPr>
          <p:spPr bwMode="auto">
            <a:xfrm>
              <a:off x="8630479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" name="円/楕円 137"/>
            <p:cNvSpPr/>
            <p:nvPr/>
          </p:nvSpPr>
          <p:spPr bwMode="auto">
            <a:xfrm>
              <a:off x="7873166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7" name="円/楕円 138"/>
            <p:cNvSpPr/>
            <p:nvPr/>
          </p:nvSpPr>
          <p:spPr bwMode="auto">
            <a:xfrm>
              <a:off x="8630479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8" name="円/楕円 139"/>
            <p:cNvSpPr/>
            <p:nvPr/>
          </p:nvSpPr>
          <p:spPr bwMode="auto">
            <a:xfrm>
              <a:off x="7873166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9" name="円/楕円 140"/>
            <p:cNvSpPr/>
            <p:nvPr/>
          </p:nvSpPr>
          <p:spPr bwMode="auto">
            <a:xfrm>
              <a:off x="8630479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0" name="円/楕円 141"/>
            <p:cNvSpPr/>
            <p:nvPr/>
          </p:nvSpPr>
          <p:spPr bwMode="auto">
            <a:xfrm>
              <a:off x="7873166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1" name="円/楕円 142"/>
            <p:cNvSpPr/>
            <p:nvPr/>
          </p:nvSpPr>
          <p:spPr bwMode="auto">
            <a:xfrm>
              <a:off x="8630479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2" name="直線コネクタ 143"/>
            <p:cNvCxnSpPr>
              <a:stCxn id="142" idx="6"/>
              <a:endCxn id="143" idx="2"/>
            </p:cNvCxnSpPr>
            <p:nvPr/>
          </p:nvCxnSpPr>
          <p:spPr bwMode="auto">
            <a:xfrm>
              <a:off x="8032600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3" name="直線コネクタ 144"/>
            <p:cNvCxnSpPr>
              <a:stCxn id="144" idx="6"/>
              <a:endCxn id="145" idx="2"/>
            </p:cNvCxnSpPr>
            <p:nvPr/>
          </p:nvCxnSpPr>
          <p:spPr bwMode="auto">
            <a:xfrm>
              <a:off x="8032600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" name="円/楕円 148"/>
            <p:cNvSpPr/>
            <p:nvPr/>
          </p:nvSpPr>
          <p:spPr bwMode="auto">
            <a:xfrm>
              <a:off x="7873166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5" name="円/楕円 149"/>
            <p:cNvSpPr/>
            <p:nvPr/>
          </p:nvSpPr>
          <p:spPr bwMode="auto">
            <a:xfrm>
              <a:off x="8630479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6" name="直線コネクタ 153"/>
            <p:cNvCxnSpPr>
              <a:stCxn id="146" idx="5"/>
              <a:endCxn id="149" idx="1"/>
            </p:cNvCxnSpPr>
            <p:nvPr/>
          </p:nvCxnSpPr>
          <p:spPr bwMode="auto">
            <a:xfrm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7" name="直線コネクタ 154"/>
            <p:cNvCxnSpPr>
              <a:stCxn id="148" idx="7"/>
              <a:endCxn id="147" idx="3"/>
            </p:cNvCxnSpPr>
            <p:nvPr/>
          </p:nvCxnSpPr>
          <p:spPr bwMode="auto">
            <a:xfrm flipV="1"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8" name="直線コネクタ 155"/>
            <p:cNvCxnSpPr>
              <a:stCxn id="150" idx="5"/>
              <a:endCxn id="155" idx="1"/>
            </p:cNvCxnSpPr>
            <p:nvPr/>
          </p:nvCxnSpPr>
          <p:spPr bwMode="auto">
            <a:xfrm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9" name="直線コネクタ 156"/>
            <p:cNvCxnSpPr>
              <a:stCxn id="154" idx="7"/>
              <a:endCxn id="151" idx="3"/>
            </p:cNvCxnSpPr>
            <p:nvPr/>
          </p:nvCxnSpPr>
          <p:spPr bwMode="auto">
            <a:xfrm flipV="1"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0" name="円/楕円 157"/>
            <p:cNvSpPr/>
            <p:nvPr/>
          </p:nvSpPr>
          <p:spPr bwMode="auto">
            <a:xfrm>
              <a:off x="7873166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1" name="円/楕円 158"/>
            <p:cNvSpPr/>
            <p:nvPr/>
          </p:nvSpPr>
          <p:spPr bwMode="auto">
            <a:xfrm>
              <a:off x="8630479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2" name="直線コネクタ 159"/>
            <p:cNvCxnSpPr>
              <a:stCxn id="160" idx="6"/>
              <a:endCxn id="161" idx="2"/>
            </p:cNvCxnSpPr>
            <p:nvPr/>
          </p:nvCxnSpPr>
          <p:spPr bwMode="auto">
            <a:xfrm>
              <a:off x="8032600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63" name="右矢印 161"/>
          <p:cNvSpPr/>
          <p:nvPr/>
        </p:nvSpPr>
        <p:spPr bwMode="auto">
          <a:xfrm>
            <a:off x="7531338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" name="右中かっこ 162"/>
          <p:cNvSpPr/>
          <p:nvPr/>
        </p:nvSpPr>
        <p:spPr bwMode="auto">
          <a:xfrm>
            <a:off x="7332045" y="3804044"/>
            <a:ext cx="159434" cy="655600"/>
          </a:xfrm>
          <a:prstGeom prst="righ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5" name="テキスト ボックス 163"/>
          <p:cNvSpPr txBox="1"/>
          <p:nvPr/>
        </p:nvSpPr>
        <p:spPr>
          <a:xfrm>
            <a:off x="7461265" y="3890548"/>
            <a:ext cx="587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kumimoji="1" lang="en-US" altLang="ja-JP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1/2</a:t>
            </a:r>
            <a:endParaRPr kumimoji="1" lang="ja-JP" altLang="en-US" sz="2000" baseline="30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993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63" grpId="0" animBg="1"/>
      <p:bldP spid="164" grpId="0" animBg="1"/>
      <p:bldP spid="1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View the two permutations as disjoint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Break long cycles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(length &gt; n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1/2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400" dirty="0" smtClean="0"/>
              <a:t> into short ones </a:t>
            </a:r>
            <a:r>
              <a:rPr lang="en-US" sz="2000" dirty="0" smtClean="0">
                <a:solidFill>
                  <a:srgbClr val="7F7F7F"/>
                </a:solidFill>
              </a:rPr>
              <a:t>(length ≤ n</a:t>
            </a:r>
            <a:r>
              <a:rPr lang="en-US" sz="2000" baseline="30000" dirty="0" smtClean="0">
                <a:solidFill>
                  <a:srgbClr val="7F7F7F"/>
                </a:solidFill>
              </a:rPr>
              <a:t>1/2</a:t>
            </a:r>
            <a:r>
              <a:rPr lang="en-US" sz="2000" dirty="0" smtClean="0">
                <a:solidFill>
                  <a:srgbClr val="7F7F7F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each cycle, choose Permutation 1/Permutation 2 independently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Analysis</a:t>
            </a:r>
          </a:p>
          <a:p>
            <a:r>
              <a:rPr lang="en-US" sz="2400" dirty="0" smtClean="0"/>
              <a:t>Step 3: value of the constraints </a:t>
            </a:r>
          </a:p>
          <a:p>
            <a:pPr marL="0" indent="0">
              <a:buNone/>
            </a:pPr>
            <a:r>
              <a:rPr lang="en-US" sz="2400" dirty="0" smtClean="0"/>
              <a:t>where each variable from a distinct </a:t>
            </a:r>
          </a:p>
          <a:p>
            <a:pPr marL="0" indent="0">
              <a:buNone/>
            </a:pPr>
            <a:r>
              <a:rPr lang="en-US" sz="2400" dirty="0" smtClean="0"/>
              <a:t>cycle is preserved because of </a:t>
            </a:r>
          </a:p>
          <a:p>
            <a:pPr marL="0" indent="0">
              <a:buNone/>
            </a:pPr>
            <a:r>
              <a:rPr lang="en-US" sz="2400" dirty="0" smtClean="0"/>
              <a:t>independence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– all but n</a:t>
            </a:r>
            <a:r>
              <a:rPr lang="en-US" sz="2400" baseline="30000" dirty="0" smtClean="0"/>
              <a:t>-1/2</a:t>
            </a:r>
            <a:r>
              <a:rPr lang="en-US" sz="2400" dirty="0" smtClean="0"/>
              <a:t>-fraction of them</a:t>
            </a:r>
          </a:p>
        </p:txBody>
      </p:sp>
      <p:sp>
        <p:nvSpPr>
          <p:cNvPr id="109" name="右矢印 67"/>
          <p:cNvSpPr/>
          <p:nvPr/>
        </p:nvSpPr>
        <p:spPr bwMode="auto">
          <a:xfrm>
            <a:off x="5897136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661520" y="3847751"/>
            <a:ext cx="916747" cy="2797226"/>
            <a:chOff x="4445328" y="3766691"/>
            <a:chExt cx="916747" cy="2797226"/>
          </a:xfrm>
        </p:grpSpPr>
        <p:sp>
          <p:nvSpPr>
            <p:cNvPr id="85" name="円/楕円 3"/>
            <p:cNvSpPr/>
            <p:nvPr/>
          </p:nvSpPr>
          <p:spPr bwMode="auto">
            <a:xfrm>
              <a:off x="4445328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円/楕円 5"/>
            <p:cNvSpPr/>
            <p:nvPr/>
          </p:nvSpPr>
          <p:spPr bwMode="auto">
            <a:xfrm>
              <a:off x="5202641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" name="円/楕円 6"/>
            <p:cNvSpPr/>
            <p:nvPr/>
          </p:nvSpPr>
          <p:spPr bwMode="auto">
            <a:xfrm>
              <a:off x="4445328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円/楕円 7"/>
            <p:cNvSpPr/>
            <p:nvPr/>
          </p:nvSpPr>
          <p:spPr bwMode="auto">
            <a:xfrm>
              <a:off x="5202641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円/楕円 8"/>
            <p:cNvSpPr/>
            <p:nvPr/>
          </p:nvSpPr>
          <p:spPr bwMode="auto">
            <a:xfrm>
              <a:off x="4445328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" name="円/楕円 9"/>
            <p:cNvSpPr/>
            <p:nvPr/>
          </p:nvSpPr>
          <p:spPr bwMode="auto">
            <a:xfrm>
              <a:off x="5202641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" name="円/楕円 10"/>
            <p:cNvSpPr/>
            <p:nvPr/>
          </p:nvSpPr>
          <p:spPr bwMode="auto">
            <a:xfrm>
              <a:off x="4445328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円/楕円 11"/>
            <p:cNvSpPr/>
            <p:nvPr/>
          </p:nvSpPr>
          <p:spPr bwMode="auto">
            <a:xfrm>
              <a:off x="5202641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3" name="円/楕円 12"/>
            <p:cNvSpPr/>
            <p:nvPr/>
          </p:nvSpPr>
          <p:spPr bwMode="auto">
            <a:xfrm>
              <a:off x="4445328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" name="円/楕円 13"/>
            <p:cNvSpPr/>
            <p:nvPr/>
          </p:nvSpPr>
          <p:spPr bwMode="auto">
            <a:xfrm>
              <a:off x="5202641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5" name="直線コネクタ 15"/>
            <p:cNvCxnSpPr>
              <a:stCxn id="85" idx="6"/>
              <a:endCxn id="86" idx="2"/>
            </p:cNvCxnSpPr>
            <p:nvPr/>
          </p:nvCxnSpPr>
          <p:spPr bwMode="auto">
            <a:xfrm>
              <a:off x="4604762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直線コネクタ 16"/>
            <p:cNvCxnSpPr>
              <a:stCxn id="87" idx="6"/>
              <a:endCxn id="88" idx="2"/>
            </p:cNvCxnSpPr>
            <p:nvPr/>
          </p:nvCxnSpPr>
          <p:spPr bwMode="auto">
            <a:xfrm>
              <a:off x="4604762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7" name="直線コネクタ 20"/>
            <p:cNvCxnSpPr>
              <a:stCxn id="89" idx="6"/>
              <a:endCxn id="90" idx="2"/>
            </p:cNvCxnSpPr>
            <p:nvPr/>
          </p:nvCxnSpPr>
          <p:spPr bwMode="auto">
            <a:xfrm>
              <a:off x="4604762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8" name="直線コネクタ 23"/>
            <p:cNvCxnSpPr>
              <a:stCxn id="91" idx="6"/>
              <a:endCxn id="92" idx="2"/>
            </p:cNvCxnSpPr>
            <p:nvPr/>
          </p:nvCxnSpPr>
          <p:spPr bwMode="auto">
            <a:xfrm>
              <a:off x="4604762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直線コネクタ 26"/>
            <p:cNvCxnSpPr>
              <a:stCxn id="93" idx="6"/>
              <a:endCxn id="94" idx="2"/>
            </p:cNvCxnSpPr>
            <p:nvPr/>
          </p:nvCxnSpPr>
          <p:spPr bwMode="auto">
            <a:xfrm>
              <a:off x="4604762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0" name="円/楕円 30"/>
            <p:cNvSpPr/>
            <p:nvPr/>
          </p:nvSpPr>
          <p:spPr bwMode="auto">
            <a:xfrm>
              <a:off x="4445328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円/楕円 31"/>
            <p:cNvSpPr/>
            <p:nvPr/>
          </p:nvSpPr>
          <p:spPr bwMode="auto">
            <a:xfrm>
              <a:off x="5202641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02" name="直線コネクタ 32"/>
            <p:cNvCxnSpPr>
              <a:stCxn id="100" idx="6"/>
              <a:endCxn id="101" idx="2"/>
            </p:cNvCxnSpPr>
            <p:nvPr/>
          </p:nvCxnSpPr>
          <p:spPr bwMode="auto">
            <a:xfrm>
              <a:off x="4604762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直線コネクタ 43"/>
            <p:cNvCxnSpPr>
              <a:stCxn id="85" idx="5"/>
              <a:endCxn id="88" idx="1"/>
            </p:cNvCxnSpPr>
            <p:nvPr/>
          </p:nvCxnSpPr>
          <p:spPr bwMode="auto">
            <a:xfrm>
              <a:off x="4581414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4" name="直線コネクタ 46"/>
            <p:cNvCxnSpPr>
              <a:stCxn id="87" idx="5"/>
              <a:endCxn id="90" idx="1"/>
            </p:cNvCxnSpPr>
            <p:nvPr/>
          </p:nvCxnSpPr>
          <p:spPr bwMode="auto">
            <a:xfrm>
              <a:off x="4581414" y="43529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5" name="直線コネクタ 49"/>
            <p:cNvCxnSpPr>
              <a:stCxn id="89" idx="5"/>
              <a:endCxn id="92" idx="1"/>
            </p:cNvCxnSpPr>
            <p:nvPr/>
          </p:nvCxnSpPr>
          <p:spPr bwMode="auto">
            <a:xfrm>
              <a:off x="4581414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6" name="直線コネクタ 52"/>
            <p:cNvCxnSpPr>
              <a:stCxn id="91" idx="5"/>
              <a:endCxn id="86" idx="3"/>
            </p:cNvCxnSpPr>
            <p:nvPr/>
          </p:nvCxnSpPr>
          <p:spPr bwMode="auto">
            <a:xfrm flipV="1">
              <a:off x="4581414" y="3915914"/>
              <a:ext cx="644576" cy="131120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7" name="直線コネクタ 55"/>
            <p:cNvCxnSpPr>
              <a:stCxn id="93" idx="5"/>
              <a:endCxn id="101" idx="1"/>
            </p:cNvCxnSpPr>
            <p:nvPr/>
          </p:nvCxnSpPr>
          <p:spPr bwMode="auto">
            <a:xfrm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8" name="直線コネクタ 58"/>
            <p:cNvCxnSpPr>
              <a:stCxn id="100" idx="7"/>
              <a:endCxn id="94" idx="3"/>
            </p:cNvCxnSpPr>
            <p:nvPr/>
          </p:nvCxnSpPr>
          <p:spPr bwMode="auto">
            <a:xfrm flipV="1"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0" name="円/楕円 94"/>
            <p:cNvSpPr/>
            <p:nvPr/>
          </p:nvSpPr>
          <p:spPr bwMode="auto">
            <a:xfrm>
              <a:off x="4445328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1" name="円/楕円 95"/>
            <p:cNvSpPr/>
            <p:nvPr/>
          </p:nvSpPr>
          <p:spPr bwMode="auto">
            <a:xfrm>
              <a:off x="5202641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2" name="直線コネクタ 96"/>
            <p:cNvCxnSpPr>
              <a:stCxn id="110" idx="6"/>
              <a:endCxn id="111" idx="2"/>
            </p:cNvCxnSpPr>
            <p:nvPr/>
          </p:nvCxnSpPr>
          <p:spPr bwMode="auto">
            <a:xfrm>
              <a:off x="4604762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3" name="曲線コネクタ 98"/>
            <p:cNvCxnSpPr>
              <a:stCxn id="110" idx="7"/>
              <a:endCxn id="111" idx="1"/>
            </p:cNvCxnSpPr>
            <p:nvPr/>
          </p:nvCxnSpPr>
          <p:spPr bwMode="auto">
            <a:xfrm rot="5400000" flipH="1" flipV="1">
              <a:off x="4903381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8" name="Group 167"/>
          <p:cNvGrpSpPr/>
          <p:nvPr/>
        </p:nvGrpSpPr>
        <p:grpSpPr>
          <a:xfrm>
            <a:off x="6375439" y="3847751"/>
            <a:ext cx="916747" cy="2797226"/>
            <a:chOff x="6159247" y="3766691"/>
            <a:chExt cx="916747" cy="2797226"/>
          </a:xfrm>
        </p:grpSpPr>
        <p:sp>
          <p:nvSpPr>
            <p:cNvPr id="114" name="円/楕円 100"/>
            <p:cNvSpPr/>
            <p:nvPr/>
          </p:nvSpPr>
          <p:spPr bwMode="auto">
            <a:xfrm>
              <a:off x="6159247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5" name="円/楕円 101"/>
            <p:cNvSpPr/>
            <p:nvPr/>
          </p:nvSpPr>
          <p:spPr bwMode="auto">
            <a:xfrm>
              <a:off x="6916560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" name="円/楕円 102"/>
            <p:cNvSpPr/>
            <p:nvPr/>
          </p:nvSpPr>
          <p:spPr bwMode="auto">
            <a:xfrm>
              <a:off x="6159247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7" name="円/楕円 103"/>
            <p:cNvSpPr/>
            <p:nvPr/>
          </p:nvSpPr>
          <p:spPr bwMode="auto">
            <a:xfrm>
              <a:off x="6916560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8" name="円/楕円 104"/>
            <p:cNvSpPr/>
            <p:nvPr/>
          </p:nvSpPr>
          <p:spPr bwMode="auto">
            <a:xfrm>
              <a:off x="6159247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9" name="円/楕円 105"/>
            <p:cNvSpPr/>
            <p:nvPr/>
          </p:nvSpPr>
          <p:spPr bwMode="auto">
            <a:xfrm>
              <a:off x="6916560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0" name="円/楕円 106"/>
            <p:cNvSpPr/>
            <p:nvPr/>
          </p:nvSpPr>
          <p:spPr bwMode="auto">
            <a:xfrm>
              <a:off x="6159247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1" name="円/楕円 107"/>
            <p:cNvSpPr/>
            <p:nvPr/>
          </p:nvSpPr>
          <p:spPr bwMode="auto">
            <a:xfrm>
              <a:off x="6916560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2" name="円/楕円 108"/>
            <p:cNvSpPr/>
            <p:nvPr/>
          </p:nvSpPr>
          <p:spPr bwMode="auto">
            <a:xfrm>
              <a:off x="6159247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3" name="円/楕円 109"/>
            <p:cNvSpPr/>
            <p:nvPr/>
          </p:nvSpPr>
          <p:spPr bwMode="auto">
            <a:xfrm>
              <a:off x="6916560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24" name="直線コネクタ 110"/>
            <p:cNvCxnSpPr>
              <a:stCxn id="114" idx="6"/>
              <a:endCxn id="115" idx="2"/>
            </p:cNvCxnSpPr>
            <p:nvPr/>
          </p:nvCxnSpPr>
          <p:spPr bwMode="auto">
            <a:xfrm>
              <a:off x="6318681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" name="直線コネクタ 111"/>
            <p:cNvCxnSpPr>
              <a:stCxn id="116" idx="6"/>
              <a:endCxn id="117" idx="2"/>
            </p:cNvCxnSpPr>
            <p:nvPr/>
          </p:nvCxnSpPr>
          <p:spPr bwMode="auto">
            <a:xfrm>
              <a:off x="6318681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" name="直線コネクタ 112"/>
            <p:cNvCxnSpPr>
              <a:stCxn id="118" idx="6"/>
              <a:endCxn id="119" idx="2"/>
            </p:cNvCxnSpPr>
            <p:nvPr/>
          </p:nvCxnSpPr>
          <p:spPr bwMode="auto">
            <a:xfrm>
              <a:off x="6318681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7" name="直線コネクタ 113"/>
            <p:cNvCxnSpPr>
              <a:stCxn id="120" idx="6"/>
              <a:endCxn id="121" idx="2"/>
            </p:cNvCxnSpPr>
            <p:nvPr/>
          </p:nvCxnSpPr>
          <p:spPr bwMode="auto">
            <a:xfrm>
              <a:off x="6318681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" name="直線コネクタ 114"/>
            <p:cNvCxnSpPr>
              <a:stCxn id="122" idx="6"/>
              <a:endCxn id="123" idx="2"/>
            </p:cNvCxnSpPr>
            <p:nvPr/>
          </p:nvCxnSpPr>
          <p:spPr bwMode="auto">
            <a:xfrm>
              <a:off x="6318681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9" name="円/楕円 115"/>
            <p:cNvSpPr/>
            <p:nvPr/>
          </p:nvSpPr>
          <p:spPr bwMode="auto">
            <a:xfrm>
              <a:off x="6159247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0" name="円/楕円 116"/>
            <p:cNvSpPr/>
            <p:nvPr/>
          </p:nvSpPr>
          <p:spPr bwMode="auto">
            <a:xfrm>
              <a:off x="6916560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31" name="直線コネクタ 117"/>
            <p:cNvCxnSpPr>
              <a:stCxn id="129" idx="6"/>
              <a:endCxn id="130" idx="2"/>
            </p:cNvCxnSpPr>
            <p:nvPr/>
          </p:nvCxnSpPr>
          <p:spPr bwMode="auto">
            <a:xfrm>
              <a:off x="6318681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2" name="直線コネクタ 118"/>
            <p:cNvCxnSpPr>
              <a:stCxn id="114" idx="5"/>
              <a:endCxn id="117" idx="1"/>
            </p:cNvCxnSpPr>
            <p:nvPr/>
          </p:nvCxnSpPr>
          <p:spPr bwMode="auto">
            <a:xfrm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3" name="直線コネクタ 119"/>
            <p:cNvCxnSpPr>
              <a:stCxn id="116" idx="7"/>
              <a:endCxn id="115" idx="3"/>
            </p:cNvCxnSpPr>
            <p:nvPr/>
          </p:nvCxnSpPr>
          <p:spPr bwMode="auto">
            <a:xfrm flipV="1"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4" name="直線コネクタ 120"/>
            <p:cNvCxnSpPr>
              <a:stCxn id="118" idx="5"/>
              <a:endCxn id="121" idx="1"/>
            </p:cNvCxnSpPr>
            <p:nvPr/>
          </p:nvCxnSpPr>
          <p:spPr bwMode="auto">
            <a:xfrm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" name="直線コネクタ 121"/>
            <p:cNvCxnSpPr>
              <a:stCxn id="120" idx="7"/>
              <a:endCxn id="119" idx="3"/>
            </p:cNvCxnSpPr>
            <p:nvPr/>
          </p:nvCxnSpPr>
          <p:spPr bwMode="auto">
            <a:xfrm flipV="1"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6" name="直線コネクタ 122"/>
            <p:cNvCxnSpPr>
              <a:stCxn id="122" idx="5"/>
              <a:endCxn id="130" idx="1"/>
            </p:cNvCxnSpPr>
            <p:nvPr/>
          </p:nvCxnSpPr>
          <p:spPr bwMode="auto">
            <a:xfrm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7" name="直線コネクタ 123"/>
            <p:cNvCxnSpPr>
              <a:stCxn id="129" idx="7"/>
              <a:endCxn id="123" idx="3"/>
            </p:cNvCxnSpPr>
            <p:nvPr/>
          </p:nvCxnSpPr>
          <p:spPr bwMode="auto">
            <a:xfrm flipV="1"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8" name="円/楕円 124"/>
            <p:cNvSpPr/>
            <p:nvPr/>
          </p:nvSpPr>
          <p:spPr bwMode="auto">
            <a:xfrm>
              <a:off x="6159247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" name="円/楕円 125"/>
            <p:cNvSpPr/>
            <p:nvPr/>
          </p:nvSpPr>
          <p:spPr bwMode="auto">
            <a:xfrm>
              <a:off x="6916560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0" name="直線コネクタ 126"/>
            <p:cNvCxnSpPr>
              <a:stCxn id="138" idx="6"/>
              <a:endCxn id="139" idx="2"/>
            </p:cNvCxnSpPr>
            <p:nvPr/>
          </p:nvCxnSpPr>
          <p:spPr bwMode="auto">
            <a:xfrm>
              <a:off x="6318681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1" name="曲線コネクタ 127"/>
            <p:cNvCxnSpPr>
              <a:stCxn id="138" idx="7"/>
              <a:endCxn id="139" idx="1"/>
            </p:cNvCxnSpPr>
            <p:nvPr/>
          </p:nvCxnSpPr>
          <p:spPr bwMode="auto">
            <a:xfrm rot="5400000" flipH="1" flipV="1">
              <a:off x="6617300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9" name="Group 168"/>
          <p:cNvGrpSpPr/>
          <p:nvPr/>
        </p:nvGrpSpPr>
        <p:grpSpPr>
          <a:xfrm>
            <a:off x="8089358" y="3847751"/>
            <a:ext cx="916747" cy="2797226"/>
            <a:chOff x="7873166" y="3766691"/>
            <a:chExt cx="916747" cy="2797226"/>
          </a:xfrm>
        </p:grpSpPr>
        <p:sp>
          <p:nvSpPr>
            <p:cNvPr id="142" name="円/楕円 133"/>
            <p:cNvSpPr/>
            <p:nvPr/>
          </p:nvSpPr>
          <p:spPr bwMode="auto">
            <a:xfrm>
              <a:off x="7873166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3" name="円/楕円 134"/>
            <p:cNvSpPr/>
            <p:nvPr/>
          </p:nvSpPr>
          <p:spPr bwMode="auto">
            <a:xfrm>
              <a:off x="8630479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4" name="円/楕円 135"/>
            <p:cNvSpPr/>
            <p:nvPr/>
          </p:nvSpPr>
          <p:spPr bwMode="auto">
            <a:xfrm>
              <a:off x="7873166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" name="円/楕円 136"/>
            <p:cNvSpPr/>
            <p:nvPr/>
          </p:nvSpPr>
          <p:spPr bwMode="auto">
            <a:xfrm>
              <a:off x="8630479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" name="円/楕円 137"/>
            <p:cNvSpPr/>
            <p:nvPr/>
          </p:nvSpPr>
          <p:spPr bwMode="auto">
            <a:xfrm>
              <a:off x="7873166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7" name="円/楕円 138"/>
            <p:cNvSpPr/>
            <p:nvPr/>
          </p:nvSpPr>
          <p:spPr bwMode="auto">
            <a:xfrm>
              <a:off x="8630479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8" name="円/楕円 139"/>
            <p:cNvSpPr/>
            <p:nvPr/>
          </p:nvSpPr>
          <p:spPr bwMode="auto">
            <a:xfrm>
              <a:off x="7873166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9" name="円/楕円 140"/>
            <p:cNvSpPr/>
            <p:nvPr/>
          </p:nvSpPr>
          <p:spPr bwMode="auto">
            <a:xfrm>
              <a:off x="8630479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0" name="円/楕円 141"/>
            <p:cNvSpPr/>
            <p:nvPr/>
          </p:nvSpPr>
          <p:spPr bwMode="auto">
            <a:xfrm>
              <a:off x="7873166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1" name="円/楕円 142"/>
            <p:cNvSpPr/>
            <p:nvPr/>
          </p:nvSpPr>
          <p:spPr bwMode="auto">
            <a:xfrm>
              <a:off x="8630479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2" name="直線コネクタ 143"/>
            <p:cNvCxnSpPr>
              <a:stCxn id="142" idx="6"/>
              <a:endCxn id="143" idx="2"/>
            </p:cNvCxnSpPr>
            <p:nvPr/>
          </p:nvCxnSpPr>
          <p:spPr bwMode="auto">
            <a:xfrm>
              <a:off x="8032600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3" name="直線コネクタ 144"/>
            <p:cNvCxnSpPr>
              <a:stCxn id="144" idx="6"/>
              <a:endCxn id="145" idx="2"/>
            </p:cNvCxnSpPr>
            <p:nvPr/>
          </p:nvCxnSpPr>
          <p:spPr bwMode="auto">
            <a:xfrm>
              <a:off x="8032600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" name="円/楕円 148"/>
            <p:cNvSpPr/>
            <p:nvPr/>
          </p:nvSpPr>
          <p:spPr bwMode="auto">
            <a:xfrm>
              <a:off x="7873166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5" name="円/楕円 149"/>
            <p:cNvSpPr/>
            <p:nvPr/>
          </p:nvSpPr>
          <p:spPr bwMode="auto">
            <a:xfrm>
              <a:off x="8630479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6" name="直線コネクタ 153"/>
            <p:cNvCxnSpPr>
              <a:stCxn id="146" idx="5"/>
              <a:endCxn id="149" idx="1"/>
            </p:cNvCxnSpPr>
            <p:nvPr/>
          </p:nvCxnSpPr>
          <p:spPr bwMode="auto">
            <a:xfrm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7" name="直線コネクタ 154"/>
            <p:cNvCxnSpPr>
              <a:stCxn id="148" idx="7"/>
              <a:endCxn id="147" idx="3"/>
            </p:cNvCxnSpPr>
            <p:nvPr/>
          </p:nvCxnSpPr>
          <p:spPr bwMode="auto">
            <a:xfrm flipV="1"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8" name="直線コネクタ 155"/>
            <p:cNvCxnSpPr>
              <a:stCxn id="150" idx="5"/>
              <a:endCxn id="155" idx="1"/>
            </p:cNvCxnSpPr>
            <p:nvPr/>
          </p:nvCxnSpPr>
          <p:spPr bwMode="auto">
            <a:xfrm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9" name="直線コネクタ 156"/>
            <p:cNvCxnSpPr>
              <a:stCxn id="154" idx="7"/>
              <a:endCxn id="151" idx="3"/>
            </p:cNvCxnSpPr>
            <p:nvPr/>
          </p:nvCxnSpPr>
          <p:spPr bwMode="auto">
            <a:xfrm flipV="1"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0" name="円/楕円 157"/>
            <p:cNvSpPr/>
            <p:nvPr/>
          </p:nvSpPr>
          <p:spPr bwMode="auto">
            <a:xfrm>
              <a:off x="7873166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1" name="円/楕円 158"/>
            <p:cNvSpPr/>
            <p:nvPr/>
          </p:nvSpPr>
          <p:spPr bwMode="auto">
            <a:xfrm>
              <a:off x="8630479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2" name="直線コネクタ 159"/>
            <p:cNvCxnSpPr>
              <a:stCxn id="160" idx="6"/>
              <a:endCxn id="161" idx="2"/>
            </p:cNvCxnSpPr>
            <p:nvPr/>
          </p:nvCxnSpPr>
          <p:spPr bwMode="auto">
            <a:xfrm>
              <a:off x="8032600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63" name="右矢印 161"/>
          <p:cNvSpPr/>
          <p:nvPr/>
        </p:nvSpPr>
        <p:spPr bwMode="auto">
          <a:xfrm>
            <a:off x="7531338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" name="右中かっこ 162"/>
          <p:cNvSpPr/>
          <p:nvPr/>
        </p:nvSpPr>
        <p:spPr bwMode="auto">
          <a:xfrm>
            <a:off x="7332045" y="3804044"/>
            <a:ext cx="159434" cy="655600"/>
          </a:xfrm>
          <a:prstGeom prst="righ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5" name="テキスト ボックス 163"/>
          <p:cNvSpPr txBox="1"/>
          <p:nvPr/>
        </p:nvSpPr>
        <p:spPr>
          <a:xfrm>
            <a:off x="7461265" y="3890548"/>
            <a:ext cx="587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kumimoji="1" lang="en-US" altLang="ja-JP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1/2</a:t>
            </a:r>
            <a:endParaRPr kumimoji="1" lang="ja-JP" altLang="en-US" sz="2000" baseline="30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379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View the two permutations as disjoint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Break long cycles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(length &gt; n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1/2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400" dirty="0" smtClean="0"/>
              <a:t> into short ones </a:t>
            </a:r>
            <a:r>
              <a:rPr lang="en-US" sz="2000" dirty="0" smtClean="0">
                <a:solidFill>
                  <a:srgbClr val="7F7F7F"/>
                </a:solidFill>
              </a:rPr>
              <a:t>(length ≤ n</a:t>
            </a:r>
            <a:r>
              <a:rPr lang="en-US" sz="2000" baseline="30000" dirty="0" smtClean="0">
                <a:solidFill>
                  <a:srgbClr val="7F7F7F"/>
                </a:solidFill>
              </a:rPr>
              <a:t>1/2</a:t>
            </a:r>
            <a:r>
              <a:rPr lang="en-US" sz="2000" dirty="0" smtClean="0">
                <a:solidFill>
                  <a:srgbClr val="7F7F7F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each cycle, choose Permutation 1/Permutation 2 independently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Analysis</a:t>
            </a:r>
          </a:p>
          <a:p>
            <a:r>
              <a:rPr lang="en-US" sz="2400" dirty="0" smtClean="0"/>
              <a:t>Conclusion: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 this way, we get a permutation</a:t>
            </a:r>
          </a:p>
          <a:p>
            <a:pPr marL="0" indent="0">
              <a:buNone/>
            </a:pPr>
            <a:r>
              <a:rPr lang="en-US" sz="2400" dirty="0" smtClean="0"/>
              <a:t>whose objective value is at least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(1 – O(n</a:t>
            </a:r>
            <a:r>
              <a:rPr lang="en-US" sz="2400" baseline="30000" dirty="0" smtClean="0"/>
              <a:t>-1/2</a:t>
            </a:r>
            <a:r>
              <a:rPr lang="en-US" sz="2400" dirty="0" smtClean="0"/>
              <a:t>)) * </a:t>
            </a:r>
            <a:r>
              <a:rPr lang="en-US" sz="2400" dirty="0" smtClean="0">
                <a:solidFill>
                  <a:schemeClr val="accent2"/>
                </a:solidFill>
              </a:rPr>
              <a:t>[</a:t>
            </a:r>
            <a:r>
              <a:rPr lang="en-US" sz="2400" dirty="0" err="1" smtClean="0">
                <a:solidFill>
                  <a:schemeClr val="accent2"/>
                </a:solidFill>
              </a:rPr>
              <a:t>Indep</a:t>
            </a:r>
            <a:r>
              <a:rPr lang="en-US" sz="2400" dirty="0" smtClean="0">
                <a:solidFill>
                  <a:schemeClr val="accent2"/>
                </a:solidFill>
              </a:rPr>
              <a:t>. Sampling]</a:t>
            </a:r>
          </a:p>
          <a:p>
            <a:pPr marL="0" indent="0">
              <a:buNone/>
            </a:pPr>
            <a:r>
              <a:rPr lang="en-US" sz="2400" dirty="0" smtClean="0"/>
              <a:t>≥ </a:t>
            </a:r>
            <a:r>
              <a:rPr lang="en-US" sz="2400" dirty="0"/>
              <a:t>(1 – O(n</a:t>
            </a:r>
            <a:r>
              <a:rPr lang="en-US" sz="2400" baseline="30000" dirty="0"/>
              <a:t>-1/2</a:t>
            </a:r>
            <a:r>
              <a:rPr lang="en-US" sz="2400" dirty="0"/>
              <a:t>)</a:t>
            </a:r>
            <a:r>
              <a:rPr lang="en-US" sz="2400" dirty="0" smtClean="0"/>
              <a:t>) (1 – O</a:t>
            </a:r>
            <a:r>
              <a:rPr lang="en-US" sz="2400" dirty="0"/>
              <a:t>(</a:t>
            </a:r>
            <a:r>
              <a:rPr kumimoji="1" lang="en-US" altLang="ja-JP" sz="2400" dirty="0" err="1"/>
              <a:t>ε</a:t>
            </a:r>
            <a:r>
              <a:rPr kumimoji="1" lang="en-US" altLang="ja-JP" sz="2400" dirty="0" smtClean="0"/>
              <a:t>)) </a:t>
            </a:r>
            <a:r>
              <a:rPr kumimoji="1" lang="en-US" altLang="ja-JP" sz="2400" dirty="0" smtClean="0">
                <a:solidFill>
                  <a:srgbClr val="C0504D"/>
                </a:solidFill>
              </a:rPr>
              <a:t>[Val of LP]</a:t>
            </a:r>
            <a:endParaRPr lang="en-US" sz="2400" dirty="0" smtClean="0">
              <a:solidFill>
                <a:srgbClr val="C0504D"/>
              </a:solidFill>
            </a:endParaRPr>
          </a:p>
        </p:txBody>
      </p:sp>
      <p:sp>
        <p:nvSpPr>
          <p:cNvPr id="109" name="右矢印 67"/>
          <p:cNvSpPr/>
          <p:nvPr/>
        </p:nvSpPr>
        <p:spPr bwMode="auto">
          <a:xfrm>
            <a:off x="5897136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661520" y="3847751"/>
            <a:ext cx="916747" cy="2797226"/>
            <a:chOff x="4445328" y="3766691"/>
            <a:chExt cx="916747" cy="2797226"/>
          </a:xfrm>
        </p:grpSpPr>
        <p:sp>
          <p:nvSpPr>
            <p:cNvPr id="85" name="円/楕円 3"/>
            <p:cNvSpPr/>
            <p:nvPr/>
          </p:nvSpPr>
          <p:spPr bwMode="auto">
            <a:xfrm>
              <a:off x="4445328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円/楕円 5"/>
            <p:cNvSpPr/>
            <p:nvPr/>
          </p:nvSpPr>
          <p:spPr bwMode="auto">
            <a:xfrm>
              <a:off x="5202641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" name="円/楕円 6"/>
            <p:cNvSpPr/>
            <p:nvPr/>
          </p:nvSpPr>
          <p:spPr bwMode="auto">
            <a:xfrm>
              <a:off x="4445328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円/楕円 7"/>
            <p:cNvSpPr/>
            <p:nvPr/>
          </p:nvSpPr>
          <p:spPr bwMode="auto">
            <a:xfrm>
              <a:off x="5202641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円/楕円 8"/>
            <p:cNvSpPr/>
            <p:nvPr/>
          </p:nvSpPr>
          <p:spPr bwMode="auto">
            <a:xfrm>
              <a:off x="4445328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0" name="円/楕円 9"/>
            <p:cNvSpPr/>
            <p:nvPr/>
          </p:nvSpPr>
          <p:spPr bwMode="auto">
            <a:xfrm>
              <a:off x="5202641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" name="円/楕円 10"/>
            <p:cNvSpPr/>
            <p:nvPr/>
          </p:nvSpPr>
          <p:spPr bwMode="auto">
            <a:xfrm>
              <a:off x="4445328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円/楕円 11"/>
            <p:cNvSpPr/>
            <p:nvPr/>
          </p:nvSpPr>
          <p:spPr bwMode="auto">
            <a:xfrm>
              <a:off x="5202641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3" name="円/楕円 12"/>
            <p:cNvSpPr/>
            <p:nvPr/>
          </p:nvSpPr>
          <p:spPr bwMode="auto">
            <a:xfrm>
              <a:off x="4445328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4" name="円/楕円 13"/>
            <p:cNvSpPr/>
            <p:nvPr/>
          </p:nvSpPr>
          <p:spPr bwMode="auto">
            <a:xfrm>
              <a:off x="5202641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5" name="直線コネクタ 15"/>
            <p:cNvCxnSpPr>
              <a:stCxn id="85" idx="6"/>
              <a:endCxn id="86" idx="2"/>
            </p:cNvCxnSpPr>
            <p:nvPr/>
          </p:nvCxnSpPr>
          <p:spPr bwMode="auto">
            <a:xfrm>
              <a:off x="4604762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直線コネクタ 16"/>
            <p:cNvCxnSpPr>
              <a:stCxn id="87" idx="6"/>
              <a:endCxn id="88" idx="2"/>
            </p:cNvCxnSpPr>
            <p:nvPr/>
          </p:nvCxnSpPr>
          <p:spPr bwMode="auto">
            <a:xfrm>
              <a:off x="4604762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7" name="直線コネクタ 20"/>
            <p:cNvCxnSpPr>
              <a:stCxn id="89" idx="6"/>
              <a:endCxn id="90" idx="2"/>
            </p:cNvCxnSpPr>
            <p:nvPr/>
          </p:nvCxnSpPr>
          <p:spPr bwMode="auto">
            <a:xfrm>
              <a:off x="4604762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8" name="直線コネクタ 23"/>
            <p:cNvCxnSpPr>
              <a:stCxn id="91" idx="6"/>
              <a:endCxn id="92" idx="2"/>
            </p:cNvCxnSpPr>
            <p:nvPr/>
          </p:nvCxnSpPr>
          <p:spPr bwMode="auto">
            <a:xfrm>
              <a:off x="4604762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直線コネクタ 26"/>
            <p:cNvCxnSpPr>
              <a:stCxn id="93" idx="6"/>
              <a:endCxn id="94" idx="2"/>
            </p:cNvCxnSpPr>
            <p:nvPr/>
          </p:nvCxnSpPr>
          <p:spPr bwMode="auto">
            <a:xfrm>
              <a:off x="4604762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0" name="円/楕円 30"/>
            <p:cNvSpPr/>
            <p:nvPr/>
          </p:nvSpPr>
          <p:spPr bwMode="auto">
            <a:xfrm>
              <a:off x="4445328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円/楕円 31"/>
            <p:cNvSpPr/>
            <p:nvPr/>
          </p:nvSpPr>
          <p:spPr bwMode="auto">
            <a:xfrm>
              <a:off x="5202641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02" name="直線コネクタ 32"/>
            <p:cNvCxnSpPr>
              <a:stCxn id="100" idx="6"/>
              <a:endCxn id="101" idx="2"/>
            </p:cNvCxnSpPr>
            <p:nvPr/>
          </p:nvCxnSpPr>
          <p:spPr bwMode="auto">
            <a:xfrm>
              <a:off x="4604762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3" name="直線コネクタ 43"/>
            <p:cNvCxnSpPr>
              <a:stCxn id="85" idx="5"/>
              <a:endCxn id="88" idx="1"/>
            </p:cNvCxnSpPr>
            <p:nvPr/>
          </p:nvCxnSpPr>
          <p:spPr bwMode="auto">
            <a:xfrm>
              <a:off x="4581414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4" name="直線コネクタ 46"/>
            <p:cNvCxnSpPr>
              <a:stCxn id="87" idx="5"/>
              <a:endCxn id="90" idx="1"/>
            </p:cNvCxnSpPr>
            <p:nvPr/>
          </p:nvCxnSpPr>
          <p:spPr bwMode="auto">
            <a:xfrm>
              <a:off x="4581414" y="43529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5" name="直線コネクタ 49"/>
            <p:cNvCxnSpPr>
              <a:stCxn id="89" idx="5"/>
              <a:endCxn id="92" idx="1"/>
            </p:cNvCxnSpPr>
            <p:nvPr/>
          </p:nvCxnSpPr>
          <p:spPr bwMode="auto">
            <a:xfrm>
              <a:off x="4581414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6" name="直線コネクタ 52"/>
            <p:cNvCxnSpPr>
              <a:stCxn id="91" idx="5"/>
              <a:endCxn id="86" idx="3"/>
            </p:cNvCxnSpPr>
            <p:nvPr/>
          </p:nvCxnSpPr>
          <p:spPr bwMode="auto">
            <a:xfrm flipV="1">
              <a:off x="4581414" y="3915914"/>
              <a:ext cx="644576" cy="131120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7" name="直線コネクタ 55"/>
            <p:cNvCxnSpPr>
              <a:stCxn id="93" idx="5"/>
              <a:endCxn id="101" idx="1"/>
            </p:cNvCxnSpPr>
            <p:nvPr/>
          </p:nvCxnSpPr>
          <p:spPr bwMode="auto">
            <a:xfrm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8" name="直線コネクタ 58"/>
            <p:cNvCxnSpPr>
              <a:stCxn id="100" idx="7"/>
              <a:endCxn id="94" idx="3"/>
            </p:cNvCxnSpPr>
            <p:nvPr/>
          </p:nvCxnSpPr>
          <p:spPr bwMode="auto">
            <a:xfrm flipV="1">
              <a:off x="4581414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0" name="円/楕円 94"/>
            <p:cNvSpPr/>
            <p:nvPr/>
          </p:nvSpPr>
          <p:spPr bwMode="auto">
            <a:xfrm>
              <a:off x="4445328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1" name="円/楕円 95"/>
            <p:cNvSpPr/>
            <p:nvPr/>
          </p:nvSpPr>
          <p:spPr bwMode="auto">
            <a:xfrm>
              <a:off x="5202641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2" name="直線コネクタ 96"/>
            <p:cNvCxnSpPr>
              <a:stCxn id="110" idx="6"/>
              <a:endCxn id="111" idx="2"/>
            </p:cNvCxnSpPr>
            <p:nvPr/>
          </p:nvCxnSpPr>
          <p:spPr bwMode="auto">
            <a:xfrm>
              <a:off x="4604762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3" name="曲線コネクタ 98"/>
            <p:cNvCxnSpPr>
              <a:stCxn id="110" idx="7"/>
              <a:endCxn id="111" idx="1"/>
            </p:cNvCxnSpPr>
            <p:nvPr/>
          </p:nvCxnSpPr>
          <p:spPr bwMode="auto">
            <a:xfrm rot="5400000" flipH="1" flipV="1">
              <a:off x="4903381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8" name="Group 167"/>
          <p:cNvGrpSpPr/>
          <p:nvPr/>
        </p:nvGrpSpPr>
        <p:grpSpPr>
          <a:xfrm>
            <a:off x="6375439" y="3847751"/>
            <a:ext cx="916747" cy="2797226"/>
            <a:chOff x="6159247" y="3766691"/>
            <a:chExt cx="916747" cy="2797226"/>
          </a:xfrm>
        </p:grpSpPr>
        <p:sp>
          <p:nvSpPr>
            <p:cNvPr id="114" name="円/楕円 100"/>
            <p:cNvSpPr/>
            <p:nvPr/>
          </p:nvSpPr>
          <p:spPr bwMode="auto">
            <a:xfrm>
              <a:off x="6159247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5" name="円/楕円 101"/>
            <p:cNvSpPr/>
            <p:nvPr/>
          </p:nvSpPr>
          <p:spPr bwMode="auto">
            <a:xfrm>
              <a:off x="6916560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6" name="円/楕円 102"/>
            <p:cNvSpPr/>
            <p:nvPr/>
          </p:nvSpPr>
          <p:spPr bwMode="auto">
            <a:xfrm>
              <a:off x="6159247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7" name="円/楕円 103"/>
            <p:cNvSpPr/>
            <p:nvPr/>
          </p:nvSpPr>
          <p:spPr bwMode="auto">
            <a:xfrm>
              <a:off x="6916560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8" name="円/楕円 104"/>
            <p:cNvSpPr/>
            <p:nvPr/>
          </p:nvSpPr>
          <p:spPr bwMode="auto">
            <a:xfrm>
              <a:off x="6159247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9" name="円/楕円 105"/>
            <p:cNvSpPr/>
            <p:nvPr/>
          </p:nvSpPr>
          <p:spPr bwMode="auto">
            <a:xfrm>
              <a:off x="6916560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0" name="円/楕円 106"/>
            <p:cNvSpPr/>
            <p:nvPr/>
          </p:nvSpPr>
          <p:spPr bwMode="auto">
            <a:xfrm>
              <a:off x="6159247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1" name="円/楕円 107"/>
            <p:cNvSpPr/>
            <p:nvPr/>
          </p:nvSpPr>
          <p:spPr bwMode="auto">
            <a:xfrm>
              <a:off x="6916560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2" name="円/楕円 108"/>
            <p:cNvSpPr/>
            <p:nvPr/>
          </p:nvSpPr>
          <p:spPr bwMode="auto">
            <a:xfrm>
              <a:off x="6159247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23" name="円/楕円 109"/>
            <p:cNvSpPr/>
            <p:nvPr/>
          </p:nvSpPr>
          <p:spPr bwMode="auto">
            <a:xfrm>
              <a:off x="6916560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24" name="直線コネクタ 110"/>
            <p:cNvCxnSpPr>
              <a:stCxn id="114" idx="6"/>
              <a:endCxn id="115" idx="2"/>
            </p:cNvCxnSpPr>
            <p:nvPr/>
          </p:nvCxnSpPr>
          <p:spPr bwMode="auto">
            <a:xfrm>
              <a:off x="6318681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5" name="直線コネクタ 111"/>
            <p:cNvCxnSpPr>
              <a:stCxn id="116" idx="6"/>
              <a:endCxn id="117" idx="2"/>
            </p:cNvCxnSpPr>
            <p:nvPr/>
          </p:nvCxnSpPr>
          <p:spPr bwMode="auto">
            <a:xfrm>
              <a:off x="6318681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" name="直線コネクタ 112"/>
            <p:cNvCxnSpPr>
              <a:stCxn id="118" idx="6"/>
              <a:endCxn id="119" idx="2"/>
            </p:cNvCxnSpPr>
            <p:nvPr/>
          </p:nvCxnSpPr>
          <p:spPr bwMode="auto">
            <a:xfrm>
              <a:off x="6318681" y="47282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7" name="直線コネクタ 113"/>
            <p:cNvCxnSpPr>
              <a:stCxn id="120" idx="6"/>
              <a:endCxn id="121" idx="2"/>
            </p:cNvCxnSpPr>
            <p:nvPr/>
          </p:nvCxnSpPr>
          <p:spPr bwMode="auto">
            <a:xfrm>
              <a:off x="6318681" y="51653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" name="直線コネクタ 114"/>
            <p:cNvCxnSpPr>
              <a:stCxn id="122" idx="6"/>
              <a:endCxn id="123" idx="2"/>
            </p:cNvCxnSpPr>
            <p:nvPr/>
          </p:nvCxnSpPr>
          <p:spPr bwMode="auto">
            <a:xfrm>
              <a:off x="6318681" y="5602370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9" name="円/楕円 115"/>
            <p:cNvSpPr/>
            <p:nvPr/>
          </p:nvSpPr>
          <p:spPr bwMode="auto">
            <a:xfrm>
              <a:off x="6159247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0" name="円/楕円 116"/>
            <p:cNvSpPr/>
            <p:nvPr/>
          </p:nvSpPr>
          <p:spPr bwMode="auto">
            <a:xfrm>
              <a:off x="6916560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31" name="直線コネクタ 117"/>
            <p:cNvCxnSpPr>
              <a:stCxn id="129" idx="6"/>
              <a:endCxn id="130" idx="2"/>
            </p:cNvCxnSpPr>
            <p:nvPr/>
          </p:nvCxnSpPr>
          <p:spPr bwMode="auto">
            <a:xfrm>
              <a:off x="6318681" y="6039437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2" name="直線コネクタ 118"/>
            <p:cNvCxnSpPr>
              <a:stCxn id="114" idx="5"/>
              <a:endCxn id="117" idx="1"/>
            </p:cNvCxnSpPr>
            <p:nvPr/>
          </p:nvCxnSpPr>
          <p:spPr bwMode="auto">
            <a:xfrm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3" name="直線コネクタ 119"/>
            <p:cNvCxnSpPr>
              <a:stCxn id="116" idx="7"/>
              <a:endCxn id="115" idx="3"/>
            </p:cNvCxnSpPr>
            <p:nvPr/>
          </p:nvCxnSpPr>
          <p:spPr bwMode="auto">
            <a:xfrm flipV="1">
              <a:off x="6295332" y="3915914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4" name="直線コネクタ 120"/>
            <p:cNvCxnSpPr>
              <a:stCxn id="118" idx="5"/>
              <a:endCxn id="121" idx="1"/>
            </p:cNvCxnSpPr>
            <p:nvPr/>
          </p:nvCxnSpPr>
          <p:spPr bwMode="auto">
            <a:xfrm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" name="直線コネクタ 121"/>
            <p:cNvCxnSpPr>
              <a:stCxn id="120" idx="7"/>
              <a:endCxn id="119" idx="3"/>
            </p:cNvCxnSpPr>
            <p:nvPr/>
          </p:nvCxnSpPr>
          <p:spPr bwMode="auto">
            <a:xfrm flipV="1">
              <a:off x="6295332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6" name="直線コネクタ 122"/>
            <p:cNvCxnSpPr>
              <a:stCxn id="122" idx="5"/>
              <a:endCxn id="130" idx="1"/>
            </p:cNvCxnSpPr>
            <p:nvPr/>
          </p:nvCxnSpPr>
          <p:spPr bwMode="auto">
            <a:xfrm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7" name="直線コネクタ 123"/>
            <p:cNvCxnSpPr>
              <a:stCxn id="129" idx="7"/>
              <a:endCxn id="123" idx="3"/>
            </p:cNvCxnSpPr>
            <p:nvPr/>
          </p:nvCxnSpPr>
          <p:spPr bwMode="auto">
            <a:xfrm flipV="1">
              <a:off x="6295332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8" name="円/楕円 124"/>
            <p:cNvSpPr/>
            <p:nvPr/>
          </p:nvSpPr>
          <p:spPr bwMode="auto">
            <a:xfrm>
              <a:off x="6159247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9" name="円/楕円 125"/>
            <p:cNvSpPr/>
            <p:nvPr/>
          </p:nvSpPr>
          <p:spPr bwMode="auto">
            <a:xfrm>
              <a:off x="6916560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0" name="直線コネクタ 126"/>
            <p:cNvCxnSpPr>
              <a:stCxn id="138" idx="6"/>
              <a:endCxn id="139" idx="2"/>
            </p:cNvCxnSpPr>
            <p:nvPr/>
          </p:nvCxnSpPr>
          <p:spPr bwMode="auto">
            <a:xfrm>
              <a:off x="6318681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1" name="曲線コネクタ 127"/>
            <p:cNvCxnSpPr>
              <a:stCxn id="138" idx="7"/>
              <a:endCxn id="139" idx="1"/>
            </p:cNvCxnSpPr>
            <p:nvPr/>
          </p:nvCxnSpPr>
          <p:spPr bwMode="auto">
            <a:xfrm rot="5400000" flipH="1" flipV="1">
              <a:off x="6617300" y="6092405"/>
              <a:ext cx="7285" cy="644576"/>
            </a:xfrm>
            <a:prstGeom prst="curvedConnector3">
              <a:avLst>
                <a:gd name="adj1" fmla="val 2151465"/>
              </a:avLst>
            </a:prstGeom>
            <a:noFill/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69" name="Group 168"/>
          <p:cNvGrpSpPr/>
          <p:nvPr/>
        </p:nvGrpSpPr>
        <p:grpSpPr>
          <a:xfrm>
            <a:off x="8089358" y="3847751"/>
            <a:ext cx="916747" cy="2797226"/>
            <a:chOff x="7873166" y="3766691"/>
            <a:chExt cx="916747" cy="2797226"/>
          </a:xfrm>
        </p:grpSpPr>
        <p:sp>
          <p:nvSpPr>
            <p:cNvPr id="142" name="円/楕円 133"/>
            <p:cNvSpPr/>
            <p:nvPr/>
          </p:nvSpPr>
          <p:spPr bwMode="auto">
            <a:xfrm>
              <a:off x="7873166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3" name="円/楕円 134"/>
            <p:cNvSpPr/>
            <p:nvPr/>
          </p:nvSpPr>
          <p:spPr bwMode="auto">
            <a:xfrm>
              <a:off x="8630479" y="37666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4" name="円/楕円 135"/>
            <p:cNvSpPr/>
            <p:nvPr/>
          </p:nvSpPr>
          <p:spPr bwMode="auto">
            <a:xfrm>
              <a:off x="7873166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5" name="円/楕円 136"/>
            <p:cNvSpPr/>
            <p:nvPr/>
          </p:nvSpPr>
          <p:spPr bwMode="auto">
            <a:xfrm>
              <a:off x="8630479" y="42037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6" name="円/楕円 137"/>
            <p:cNvSpPr/>
            <p:nvPr/>
          </p:nvSpPr>
          <p:spPr bwMode="auto">
            <a:xfrm>
              <a:off x="7873166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7" name="円/楕円 138"/>
            <p:cNvSpPr/>
            <p:nvPr/>
          </p:nvSpPr>
          <p:spPr bwMode="auto">
            <a:xfrm>
              <a:off x="8630479" y="46408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8" name="円/楕円 139"/>
            <p:cNvSpPr/>
            <p:nvPr/>
          </p:nvSpPr>
          <p:spPr bwMode="auto">
            <a:xfrm>
              <a:off x="7873166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49" name="円/楕円 140"/>
            <p:cNvSpPr/>
            <p:nvPr/>
          </p:nvSpPr>
          <p:spPr bwMode="auto">
            <a:xfrm>
              <a:off x="8630479" y="5077891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0" name="円/楕円 141"/>
            <p:cNvSpPr/>
            <p:nvPr/>
          </p:nvSpPr>
          <p:spPr bwMode="auto">
            <a:xfrm>
              <a:off x="7873166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1" name="円/楕円 142"/>
            <p:cNvSpPr/>
            <p:nvPr/>
          </p:nvSpPr>
          <p:spPr bwMode="auto">
            <a:xfrm>
              <a:off x="8630479" y="5514957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2" name="直線コネクタ 143"/>
            <p:cNvCxnSpPr>
              <a:stCxn id="142" idx="6"/>
              <a:endCxn id="143" idx="2"/>
            </p:cNvCxnSpPr>
            <p:nvPr/>
          </p:nvCxnSpPr>
          <p:spPr bwMode="auto">
            <a:xfrm>
              <a:off x="8032600" y="38541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3" name="直線コネクタ 144"/>
            <p:cNvCxnSpPr>
              <a:stCxn id="144" idx="6"/>
              <a:endCxn id="145" idx="2"/>
            </p:cNvCxnSpPr>
            <p:nvPr/>
          </p:nvCxnSpPr>
          <p:spPr bwMode="auto">
            <a:xfrm>
              <a:off x="8032600" y="4291171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" name="円/楕円 148"/>
            <p:cNvSpPr/>
            <p:nvPr/>
          </p:nvSpPr>
          <p:spPr bwMode="auto">
            <a:xfrm>
              <a:off x="7873166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55" name="円/楕円 149"/>
            <p:cNvSpPr/>
            <p:nvPr/>
          </p:nvSpPr>
          <p:spPr bwMode="auto">
            <a:xfrm>
              <a:off x="8630479" y="5952024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56" name="直線コネクタ 153"/>
            <p:cNvCxnSpPr>
              <a:stCxn id="146" idx="5"/>
              <a:endCxn id="149" idx="1"/>
            </p:cNvCxnSpPr>
            <p:nvPr/>
          </p:nvCxnSpPr>
          <p:spPr bwMode="auto">
            <a:xfrm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7" name="直線コネクタ 154"/>
            <p:cNvCxnSpPr>
              <a:stCxn id="148" idx="7"/>
              <a:endCxn id="147" idx="3"/>
            </p:cNvCxnSpPr>
            <p:nvPr/>
          </p:nvCxnSpPr>
          <p:spPr bwMode="auto">
            <a:xfrm flipV="1">
              <a:off x="8009251" y="4790048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8" name="直線コネクタ 155"/>
            <p:cNvCxnSpPr>
              <a:stCxn id="150" idx="5"/>
              <a:endCxn id="155" idx="1"/>
            </p:cNvCxnSpPr>
            <p:nvPr/>
          </p:nvCxnSpPr>
          <p:spPr bwMode="auto">
            <a:xfrm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9" name="直線コネクタ 156"/>
            <p:cNvCxnSpPr>
              <a:stCxn id="154" idx="7"/>
              <a:endCxn id="151" idx="3"/>
            </p:cNvCxnSpPr>
            <p:nvPr/>
          </p:nvCxnSpPr>
          <p:spPr bwMode="auto">
            <a:xfrm flipV="1">
              <a:off x="8009251" y="5664181"/>
              <a:ext cx="644576" cy="313446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0" name="円/楕円 157"/>
            <p:cNvSpPr/>
            <p:nvPr/>
          </p:nvSpPr>
          <p:spPr bwMode="auto">
            <a:xfrm>
              <a:off x="7873166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1" name="円/楕円 158"/>
            <p:cNvSpPr/>
            <p:nvPr/>
          </p:nvSpPr>
          <p:spPr bwMode="auto">
            <a:xfrm>
              <a:off x="8630479" y="6389090"/>
              <a:ext cx="159434" cy="174827"/>
            </a:xfrm>
            <a:prstGeom prst="ellipse">
              <a:avLst/>
            </a:prstGeom>
            <a:ln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schemeClr val="tx1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2" name="直線コネクタ 159"/>
            <p:cNvCxnSpPr>
              <a:stCxn id="160" idx="6"/>
              <a:endCxn id="161" idx="2"/>
            </p:cNvCxnSpPr>
            <p:nvPr/>
          </p:nvCxnSpPr>
          <p:spPr bwMode="auto">
            <a:xfrm>
              <a:off x="8032600" y="6476504"/>
              <a:ext cx="597879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63" name="右矢印 161"/>
          <p:cNvSpPr/>
          <p:nvPr/>
        </p:nvSpPr>
        <p:spPr bwMode="auto">
          <a:xfrm>
            <a:off x="7531338" y="5158951"/>
            <a:ext cx="358727" cy="437067"/>
          </a:xfrm>
          <a:prstGeom prst="right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" name="右中かっこ 162"/>
          <p:cNvSpPr/>
          <p:nvPr/>
        </p:nvSpPr>
        <p:spPr bwMode="auto">
          <a:xfrm>
            <a:off x="7332045" y="3804044"/>
            <a:ext cx="159434" cy="655600"/>
          </a:xfrm>
          <a:prstGeom prst="righ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5" name="テキスト ボックス 163"/>
          <p:cNvSpPr txBox="1"/>
          <p:nvPr/>
        </p:nvSpPr>
        <p:spPr>
          <a:xfrm>
            <a:off x="7461265" y="3890548"/>
            <a:ext cx="587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kumimoji="1" lang="en-US" altLang="ja-JP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1/2</a:t>
            </a:r>
            <a:endParaRPr kumimoji="1" lang="ja-JP" altLang="en-US" sz="2000" baseline="30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0845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solve the </a:t>
            </a:r>
            <a:r>
              <a:rPr lang="en-US" dirty="0" err="1" smtClean="0"/>
              <a:t>Sherali</a:t>
            </a:r>
            <a:r>
              <a:rPr lang="en-US" dirty="0" smtClean="0"/>
              <a:t>-Adams LP faster (as in </a:t>
            </a:r>
            <a:r>
              <a:rPr kumimoji="1" lang="en-US" sz="2400" dirty="0">
                <a:solidFill>
                  <a:schemeClr val="accent1"/>
                </a:solidFill>
              </a:rPr>
              <a:t>[GS12</a:t>
            </a:r>
            <a:r>
              <a:rPr kumimoji="1" lang="en-US" sz="2400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) to get a PTAS for dense assignment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4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Constraint satisfaction problems (CSPs)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4731"/>
          </a:xfrm>
        </p:spPr>
        <p:txBody>
          <a:bodyPr>
            <a:noAutofit/>
          </a:bodyPr>
          <a:lstStyle/>
          <a:p>
            <a:r>
              <a:rPr lang="en-US" altLang="ja-JP" dirty="0"/>
              <a:t>In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kumimoji="1" lang="en-US" altLang="ja-JP" dirty="0" smtClean="0"/>
              <a:t>, </a:t>
            </a:r>
            <a:r>
              <a:rPr lang="en-US" sz="2800" dirty="0" smtClean="0"/>
              <a:t>given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a set of variables: V = {v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dirty="0"/>
              <a:t>the domain of variables: </a:t>
            </a:r>
            <a:r>
              <a:rPr lang="en-US" dirty="0">
                <a:sym typeface="Arial" charset="0"/>
              </a:rPr>
              <a:t>D</a:t>
            </a:r>
          </a:p>
          <a:p>
            <a:pPr lvl="1"/>
            <a:r>
              <a:rPr lang="en-US" dirty="0">
                <a:sym typeface="Arial" charset="0"/>
              </a:rPr>
              <a:t>a set of </a:t>
            </a:r>
            <a:r>
              <a:rPr lang="en-US" dirty="0" err="1" smtClean="0">
                <a:sym typeface="Arial" charset="0"/>
              </a:rPr>
              <a:t>arity</a:t>
            </a:r>
            <a:r>
              <a:rPr lang="en-US" dirty="0" smtClean="0">
                <a:sym typeface="Arial" charset="0"/>
              </a:rPr>
              <a:t>-</a:t>
            </a:r>
            <a:r>
              <a:rPr lang="en-US" i="1" dirty="0">
                <a:latin typeface="Times"/>
                <a:cs typeface="Times"/>
                <a:sym typeface="Arial" charset="0"/>
              </a:rPr>
              <a:t>k</a:t>
            </a:r>
            <a:r>
              <a:rPr lang="en-US" dirty="0" smtClean="0">
                <a:sym typeface="Arial" charset="0"/>
              </a:rPr>
              <a:t> “</a:t>
            </a:r>
            <a:r>
              <a:rPr lang="en-US" dirty="0">
                <a:sym typeface="Arial" charset="0"/>
              </a:rPr>
              <a:t>local” constraints: </a:t>
            </a:r>
            <a:r>
              <a:rPr lang="en-US" dirty="0" smtClean="0">
                <a:sym typeface="Arial" charset="0"/>
              </a:rPr>
              <a:t>C</a:t>
            </a:r>
            <a:endParaRPr lang="en-US" dirty="0">
              <a:sym typeface="Arial" charset="0"/>
            </a:endParaRPr>
          </a:p>
          <a:p>
            <a:r>
              <a:rPr lang="en-US" sz="2800" dirty="0">
                <a:sym typeface="Arial" charset="0"/>
              </a:rPr>
              <a:t>Goal: find an assignment </a:t>
            </a:r>
            <a:r>
              <a:rPr lang="en-US" altLang="ja-JP" sz="2800" dirty="0">
                <a:sym typeface="Arial" charset="0"/>
              </a:rPr>
              <a:t>α</a:t>
            </a:r>
            <a:r>
              <a:rPr lang="en-US" sz="2800" dirty="0">
                <a:sym typeface="Arial" charset="0"/>
              </a:rPr>
              <a:t> : V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>
                <a:sym typeface="Arial" charset="0"/>
              </a:rPr>
              <a:t> </a:t>
            </a:r>
            <a:r>
              <a:rPr lang="en-US" sz="2800" dirty="0">
                <a:sym typeface="Arial" charset="0"/>
              </a:rPr>
              <a:t>D to maximize #satisfied constraints in </a:t>
            </a:r>
            <a:r>
              <a:rPr lang="en-US" sz="2800" dirty="0" smtClean="0">
                <a:sym typeface="Arial" charset="0"/>
              </a:rPr>
              <a:t>C</a:t>
            </a:r>
            <a:endParaRPr lang="en-US" sz="2800" dirty="0">
              <a:sym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703358"/>
              </p:ext>
            </p:extLst>
          </p:nvPr>
        </p:nvGraphicFramePr>
        <p:xfrm>
          <a:off x="625475" y="4873625"/>
          <a:ext cx="760095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3" imgW="2882900" imgH="520700" progId="Equation.3">
                  <p:embed/>
                </p:oleObj>
              </mc:Choice>
              <mc:Fallback>
                <p:oleObj name="Equation" r:id="rId3" imgW="28829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475" y="4873625"/>
                        <a:ext cx="7600950" cy="137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73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3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Constraint satisfaction problems (CSPs)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4731"/>
          </a:xfrm>
        </p:spPr>
        <p:txBody>
          <a:bodyPr>
            <a:noAutofit/>
          </a:bodyPr>
          <a:lstStyle/>
          <a:p>
            <a:r>
              <a:rPr lang="en-US" altLang="ja-JP" dirty="0"/>
              <a:t>In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kumimoji="1" lang="en-US" altLang="ja-JP" dirty="0" smtClean="0"/>
              <a:t>, </a:t>
            </a:r>
            <a:r>
              <a:rPr lang="en-US" sz="2800" dirty="0" smtClean="0"/>
              <a:t>given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a set of variables: V = {v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dirty="0"/>
              <a:t>the domain of variables: </a:t>
            </a:r>
            <a:r>
              <a:rPr lang="en-US" dirty="0">
                <a:sym typeface="Arial" charset="0"/>
              </a:rPr>
              <a:t>D</a:t>
            </a:r>
          </a:p>
          <a:p>
            <a:pPr lvl="1"/>
            <a:r>
              <a:rPr lang="en-US" dirty="0">
                <a:sym typeface="Arial" charset="0"/>
              </a:rPr>
              <a:t>a set of </a:t>
            </a:r>
            <a:r>
              <a:rPr lang="en-US" dirty="0" err="1" smtClean="0">
                <a:sym typeface="Arial" charset="0"/>
              </a:rPr>
              <a:t>arity</a:t>
            </a:r>
            <a:r>
              <a:rPr lang="en-US" dirty="0" smtClean="0">
                <a:sym typeface="Arial" charset="0"/>
              </a:rPr>
              <a:t>-</a:t>
            </a:r>
            <a:r>
              <a:rPr lang="en-US" i="1" dirty="0">
                <a:latin typeface="Times"/>
                <a:cs typeface="Times"/>
                <a:sym typeface="Arial" charset="0"/>
              </a:rPr>
              <a:t>k</a:t>
            </a:r>
            <a:r>
              <a:rPr lang="en-US" dirty="0" smtClean="0">
                <a:sym typeface="Arial" charset="0"/>
              </a:rPr>
              <a:t> “</a:t>
            </a:r>
            <a:r>
              <a:rPr lang="en-US" dirty="0">
                <a:sym typeface="Arial" charset="0"/>
              </a:rPr>
              <a:t>local” constraints: </a:t>
            </a:r>
            <a:r>
              <a:rPr lang="en-US" dirty="0" smtClean="0">
                <a:sym typeface="Arial" charset="0"/>
              </a:rPr>
              <a:t>C</a:t>
            </a:r>
            <a:endParaRPr lang="en-US" dirty="0">
              <a:sym typeface="Arial" charset="0"/>
            </a:endParaRPr>
          </a:p>
          <a:p>
            <a:r>
              <a:rPr lang="en-US" sz="2800" dirty="0">
                <a:sym typeface="Arial" charset="0"/>
              </a:rPr>
              <a:t>Goal: find an assignment </a:t>
            </a:r>
            <a:r>
              <a:rPr lang="en-US" altLang="ja-JP" sz="2800" dirty="0">
                <a:sym typeface="Arial" charset="0"/>
              </a:rPr>
              <a:t>α</a:t>
            </a:r>
            <a:r>
              <a:rPr lang="en-US" sz="2800" dirty="0">
                <a:sym typeface="Arial" charset="0"/>
              </a:rPr>
              <a:t> : V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>
                <a:sym typeface="Arial" charset="0"/>
              </a:rPr>
              <a:t> </a:t>
            </a:r>
            <a:r>
              <a:rPr lang="en-US" sz="2800" dirty="0">
                <a:sym typeface="Arial" charset="0"/>
              </a:rPr>
              <a:t>D to maximize #satisfied constraints in </a:t>
            </a:r>
            <a:r>
              <a:rPr lang="en-US" sz="2800" dirty="0" smtClean="0">
                <a:sym typeface="Arial" charset="0"/>
              </a:rPr>
              <a:t>C</a:t>
            </a:r>
            <a:endParaRPr lang="en-US" sz="2800" dirty="0">
              <a:sym typeface="Arial" charset="0"/>
            </a:endParaRPr>
          </a:p>
          <a:p>
            <a:r>
              <a:rPr lang="en-US" sz="2800" dirty="0" smtClean="0">
                <a:sym typeface="Arial" charset="0"/>
              </a:rPr>
              <a:t>Example: </a:t>
            </a:r>
            <a:r>
              <a:rPr lang="en-US" sz="2000" dirty="0" err="1" smtClean="0">
                <a:latin typeface="Capitals"/>
                <a:cs typeface="Capitals"/>
                <a:sym typeface="Arial" charset="0"/>
              </a:rPr>
              <a:t>MaxCut</a:t>
            </a:r>
            <a:endParaRPr lang="en-US" sz="2000" dirty="0">
              <a:latin typeface="Capitals"/>
              <a:cs typeface="Capitals"/>
              <a:sym typeface="Arial" charset="0"/>
            </a:endParaRPr>
          </a:p>
          <a:p>
            <a:pPr lvl="1"/>
            <a:r>
              <a:rPr lang="en-US" dirty="0" smtClean="0"/>
              <a:t>D = {0, 1}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i,j</a:t>
            </a:r>
            <a:r>
              <a:rPr lang="en-US" baseline="-25000" dirty="0" smtClean="0"/>
              <a:t>)</a:t>
            </a:r>
            <a:r>
              <a:rPr lang="en-US" dirty="0" smtClean="0"/>
              <a:t> = </a:t>
            </a:r>
            <a:r>
              <a:rPr lang="en-US" b="1" dirty="0" smtClean="0"/>
              <a:t>1</a:t>
            </a:r>
            <a:r>
              <a:rPr lang="en-US" dirty="0" smtClean="0"/>
              <a:t>[v</a:t>
            </a:r>
            <a:r>
              <a:rPr lang="en-US" baseline="-25000" dirty="0" smtClean="0"/>
              <a:t>i</a:t>
            </a:r>
            <a:r>
              <a:rPr lang="en-US" dirty="0" smtClean="0"/>
              <a:t> ≠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/>
              <a:t>]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73521" y="4592115"/>
            <a:ext cx="4513073" cy="758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, </a:t>
            </a:r>
            <a:r>
              <a:rPr lang="en-US" sz="2000" dirty="0">
                <a:latin typeface="Capitals"/>
                <a:cs typeface="Capitals"/>
              </a:rPr>
              <a:t>Max-3SAT</a:t>
            </a:r>
            <a:r>
              <a:rPr lang="en-US" dirty="0" smtClean="0"/>
              <a:t>, </a:t>
            </a:r>
            <a:r>
              <a:rPr lang="en-US" sz="2000" dirty="0" err="1">
                <a:latin typeface="Capitals"/>
                <a:cs typeface="Capitals"/>
              </a:rPr>
              <a:t>UniqueGames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1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problems (APs)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AP</a:t>
            </a:r>
            <a:r>
              <a:rPr kumimoji="1" lang="en-US" altLang="ja-JP" dirty="0" smtClean="0"/>
              <a:t>, g</a:t>
            </a:r>
            <a:r>
              <a:rPr kumimoji="1" lang="en-US" altLang="ja-JP" sz="2800" dirty="0" smtClean="0"/>
              <a:t>iven</a:t>
            </a:r>
          </a:p>
          <a:p>
            <a:pPr lvl="1"/>
            <a:r>
              <a:rPr kumimoji="1" lang="en-US" altLang="ja-JP" dirty="0" smtClean="0"/>
              <a:t>a </a:t>
            </a:r>
            <a:r>
              <a:rPr kumimoji="1" lang="en-US" altLang="ja-JP" dirty="0"/>
              <a:t>set of variables </a:t>
            </a:r>
            <a:r>
              <a:rPr kumimoji="1" lang="en-US" altLang="ja-JP" dirty="0" smtClean="0"/>
              <a:t>V = </a:t>
            </a:r>
            <a:r>
              <a:rPr lang="en-US" dirty="0"/>
              <a:t>{v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a set of </a:t>
            </a:r>
            <a:r>
              <a:rPr kumimoji="1" lang="en-US" altLang="ja-JP" dirty="0" err="1" smtClean="0"/>
              <a:t>arity</a:t>
            </a:r>
            <a:r>
              <a:rPr kumimoji="1" lang="en-US" altLang="ja-JP" dirty="0" smtClean="0"/>
              <a:t>-</a:t>
            </a:r>
            <a:r>
              <a:rPr lang="en-US" altLang="ja-JP" i="1" dirty="0">
                <a:latin typeface="Times"/>
                <a:cs typeface="Times"/>
              </a:rPr>
              <a:t>k</a:t>
            </a:r>
            <a:r>
              <a:rPr kumimoji="1" lang="en-US" altLang="ja-JP" dirty="0" smtClean="0"/>
              <a:t> “</a:t>
            </a:r>
            <a:r>
              <a:rPr kumimoji="1" lang="en-US" altLang="ja-JP" dirty="0"/>
              <a:t>local” constraints C</a:t>
            </a:r>
          </a:p>
          <a:p>
            <a:endParaRPr lang="en-US" altLang="ja-JP" sz="2800" dirty="0">
              <a:sym typeface="Arial" charset="0"/>
            </a:endParaRPr>
          </a:p>
          <a:p>
            <a:r>
              <a:rPr lang="en-US" altLang="ja-JP" sz="2800" dirty="0">
                <a:sym typeface="Arial" charset="0"/>
              </a:rPr>
              <a:t>Goal: find a </a:t>
            </a:r>
            <a:r>
              <a:rPr lang="en-US" altLang="ja-JP" sz="2800" dirty="0" err="1" smtClean="0">
                <a:sym typeface="Arial" charset="0"/>
              </a:rPr>
              <a:t>bijection</a:t>
            </a:r>
            <a:r>
              <a:rPr lang="en-US" altLang="ja-JP" sz="2800" dirty="0" smtClean="0">
                <a:sym typeface="Arial" charset="0"/>
              </a:rPr>
              <a:t> </a:t>
            </a:r>
            <a:r>
              <a:rPr lang="en-US" altLang="ja-JP" sz="2800" dirty="0">
                <a:sym typeface="Arial" charset="0"/>
              </a:rPr>
              <a:t>π </a:t>
            </a:r>
            <a:r>
              <a:rPr lang="en-US" altLang="ja-JP" sz="2800" dirty="0" smtClean="0">
                <a:sym typeface="Arial" charset="0"/>
              </a:rPr>
              <a:t>: V </a:t>
            </a:r>
            <a:r>
              <a:rPr lang="en-US" altLang="ja-JP" sz="2800" dirty="0" smtClean="0">
                <a:sym typeface="Wingdings"/>
              </a:rPr>
              <a:t> {1, 2, …, </a:t>
            </a:r>
            <a:r>
              <a:rPr lang="en-US" altLang="ja-JP" dirty="0">
                <a:sym typeface="Wingdings"/>
              </a:rPr>
              <a:t>n</a:t>
            </a:r>
            <a:r>
              <a:rPr lang="en-US" altLang="ja-JP" sz="2800" dirty="0" smtClean="0">
                <a:sym typeface="Wingdings"/>
              </a:rPr>
              <a:t>}</a:t>
            </a:r>
            <a:r>
              <a:rPr lang="en-US" altLang="ja-JP" sz="2800" dirty="0" smtClean="0">
                <a:sym typeface="Arial" charset="0"/>
              </a:rPr>
              <a:t> (i.e. </a:t>
            </a:r>
            <a:r>
              <a:rPr lang="en-US" altLang="ja-JP" sz="2800" dirty="0" err="1" smtClean="0">
                <a:sym typeface="Arial" charset="0"/>
              </a:rPr>
              <a:t>permutaion</a:t>
            </a:r>
            <a:r>
              <a:rPr lang="en-US" altLang="ja-JP" sz="2800" dirty="0" smtClean="0">
                <a:sym typeface="Arial" charset="0"/>
              </a:rPr>
              <a:t>) to </a:t>
            </a:r>
            <a:r>
              <a:rPr lang="en-US" altLang="ja-JP" sz="2800" dirty="0">
                <a:sym typeface="Arial" charset="0"/>
              </a:rPr>
              <a:t>maximize #satisfied constraints in C</a:t>
            </a:r>
          </a:p>
          <a:p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044458"/>
              </p:ext>
            </p:extLst>
          </p:nvPr>
        </p:nvGraphicFramePr>
        <p:xfrm>
          <a:off x="558800" y="4873625"/>
          <a:ext cx="77343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3" imgW="2933700" imgH="520700" progId="Equation.3">
                  <p:embed/>
                </p:oleObj>
              </mc:Choice>
              <mc:Fallback>
                <p:oleObj name="Equation" r:id="rId3" imgW="29337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4873625"/>
                        <a:ext cx="7734300" cy="137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81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problems (APs)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0579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Examples</a:t>
            </a:r>
          </a:p>
          <a:p>
            <a:pPr lvl="1"/>
            <a:r>
              <a:rPr lang="en-US" altLang="ja-JP" sz="2000" dirty="0" err="1">
                <a:latin typeface="Capitals"/>
                <a:cs typeface="Capitals"/>
              </a:rPr>
              <a:t>MaxAcyclicSubgraph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(</a:t>
            </a:r>
            <a:r>
              <a:rPr lang="en-US" altLang="ja-JP" sz="2000" dirty="0">
                <a:latin typeface="Capitals"/>
                <a:cs typeface="Capitals"/>
              </a:rPr>
              <a:t>MAS</a:t>
            </a:r>
            <a:r>
              <a:rPr kumimoji="1" lang="en-US" altLang="ja-JP" dirty="0"/>
              <a:t>)</a:t>
            </a:r>
          </a:p>
          <a:p>
            <a:pPr lvl="2"/>
            <a:r>
              <a:rPr kumimoji="1" lang="en-US" altLang="ja-JP" sz="2800" dirty="0"/>
              <a:t>π(u) &lt; π(v)</a:t>
            </a:r>
          </a:p>
          <a:p>
            <a:pPr lvl="1"/>
            <a:r>
              <a:rPr lang="en-US" altLang="ja-JP" sz="2000" dirty="0" err="1" smtClean="0">
                <a:latin typeface="Capitals"/>
                <a:cs typeface="Capitals"/>
              </a:rPr>
              <a:t>Betweenness</a:t>
            </a:r>
            <a:r>
              <a:rPr lang="en-US" altLang="ja-JP" dirty="0" smtClean="0">
                <a:latin typeface="Calibri"/>
                <a:cs typeface="Calibri"/>
              </a:rPr>
              <a:t> </a:t>
            </a:r>
            <a:endParaRPr lang="en-US" altLang="ja-JP" dirty="0">
              <a:latin typeface="Calibri"/>
              <a:cs typeface="Calibri"/>
            </a:endParaRPr>
          </a:p>
          <a:p>
            <a:pPr lvl="2"/>
            <a:r>
              <a:rPr kumimoji="1" lang="en-US" altLang="ja-JP" sz="2800" dirty="0"/>
              <a:t>π(u) &lt; π(v) &lt; π(w) or π(w) &lt; π(v) &lt; π(u)</a:t>
            </a:r>
            <a:endParaRPr lang="en-US" altLang="ja-JP" sz="2800" dirty="0"/>
          </a:p>
          <a:p>
            <a:pPr lvl="1"/>
            <a:r>
              <a:rPr lang="en-US" altLang="ja-JP" sz="2000" dirty="0" err="1">
                <a:latin typeface="Capitals"/>
                <a:cs typeface="Capitals"/>
              </a:rPr>
              <a:t>MaxGraphIsomorphism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(</a:t>
            </a:r>
            <a:r>
              <a:rPr lang="en-US" altLang="ja-JP" sz="2000" dirty="0">
                <a:latin typeface="Capitals"/>
                <a:cs typeface="Capitals"/>
              </a:rPr>
              <a:t>Max-GI</a:t>
            </a:r>
            <a:r>
              <a:rPr kumimoji="1" lang="en-US" altLang="ja-JP" dirty="0"/>
              <a:t>)</a:t>
            </a:r>
          </a:p>
          <a:p>
            <a:pPr lvl="2"/>
            <a:r>
              <a:rPr kumimoji="1" lang="en-US" altLang="ja-JP" sz="2800" dirty="0"/>
              <a:t>(π(u), π(v)) ∈ E(H), where H is a fixed </a:t>
            </a:r>
            <a:r>
              <a:rPr kumimoji="1" lang="en-US" altLang="ja-JP" sz="2800" dirty="0" smtClean="0"/>
              <a:t>graph</a:t>
            </a:r>
            <a:endParaRPr lang="en-US" altLang="ja-JP" sz="2800" dirty="0"/>
          </a:p>
          <a:p>
            <a:pPr lvl="1"/>
            <a:r>
              <a:rPr lang="en-US" altLang="ja-JP" sz="2000" dirty="0" err="1">
                <a:latin typeface="Capitals"/>
                <a:cs typeface="Capitals"/>
              </a:rPr>
              <a:t>Dense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Subgraph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(</a:t>
            </a:r>
            <a:r>
              <a:rPr lang="en-US" altLang="ja-JP" sz="2000" dirty="0" err="1">
                <a:latin typeface="Capitals"/>
                <a:cs typeface="Capitals"/>
              </a:rPr>
              <a:t>D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S</a:t>
            </a:r>
            <a:r>
              <a:rPr kumimoji="1" lang="en-US" altLang="ja-JP" dirty="0"/>
              <a:t>)</a:t>
            </a:r>
          </a:p>
          <a:p>
            <a:pPr lvl="2"/>
            <a:r>
              <a:rPr kumimoji="1" lang="en-US" altLang="ja-JP" sz="2800" dirty="0"/>
              <a:t>(π(u), π(v)) ∈ E(</a:t>
            </a:r>
            <a:r>
              <a:rPr kumimoji="1" lang="en-US" altLang="ja-JP" sz="2800" dirty="0" err="1"/>
              <a:t>K</a:t>
            </a:r>
            <a:r>
              <a:rPr kumimoji="1" lang="en-US" altLang="ja-JP" sz="2800" i="1" baseline="-25000" dirty="0" err="1">
                <a:latin typeface="Times"/>
                <a:cs typeface="Times"/>
              </a:rPr>
              <a:t>k</a:t>
            </a:r>
            <a:r>
              <a:rPr kumimoji="1" lang="en-US" altLang="ja-JP" sz="2800" dirty="0"/>
              <a:t>), where </a:t>
            </a:r>
            <a:r>
              <a:rPr kumimoji="1" lang="en-US" altLang="ja-JP" sz="2800" dirty="0" err="1"/>
              <a:t>K</a:t>
            </a:r>
            <a:r>
              <a:rPr kumimoji="1" lang="en-US" altLang="ja-JP" sz="2800" i="1" baseline="-25000" dirty="0" err="1">
                <a:latin typeface="Times"/>
                <a:cs typeface="Times"/>
              </a:rPr>
              <a:t>k</a:t>
            </a:r>
            <a:r>
              <a:rPr kumimoji="1" lang="en-US" altLang="ja-JP" sz="2800" dirty="0"/>
              <a:t> is a </a:t>
            </a:r>
            <a:r>
              <a:rPr kumimoji="1" lang="en-US" altLang="ja-JP" sz="2800" i="1" dirty="0">
                <a:latin typeface="Times"/>
                <a:cs typeface="Times"/>
              </a:rPr>
              <a:t>k</a:t>
            </a:r>
            <a:r>
              <a:rPr kumimoji="1" lang="en-US" altLang="ja-JP" sz="2800" dirty="0"/>
              <a:t>-</a:t>
            </a:r>
            <a:r>
              <a:rPr kumimoji="1" lang="en-US" altLang="ja-JP" sz="2800" dirty="0" smtClean="0"/>
              <a:t>clique</a:t>
            </a:r>
            <a:endParaRPr kumimoji="1" lang="en-US" altLang="ja-JP" sz="2800" dirty="0"/>
          </a:p>
          <a:p>
            <a:pPr lvl="1"/>
            <a:endParaRPr lang="en-US" altLang="ja-JP" dirty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98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48"/>
            <a:ext cx="8229600" cy="5391571"/>
          </a:xfrm>
        </p:spPr>
        <p:txBody>
          <a:bodyPr>
            <a:noAutofit/>
          </a:bodyPr>
          <a:lstStyle/>
          <a:p>
            <a:r>
              <a:rPr lang="en-US" altLang="ja-JP" sz="2000" dirty="0">
                <a:latin typeface="Capitals"/>
                <a:cs typeface="Capitals"/>
              </a:rPr>
              <a:t>Max</a:t>
            </a:r>
            <a:r>
              <a:rPr lang="en-US" altLang="ja-JP" sz="2000" dirty="0" smtClean="0">
                <a:latin typeface="Capitals"/>
                <a:cs typeface="Capitals"/>
              </a:rPr>
              <a:t>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lang="en-US" altLang="ja-JP" sz="2000" dirty="0" smtClean="0">
                <a:latin typeface="Capitals"/>
                <a:cs typeface="Capitals"/>
              </a:rPr>
              <a:t> </a:t>
            </a:r>
            <a:r>
              <a:rPr kumimoji="1" lang="en-US" altLang="ja-JP" sz="2800" dirty="0"/>
              <a:t>and </a:t>
            </a:r>
            <a:r>
              <a:rPr lang="en-US" altLang="ja-JP" sz="2000" dirty="0">
                <a:latin typeface="Capitals"/>
                <a:cs typeface="Capitals"/>
              </a:rPr>
              <a:t>Max</a:t>
            </a:r>
            <a:r>
              <a:rPr lang="en-US" altLang="ja-JP" sz="2000" dirty="0" smtClean="0">
                <a:latin typeface="Capitals"/>
                <a:cs typeface="Capitals"/>
              </a:rPr>
              <a:t>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AP</a:t>
            </a:r>
            <a:r>
              <a:rPr lang="en-US" altLang="ja-JP" sz="2000" dirty="0" smtClean="0">
                <a:latin typeface="Capitals"/>
                <a:cs typeface="Capitals"/>
              </a:rPr>
              <a:t> </a:t>
            </a:r>
            <a:r>
              <a:rPr kumimoji="1" lang="en-US" altLang="ja-JP" sz="2800" dirty="0"/>
              <a:t>are NP-Hard in </a:t>
            </a:r>
            <a:r>
              <a:rPr kumimoji="1" lang="en-US" altLang="ja-JP" sz="2800" dirty="0" smtClean="0"/>
              <a:t>general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lang="fr-FR" altLang="ja-JP" sz="2800" dirty="0" smtClean="0">
                <a:solidFill>
                  <a:schemeClr val="accent2"/>
                </a:solidFill>
              </a:rPr>
              <a:t>Polynomial-time approximation </a:t>
            </a:r>
            <a:r>
              <a:rPr lang="fr-FR" altLang="ja-JP" sz="2800" dirty="0" err="1" smtClean="0">
                <a:solidFill>
                  <a:schemeClr val="accent2"/>
                </a:solidFill>
              </a:rPr>
              <a:t>scheme</a:t>
            </a:r>
            <a:r>
              <a:rPr lang="fr-FR" altLang="ja-JP" sz="2800" dirty="0" smtClean="0">
                <a:solidFill>
                  <a:schemeClr val="accent2"/>
                </a:solidFill>
              </a:rPr>
              <a:t> (PTAS)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/>
              <a:t>for </a:t>
            </a:r>
            <a:r>
              <a:rPr kumimoji="1" lang="en-US" altLang="ja-JP" sz="2800" dirty="0" smtClean="0"/>
              <a:t>any constant </a:t>
            </a:r>
            <a:r>
              <a:rPr kumimoji="1" lang="en-US" altLang="ja-JP" sz="2800" dirty="0" err="1"/>
              <a:t>ε</a:t>
            </a:r>
            <a:r>
              <a:rPr kumimoji="1" lang="en-US" altLang="ja-JP" sz="2800" dirty="0"/>
              <a:t> &gt; 0, </a:t>
            </a:r>
            <a:r>
              <a:rPr kumimoji="1" lang="en-US" altLang="ja-JP" sz="2800" dirty="0" smtClean="0"/>
              <a:t>the algorithm runs in </a:t>
            </a:r>
            <a:r>
              <a:rPr kumimoji="1" lang="en-US" altLang="ja-JP" sz="2800" dirty="0" err="1" smtClean="0"/>
              <a:t>n</a:t>
            </a:r>
            <a:r>
              <a:rPr kumimoji="1" lang="en-US" altLang="ja-JP" sz="2800" baseline="30000" dirty="0" err="1" smtClean="0"/>
              <a:t>O</a:t>
            </a:r>
            <a:r>
              <a:rPr kumimoji="1" lang="en-US" altLang="ja-JP" sz="2800" baseline="30000" dirty="0" smtClean="0"/>
              <a:t>(1)</a:t>
            </a:r>
            <a:r>
              <a:rPr kumimoji="1" lang="en-US" altLang="ja-JP" sz="2800" dirty="0" smtClean="0"/>
              <a:t> time and gives </a:t>
            </a:r>
            <a:r>
              <a:rPr kumimoji="1" lang="en-US" altLang="ja-JP" sz="2800" dirty="0"/>
              <a:t>(1-ε)-</a:t>
            </a:r>
            <a:r>
              <a:rPr kumimoji="1" lang="en-US" altLang="ja-JP" sz="2800" dirty="0" smtClean="0"/>
              <a:t>approximation</a:t>
            </a:r>
          </a:p>
          <a:p>
            <a:r>
              <a:rPr lang="en-US" altLang="ja-JP" dirty="0">
                <a:solidFill>
                  <a:schemeClr val="accent2"/>
                </a:solidFill>
              </a:rPr>
              <a:t>Quasi-PTAS</a:t>
            </a:r>
            <a:r>
              <a:rPr kumimoji="1" lang="en-US" altLang="ja-JP" sz="2800" dirty="0" smtClean="0"/>
              <a:t>: the algorithm runs in </a:t>
            </a:r>
            <a:r>
              <a:rPr kumimoji="1" lang="en-US" altLang="ja-JP" sz="2800" dirty="0" err="1"/>
              <a:t>n</a:t>
            </a:r>
            <a:r>
              <a:rPr kumimoji="1" lang="en-US" altLang="ja-JP" sz="2800" baseline="30000" dirty="0" err="1"/>
              <a:t>O</a:t>
            </a:r>
            <a:r>
              <a:rPr kumimoji="1" lang="en-US" altLang="ja-JP" sz="2800" baseline="30000" dirty="0" smtClean="0"/>
              <a:t>(log n)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/>
              <a:t>time</a:t>
            </a:r>
          </a:p>
          <a:p>
            <a:endParaRPr kumimoji="1" lang="en-US" altLang="ja-JP" sz="2800" dirty="0"/>
          </a:p>
          <a:p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sz="2800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kumimoji="1" lang="en-US" altLang="ja-JP" sz="2800" dirty="0" smtClean="0"/>
              <a:t>/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sz="2800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AP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sz="2800" dirty="0" smtClean="0"/>
              <a:t>admits </a:t>
            </a:r>
            <a:r>
              <a:rPr kumimoji="1" lang="en-US" altLang="ja-JP" sz="2800" dirty="0"/>
              <a:t>PTAS or quasi-PTAS when the instance is “dense” or “</a:t>
            </a:r>
            <a:r>
              <a:rPr kumimoji="1" lang="en-US" altLang="ja-JP" sz="2800" dirty="0" smtClean="0"/>
              <a:t>metric”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3000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PTAS for dense/metric </a:t>
            </a:r>
            <a:r>
              <a:rPr lang="en-US" sz="3600" dirty="0" smtClean="0">
                <a:latin typeface="Capitals"/>
                <a:cs typeface="Capitals"/>
              </a:rPr>
              <a:t>Max-</a:t>
            </a:r>
            <a:r>
              <a:rPr lang="en-US" i="1" dirty="0" err="1" smtClean="0">
                <a:latin typeface="Times"/>
                <a:cs typeface="Times"/>
              </a:rPr>
              <a:t>k</a:t>
            </a:r>
            <a:r>
              <a:rPr lang="en-US" sz="3600" dirty="0" err="1" smtClean="0">
                <a:latin typeface="Capitals"/>
                <a:cs typeface="Capitals"/>
              </a:rPr>
              <a:t>CSP</a:t>
            </a:r>
            <a:endParaRPr lang="en-US" sz="3600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is</a:t>
            </a:r>
            <a:r>
              <a:rPr lang="fr-FR" altLang="ja-JP" dirty="0">
                <a:solidFill>
                  <a:srgbClr val="CC0066"/>
                </a:solidFill>
              </a:rPr>
              <a:t> dense</a:t>
            </a:r>
            <a:r>
              <a:rPr kumimoji="1" lang="en-US" altLang="ja-JP" dirty="0"/>
              <a:t>: has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n</a:t>
            </a:r>
            <a:r>
              <a:rPr kumimoji="1" lang="en-US" altLang="ja-JP" baseline="30000" dirty="0" err="1"/>
              <a:t>k</a:t>
            </a:r>
            <a:r>
              <a:rPr kumimoji="1" lang="en-US" altLang="ja-JP" dirty="0"/>
              <a:t>) constraints.</a:t>
            </a:r>
          </a:p>
          <a:p>
            <a:pPr lvl="1"/>
            <a:r>
              <a:rPr kumimoji="1" lang="en-US" altLang="ja-JP" dirty="0"/>
              <a:t>PTAS </a:t>
            </a:r>
            <a:r>
              <a:rPr kumimoji="1" lang="en-US" altLang="ja-JP" dirty="0" smtClean="0"/>
              <a:t>for dense </a:t>
            </a:r>
            <a:r>
              <a:rPr lang="en-US" altLang="ja-JP" sz="2000" dirty="0" err="1" smtClean="0">
                <a:latin typeface="Capitals"/>
                <a:cs typeface="Capitals"/>
              </a:rPr>
              <a:t>MaxCut</a:t>
            </a:r>
            <a:r>
              <a:rPr kumimoji="1" lang="en-US" altLang="ja-JP" dirty="0" smtClean="0"/>
              <a:t>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dlV96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pPr lvl="1"/>
            <a:r>
              <a:rPr kumimoji="1" lang="en-US" altLang="ja-JP" dirty="0"/>
              <a:t>PTAS </a:t>
            </a:r>
            <a:r>
              <a:rPr kumimoji="1" lang="en-US" altLang="ja-JP" dirty="0" smtClean="0"/>
              <a:t>for dense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CSP</a:t>
            </a:r>
            <a:r>
              <a:rPr kumimoji="1" lang="en-US" altLang="ja-JP" dirty="0" smtClean="0"/>
              <a:t>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AKK99</a:t>
            </a:r>
            <a:r>
              <a:rPr kumimoji="1" lang="en-US" altLang="ja-JP" sz="2400" dirty="0">
                <a:solidFill>
                  <a:schemeClr val="accent1"/>
                </a:solidFill>
              </a:rPr>
              <a:t>, 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FK96</a:t>
            </a:r>
            <a:r>
              <a:rPr kumimoji="1" lang="en-US" altLang="ja-JP" sz="2400" dirty="0">
                <a:solidFill>
                  <a:schemeClr val="accent1"/>
                </a:solidFill>
              </a:rPr>
              <a:t>, 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AdlVKK03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pPr lvl="1"/>
            <a:endParaRPr kumimoji="1" lang="en-US" altLang="ja-JP" dirty="0"/>
          </a:p>
          <a:p>
            <a:r>
              <a:rPr lang="en-US" altLang="ja-JP" sz="2000" dirty="0">
                <a:latin typeface="Capitals"/>
                <a:cs typeface="Capitals"/>
              </a:rPr>
              <a:t>Max-2CSP </a:t>
            </a:r>
            <a:r>
              <a:rPr kumimoji="1" lang="en-US" altLang="ja-JP" dirty="0"/>
              <a:t>is </a:t>
            </a:r>
            <a:r>
              <a:rPr lang="fr-FR" altLang="ja-JP" dirty="0" err="1">
                <a:solidFill>
                  <a:srgbClr val="CC0066"/>
                </a:solidFill>
              </a:rPr>
              <a:t>metric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  edge </a:t>
            </a:r>
            <a:r>
              <a:rPr kumimoji="1" lang="en-US" altLang="ja-JP" dirty="0"/>
              <a:t>weight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 satisfies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(u, v) ≤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(u, w)+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(w, v)</a:t>
            </a:r>
          </a:p>
          <a:p>
            <a:pPr lvl="1"/>
            <a:r>
              <a:rPr kumimoji="1" lang="en-US" altLang="ja-JP" dirty="0"/>
              <a:t>PTAS for metric </a:t>
            </a:r>
            <a:r>
              <a:rPr lang="en-US" altLang="ja-JP" sz="2000" dirty="0" err="1" smtClean="0">
                <a:latin typeface="Capitals"/>
                <a:cs typeface="Capitals"/>
              </a:rPr>
              <a:t>MaxCut</a:t>
            </a:r>
            <a:r>
              <a:rPr kumimoji="1" lang="en-US" altLang="ja-JP" dirty="0" smtClean="0"/>
              <a:t>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dlVK01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  <a:r>
              <a:rPr kumimoji="1" lang="en-US" altLang="ja-JP" dirty="0"/>
              <a:t>	</a:t>
            </a:r>
          </a:p>
          <a:p>
            <a:pPr lvl="1"/>
            <a:r>
              <a:rPr kumimoji="1" lang="en-US" altLang="ja-JP" dirty="0"/>
              <a:t>PTAS for metric </a:t>
            </a:r>
            <a:r>
              <a:rPr lang="en-US" altLang="ja-JP" sz="2000" dirty="0" err="1" smtClean="0">
                <a:latin typeface="Capitals"/>
                <a:cs typeface="Capitals"/>
              </a:rPr>
              <a:t>MaxBisection</a:t>
            </a:r>
            <a:r>
              <a:rPr kumimoji="1" lang="en-US" altLang="ja-JP" dirty="0" smtClean="0"/>
              <a:t>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FdlVKK04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pPr lvl="1"/>
            <a:r>
              <a:rPr kumimoji="1" lang="en-US" altLang="ja-JP" dirty="0"/>
              <a:t>PTAS for locally dense </a:t>
            </a:r>
            <a:r>
              <a:rPr lang="en-US" altLang="ja-JP" sz="2000" dirty="0" smtClean="0">
                <a:latin typeface="Capitals"/>
                <a:cs typeface="Capitals"/>
              </a:rPr>
              <a:t>Max</a:t>
            </a:r>
            <a:r>
              <a:rPr lang="en-US" altLang="ja-JP" sz="2000" dirty="0">
                <a:latin typeface="Capitals"/>
                <a:cs typeface="Capitals"/>
              </a:rPr>
              <a:t>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CSP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dirty="0" smtClean="0"/>
              <a:t>(a generalized definition of “</a:t>
            </a:r>
            <a:r>
              <a:rPr kumimoji="1" lang="en-US" altLang="ja-JP" dirty="0"/>
              <a:t>metric</a:t>
            </a:r>
            <a:r>
              <a:rPr kumimoji="1" lang="en-US" altLang="ja-JP" dirty="0" smtClean="0"/>
              <a:t>”)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dlVKKV05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6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Quasi-PTAS for dense </a:t>
            </a:r>
            <a:r>
              <a:rPr lang="en-US" sz="3600" dirty="0">
                <a:latin typeface="Capitals"/>
                <a:cs typeface="Capitals"/>
              </a:rPr>
              <a:t>Max-</a:t>
            </a:r>
            <a:r>
              <a:rPr lang="en-US" i="1" dirty="0" err="1">
                <a:latin typeface="Times"/>
                <a:cs typeface="Times"/>
              </a:rPr>
              <a:t>k</a:t>
            </a:r>
            <a:r>
              <a:rPr lang="en-US" sz="3600" dirty="0" err="1">
                <a:latin typeface="Capitals"/>
                <a:cs typeface="Capitals"/>
              </a:rPr>
              <a:t>AP</a:t>
            </a:r>
            <a:endParaRPr lang="en-US" sz="3600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AP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dirty="0"/>
              <a:t>is </a:t>
            </a:r>
            <a:r>
              <a:rPr lang="fr-FR" altLang="ja-JP" dirty="0" smtClean="0">
                <a:solidFill>
                  <a:srgbClr val="CC0066"/>
                </a:solidFill>
              </a:rPr>
              <a:t>dense</a:t>
            </a:r>
            <a:r>
              <a:rPr kumimoji="1" lang="en-US" altLang="ja-JP" dirty="0" smtClean="0"/>
              <a:t>:</a:t>
            </a:r>
          </a:p>
          <a:p>
            <a:pPr lvl="1"/>
            <a:r>
              <a:rPr kumimoji="1" lang="en-US" altLang="ja-JP" dirty="0" smtClean="0"/>
              <a:t>roughly speaking, the instance has </a:t>
            </a:r>
            <a:r>
              <a:rPr kumimoji="1" lang="en-US" altLang="ja-JP" dirty="0" err="1"/>
              <a:t>Ω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n</a:t>
            </a:r>
            <a:r>
              <a:rPr kumimoji="1" lang="en-US" altLang="ja-JP" baseline="30000" dirty="0" err="1"/>
              <a:t>k</a:t>
            </a:r>
            <a:r>
              <a:rPr kumimoji="1" lang="en-US" altLang="ja-JP" dirty="0"/>
              <a:t>) </a:t>
            </a:r>
            <a:r>
              <a:rPr kumimoji="1" lang="en-US" altLang="ja-JP" dirty="0" smtClean="0"/>
              <a:t>constraints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kumimoji="1" lang="en-US" altLang="ja-JP" dirty="0" smtClean="0"/>
              <a:t>In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AFK02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pPr lvl="1"/>
            <a:r>
              <a:rPr kumimoji="1" lang="en-US" altLang="ja-JP" dirty="0" smtClean="0"/>
              <a:t>(1-ε)-approximate dense </a:t>
            </a:r>
            <a:r>
              <a:rPr lang="en-US" altLang="ja-JP" sz="2000" dirty="0">
                <a:latin typeface="Capitals"/>
                <a:cs typeface="Capitals"/>
              </a:rPr>
              <a:t>MAS</a:t>
            </a:r>
            <a:r>
              <a:rPr kumimoji="1" lang="en-US" altLang="ja-JP" dirty="0"/>
              <a:t>, </a:t>
            </a:r>
            <a:r>
              <a:rPr lang="en-US" altLang="ja-JP" sz="2000" dirty="0" err="1">
                <a:latin typeface="Capitals"/>
                <a:cs typeface="Capitals"/>
              </a:rPr>
              <a:t>Betweenness</a:t>
            </a:r>
            <a:r>
              <a:rPr lang="en-US" altLang="ja-JP" sz="2000" dirty="0">
                <a:latin typeface="Capitals"/>
                <a:cs typeface="Capitals"/>
              </a:rPr>
              <a:t> </a:t>
            </a:r>
            <a:r>
              <a:rPr kumimoji="1" lang="en-US" altLang="ja-JP" dirty="0"/>
              <a:t>in </a:t>
            </a:r>
            <a:r>
              <a:rPr kumimoji="1" lang="en-US" altLang="ja-JP" dirty="0" err="1"/>
              <a:t>n</a:t>
            </a:r>
            <a:r>
              <a:rPr kumimoji="1" lang="en-US" altLang="ja-JP" baseline="30000" dirty="0" err="1"/>
              <a:t>O</a:t>
            </a:r>
            <a:r>
              <a:rPr kumimoji="1" lang="en-US" altLang="ja-JP" baseline="30000" dirty="0"/>
              <a:t>(1/ε^2)</a:t>
            </a:r>
            <a:r>
              <a:rPr kumimoji="1" lang="en-US" altLang="ja-JP" dirty="0"/>
              <a:t> time</a:t>
            </a:r>
            <a:endParaRPr kumimoji="1" lang="en-US" altLang="ja-JP" dirty="0">
              <a:solidFill>
                <a:srgbClr val="800080"/>
              </a:solidFill>
            </a:endParaRPr>
          </a:p>
          <a:p>
            <a:pPr lvl="1"/>
            <a:r>
              <a:rPr kumimoji="1" lang="en-US" altLang="ja-JP" dirty="0"/>
              <a:t>(1-ε)-</a:t>
            </a:r>
            <a:r>
              <a:rPr kumimoji="1" lang="en-US" altLang="ja-JP" dirty="0" smtClean="0"/>
              <a:t>approximate dense </a:t>
            </a:r>
            <a:r>
              <a:rPr lang="en-US" altLang="ja-JP" sz="2000" dirty="0" err="1">
                <a:latin typeface="Capitals"/>
                <a:cs typeface="Capitals"/>
              </a:rPr>
              <a:t>D</a:t>
            </a:r>
            <a:r>
              <a:rPr lang="en-US" altLang="ja-JP" i="1" dirty="0" err="1">
                <a:latin typeface="Times"/>
                <a:cs typeface="Times"/>
              </a:rPr>
              <a:t>k</a:t>
            </a:r>
            <a:r>
              <a:rPr lang="en-US" altLang="ja-JP" sz="2000" dirty="0" err="1">
                <a:latin typeface="Capitals"/>
                <a:cs typeface="Capitals"/>
              </a:rPr>
              <a:t>S</a:t>
            </a:r>
            <a:r>
              <a:rPr kumimoji="1" lang="en-US" altLang="ja-JP" dirty="0"/>
              <a:t>, </a:t>
            </a:r>
            <a:r>
              <a:rPr lang="en-US" altLang="ja-JP" sz="2000" dirty="0">
                <a:latin typeface="Capitals"/>
                <a:cs typeface="Capitals"/>
              </a:rPr>
              <a:t>Max-GI</a:t>
            </a:r>
            <a:r>
              <a:rPr kumimoji="1" lang="en-US" altLang="ja-JP" dirty="0"/>
              <a:t>, </a:t>
            </a:r>
            <a:r>
              <a:rPr lang="en-US" altLang="ja-JP" sz="2000" dirty="0">
                <a:latin typeface="Capitals"/>
                <a:cs typeface="Capitals"/>
              </a:rPr>
              <a:t>Max-</a:t>
            </a:r>
            <a:r>
              <a:rPr lang="en-US" altLang="ja-JP" i="1" dirty="0" err="1" smtClean="0">
                <a:latin typeface="Times"/>
                <a:cs typeface="Times"/>
              </a:rPr>
              <a:t>k</a:t>
            </a:r>
            <a:r>
              <a:rPr lang="en-US" altLang="ja-JP" sz="2000" dirty="0" err="1" smtClean="0">
                <a:latin typeface="Capitals"/>
                <a:cs typeface="Capitals"/>
              </a:rPr>
              <a:t>AP</a:t>
            </a:r>
            <a:r>
              <a:rPr lang="en-US" altLang="ja-JP" sz="2000" dirty="0" smtClean="0">
                <a:latin typeface="Capitals"/>
                <a:cs typeface="Capitals"/>
              </a:rPr>
              <a:t> </a:t>
            </a:r>
            <a:r>
              <a:rPr kumimoji="1" lang="en-US" altLang="ja-JP" dirty="0"/>
              <a:t>in </a:t>
            </a:r>
            <a:r>
              <a:rPr kumimoji="1" lang="en-US" altLang="ja-JP" dirty="0" err="1"/>
              <a:t>n</a:t>
            </a:r>
            <a:r>
              <a:rPr kumimoji="1" lang="en-US" altLang="ja-JP" baseline="30000" dirty="0" err="1"/>
              <a:t>O</a:t>
            </a:r>
            <a:r>
              <a:rPr kumimoji="1" lang="en-US" altLang="ja-JP" baseline="30000" dirty="0"/>
              <a:t>(log n/ε^2)</a:t>
            </a:r>
            <a:r>
              <a:rPr kumimoji="1" lang="en-US" altLang="ja-JP" dirty="0"/>
              <a:t>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7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0642"/>
          </a:xfrm>
        </p:spPr>
        <p:txBody>
          <a:bodyPr/>
          <a:lstStyle/>
          <a:p>
            <a:r>
              <a:rPr kumimoji="1" lang="en-US" altLang="ja-JP" dirty="0"/>
              <a:t>Exhaustive search on a small set of </a:t>
            </a:r>
            <a:r>
              <a:rPr kumimoji="1" lang="en-US" altLang="ja-JP" dirty="0" smtClean="0"/>
              <a:t>variables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AKK99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r>
              <a:rPr kumimoji="1" lang="en-US" altLang="ja-JP" dirty="0"/>
              <a:t>Weak </a:t>
            </a:r>
            <a:r>
              <a:rPr kumimoji="1" lang="en-US" altLang="ja-JP" dirty="0" err="1"/>
              <a:t>Szemerédi’s</a:t>
            </a:r>
            <a:r>
              <a:rPr kumimoji="1" lang="en-US" altLang="ja-JP" dirty="0"/>
              <a:t> regularity lemma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FK96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r>
              <a:rPr kumimoji="1" lang="en-US" altLang="ja-JP" dirty="0"/>
              <a:t>Copying important variables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dlVK01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r>
              <a:rPr kumimoji="1" lang="en-US" altLang="ja-JP" dirty="0"/>
              <a:t>A variant of SVD </a:t>
            </a:r>
            <a:r>
              <a:rPr kumimoji="1" lang="en-US" altLang="ja-JP" sz="2400" dirty="0">
                <a:solidFill>
                  <a:schemeClr val="accent1"/>
                </a:solidFill>
              </a:rPr>
              <a:t>[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dlVKKV05</a:t>
            </a:r>
            <a:r>
              <a:rPr kumimoji="1" lang="en-US" altLang="ja-JP" sz="2400" dirty="0">
                <a:solidFill>
                  <a:schemeClr val="accent1"/>
                </a:solidFill>
              </a:rPr>
              <a:t>]</a:t>
            </a:r>
          </a:p>
          <a:p>
            <a:r>
              <a:rPr lang="en-US" dirty="0" smtClean="0"/>
              <a:t>Linear programming relaxation for “assignment problems with extra constraints” </a:t>
            </a:r>
            <a:r>
              <a:rPr kumimoji="1" lang="en-US" sz="2400" dirty="0">
                <a:solidFill>
                  <a:schemeClr val="accent1"/>
                </a:solidFill>
              </a:rPr>
              <a:t>[AFK02]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In this paper, we show:</a:t>
            </a:r>
          </a:p>
          <a:p>
            <a:pPr marL="0" indent="0" algn="ctr">
              <a:buNone/>
            </a:pPr>
            <a:r>
              <a:rPr lang="en-US" dirty="0" smtClean="0"/>
              <a:t>The standard </a:t>
            </a:r>
            <a:r>
              <a:rPr lang="en-US" dirty="0" err="1" smtClean="0"/>
              <a:t>Sherali</a:t>
            </a:r>
            <a:r>
              <a:rPr lang="en-US" dirty="0" smtClean="0"/>
              <a:t>-Adams LP relaxation hierarchy is a unified approach to all these results!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6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1473</Words>
  <Application>Microsoft Macintosh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Approximation Schemes via  Sherali-Adams Hierarchy for  Dense Constraint Satisfaction Problems  and Assignment Problems </vt:lpstr>
      <vt:lpstr>Constraint satisfaction problems (CSPs)</vt:lpstr>
      <vt:lpstr>Constraint satisfaction problems (CSPs)</vt:lpstr>
      <vt:lpstr>Assignment problems (APs)</vt:lpstr>
      <vt:lpstr>Assignment problems (APs)</vt:lpstr>
      <vt:lpstr>Approximate schemes</vt:lpstr>
      <vt:lpstr>PTAS for dense/metric Max-kCSP</vt:lpstr>
      <vt:lpstr>Quasi-PTAS for dense Max-kAP</vt:lpstr>
      <vt:lpstr>Previous techniques</vt:lpstr>
      <vt:lpstr>Sherali-Adams LP relaxation hierarchy</vt:lpstr>
      <vt:lpstr>Our results</vt:lpstr>
      <vt:lpstr>Our techniques</vt:lpstr>
      <vt:lpstr>Conditioning operation</vt:lpstr>
      <vt:lpstr>Independent rounding for Max-kCSP</vt:lpstr>
      <vt:lpstr>Rounding for Max-kAP</vt:lpstr>
      <vt:lpstr>Merging two permutations</vt:lpstr>
      <vt:lpstr>Merging two permutations</vt:lpstr>
      <vt:lpstr>Merging two permutations</vt:lpstr>
      <vt:lpstr>Future directions</vt:lpstr>
      <vt:lpstr>Thanks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 Zhou</dc:creator>
  <cp:lastModifiedBy>Yuan Zhou</cp:lastModifiedBy>
  <cp:revision>217</cp:revision>
  <dcterms:created xsi:type="dcterms:W3CDTF">2014-01-04T20:22:27Z</dcterms:created>
  <dcterms:modified xsi:type="dcterms:W3CDTF">2014-01-14T16:01:12Z</dcterms:modified>
</cp:coreProperties>
</file>