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theme/themeOverride1.xml" ContentType="application/vnd.openxmlformats-officedocument.themeOverr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Microsoft_Equation1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2032" y="-120"/>
      </p:cViewPr>
      <p:guideLst>
        <p:guide orient="horz" pos="222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16"/>
    </p:cViewPr>
  </p:sorterViewPr>
  <p:notesViewPr>
    <p:cSldViewPr snapToGrid="0" snapToObjects="1">
      <p:cViewPr varScale="1">
        <p:scale>
          <a:sx n="91" d="100"/>
          <a:sy n="91" d="100"/>
        </p:scale>
        <p:origin x="-564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0" Type="http://schemas.openxmlformats.org/officeDocument/2006/relationships/image" Target="../media/image10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9.emf"/><Relationship Id="rId5" Type="http://schemas.openxmlformats.org/officeDocument/2006/relationships/image" Target="../media/image36.emf"/><Relationship Id="rId1" Type="http://schemas.openxmlformats.org/officeDocument/2006/relationships/image" Target="../media/image20.emf"/><Relationship Id="rId2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image" Target="../media/image24.emf"/><Relationship Id="rId2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image" Target="../media/image20.emf"/><Relationship Id="rId2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B3C36-734C-E84F-B1C7-D8510554737C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CF1C-A79E-9941-8387-03840799E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3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C4D8-71EE-4C40-8E6E-658099AD876C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F430-106E-1146-BB18-15BDEDE34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C4D8-71EE-4C40-8E6E-658099AD876C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F430-106E-1146-BB18-15BDEDE34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C4D8-71EE-4C40-8E6E-658099AD876C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F430-106E-1146-BB18-15BDEDE34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C4D8-71EE-4C40-8E6E-658099AD876C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F430-106E-1146-BB18-15BDEDE34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C4D8-71EE-4C40-8E6E-658099AD876C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F430-106E-1146-BB18-15BDEDE34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C4D8-71EE-4C40-8E6E-658099AD876C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F430-106E-1146-BB18-15BDEDE34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C4D8-71EE-4C40-8E6E-658099AD876C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F430-106E-1146-BB18-15BDEDE34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C4D8-71EE-4C40-8E6E-658099AD876C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F430-106E-1146-BB18-15BDEDE34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C4D8-71EE-4C40-8E6E-658099AD876C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F430-106E-1146-BB18-15BDEDE34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C4D8-71EE-4C40-8E6E-658099AD876C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F430-106E-1146-BB18-15BDEDE34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C4D8-71EE-4C40-8E6E-658099AD876C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F430-106E-1146-BB18-15BDEDE34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3C4D8-71EE-4C40-8E6E-658099AD876C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2F430-106E-1146-BB18-15BDEDE34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32.emf"/><Relationship Id="rId7" Type="http://schemas.openxmlformats.org/officeDocument/2006/relationships/image" Target="../media/image34.png"/><Relationship Id="rId8" Type="http://schemas.openxmlformats.org/officeDocument/2006/relationships/oleObject" Target="../embeddings/oleObject41.bin"/><Relationship Id="rId9" Type="http://schemas.openxmlformats.org/officeDocument/2006/relationships/image" Target="../media/image3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oleObject" Target="../embeddings/Microsoft_Equation1.bin"/><Relationship Id="rId13" Type="http://schemas.openxmlformats.org/officeDocument/2006/relationships/image" Target="../media/image35.emf"/><Relationship Id="rId14" Type="http://schemas.openxmlformats.org/officeDocument/2006/relationships/oleObject" Target="../embeddings/oleObject45.bin"/><Relationship Id="rId15" Type="http://schemas.openxmlformats.org/officeDocument/2006/relationships/image" Target="../media/image3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23.emf"/><Relationship Id="rId7" Type="http://schemas.openxmlformats.org/officeDocument/2006/relationships/image" Target="../media/image34.png"/><Relationship Id="rId8" Type="http://schemas.openxmlformats.org/officeDocument/2006/relationships/oleObject" Target="../embeddings/oleObject44.bin"/><Relationship Id="rId9" Type="http://schemas.openxmlformats.org/officeDocument/2006/relationships/image" Target="../media/image33.emf"/><Relationship Id="rId10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oleObject" Target="../embeddings/oleObject49.bin"/><Relationship Id="rId13" Type="http://schemas.openxmlformats.org/officeDocument/2006/relationships/image" Target="../media/image39.emf"/><Relationship Id="rId14" Type="http://schemas.openxmlformats.org/officeDocument/2006/relationships/oleObject" Target="../embeddings/oleObject50.bin"/><Relationship Id="rId15" Type="http://schemas.openxmlformats.org/officeDocument/2006/relationships/image" Target="../media/image36.emf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6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23.emf"/><Relationship Id="rId7" Type="http://schemas.openxmlformats.org/officeDocument/2006/relationships/image" Target="../media/image34.png"/><Relationship Id="rId8" Type="http://schemas.openxmlformats.org/officeDocument/2006/relationships/oleObject" Target="../embeddings/oleObject48.bin"/><Relationship Id="rId9" Type="http://schemas.openxmlformats.org/officeDocument/2006/relationships/image" Target="../media/image33.emf"/><Relationship Id="rId10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3.bin"/><Relationship Id="rId12" Type="http://schemas.openxmlformats.org/officeDocument/2006/relationships/image" Target="../media/image44.emf"/><Relationship Id="rId13" Type="http://schemas.openxmlformats.org/officeDocument/2006/relationships/image" Target="../media/image49.png"/><Relationship Id="rId14" Type="http://schemas.openxmlformats.org/officeDocument/2006/relationships/oleObject" Target="../embeddings/oleObject54.bin"/><Relationship Id="rId15" Type="http://schemas.openxmlformats.org/officeDocument/2006/relationships/image" Target="../media/image4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34.png"/><Relationship Id="rId6" Type="http://schemas.openxmlformats.org/officeDocument/2006/relationships/oleObject" Target="../embeddings/oleObject51.bin"/><Relationship Id="rId7" Type="http://schemas.openxmlformats.org/officeDocument/2006/relationships/image" Target="../media/image42.emf"/><Relationship Id="rId8" Type="http://schemas.openxmlformats.org/officeDocument/2006/relationships/image" Target="../media/image48.png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9.png"/><Relationship Id="rId6" Type="http://schemas.openxmlformats.org/officeDocument/2006/relationships/oleObject" Target="../embeddings/oleObject55.bin"/><Relationship Id="rId7" Type="http://schemas.openxmlformats.org/officeDocument/2006/relationships/image" Target="../media/image50.emf"/><Relationship Id="rId8" Type="http://schemas.openxmlformats.org/officeDocument/2006/relationships/oleObject" Target="../embeddings/oleObject56.bin"/><Relationship Id="rId9" Type="http://schemas.openxmlformats.org/officeDocument/2006/relationships/image" Target="../media/image51.emf"/><Relationship Id="rId10" Type="http://schemas.openxmlformats.org/officeDocument/2006/relationships/oleObject" Target="../embeddings/oleObject57.bin"/><Relationship Id="rId11" Type="http://schemas.openxmlformats.org/officeDocument/2006/relationships/image" Target="../media/image5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emf"/><Relationship Id="rId12" Type="http://schemas.openxmlformats.org/officeDocument/2006/relationships/oleObject" Target="../embeddings/oleObject61.bin"/><Relationship Id="rId13" Type="http://schemas.openxmlformats.org/officeDocument/2006/relationships/image" Target="../media/image54.emf"/><Relationship Id="rId14" Type="http://schemas.openxmlformats.org/officeDocument/2006/relationships/oleObject" Target="../embeddings/oleObject62.bin"/><Relationship Id="rId15" Type="http://schemas.openxmlformats.org/officeDocument/2006/relationships/image" Target="../media/image55.emf"/><Relationship Id="rId16" Type="http://schemas.openxmlformats.org/officeDocument/2006/relationships/image" Target="../media/image57.png"/><Relationship Id="rId17" Type="http://schemas.openxmlformats.org/officeDocument/2006/relationships/oleObject" Target="../embeddings/oleObject63.bin"/><Relationship Id="rId18" Type="http://schemas.openxmlformats.org/officeDocument/2006/relationships/image" Target="../media/image5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9.png"/><Relationship Id="rId6" Type="http://schemas.openxmlformats.org/officeDocument/2006/relationships/oleObject" Target="../embeddings/oleObject58.bin"/><Relationship Id="rId7" Type="http://schemas.openxmlformats.org/officeDocument/2006/relationships/image" Target="../media/image50.emf"/><Relationship Id="rId8" Type="http://schemas.openxmlformats.org/officeDocument/2006/relationships/oleObject" Target="../embeddings/oleObject59.bin"/><Relationship Id="rId9" Type="http://schemas.openxmlformats.org/officeDocument/2006/relationships/image" Target="../media/image51.emf"/><Relationship Id="rId10" Type="http://schemas.openxmlformats.org/officeDocument/2006/relationships/oleObject" Target="../embeddings/oleObject60.bin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6.bin"/><Relationship Id="rId12" Type="http://schemas.openxmlformats.org/officeDocument/2006/relationships/image" Target="../media/image58.emf"/><Relationship Id="rId13" Type="http://schemas.openxmlformats.org/officeDocument/2006/relationships/oleObject" Target="../embeddings/oleObject67.bin"/><Relationship Id="rId14" Type="http://schemas.openxmlformats.org/officeDocument/2006/relationships/image" Target="../media/image59.emf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0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9.png"/><Relationship Id="rId7" Type="http://schemas.openxmlformats.org/officeDocument/2006/relationships/oleObject" Target="../embeddings/oleObject64.bin"/><Relationship Id="rId8" Type="http://schemas.openxmlformats.org/officeDocument/2006/relationships/image" Target="../media/image50.emf"/><Relationship Id="rId9" Type="http://schemas.openxmlformats.org/officeDocument/2006/relationships/oleObject" Target="../embeddings/oleObject65.bin"/><Relationship Id="rId10" Type="http://schemas.openxmlformats.org/officeDocument/2006/relationships/image" Target="../media/image5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9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0.emf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oleObject" Target="../embeddings/oleObject26.bin"/><Relationship Id="rId13" Type="http://schemas.openxmlformats.org/officeDocument/2006/relationships/image" Target="../media/image22.emf"/><Relationship Id="rId14" Type="http://schemas.openxmlformats.org/officeDocument/2006/relationships/oleObject" Target="../embeddings/oleObject27.bin"/><Relationship Id="rId15" Type="http://schemas.openxmlformats.org/officeDocument/2006/relationships/image" Target="../media/image23.emf"/><Relationship Id="rId1" Type="http://schemas.openxmlformats.org/officeDocument/2006/relationships/themeOverride" Target="../theme/themeOverride1.xml"/><Relationship Id="rId2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20.emf"/><Relationship Id="rId10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27.emf"/><Relationship Id="rId11" Type="http://schemas.openxmlformats.org/officeDocument/2006/relationships/oleObject" Target="../embeddings/oleObject3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oleObject" Target="../embeddings/oleObject38.bin"/><Relationship Id="rId13" Type="http://schemas.openxmlformats.org/officeDocument/2006/relationships/image" Target="../media/image3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36.bin"/><Relationship Id="rId10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7779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err="1"/>
              <a:t>Hypercontractive</a:t>
            </a:r>
            <a:r>
              <a:rPr lang="en-US" dirty="0"/>
              <a:t> inequalities via SOS, and the </a:t>
            </a:r>
            <a:r>
              <a:rPr lang="en-US" dirty="0" err="1" smtClean="0"/>
              <a:t>Frankl-Rödl</a:t>
            </a:r>
            <a:r>
              <a:rPr lang="en-US" dirty="0" smtClean="0"/>
              <a:t> </a:t>
            </a:r>
            <a:r>
              <a:rPr lang="en-US" dirty="0"/>
              <a:t>graph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" y="3378070"/>
            <a:ext cx="7442200" cy="290843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Manuel </a:t>
            </a:r>
            <a:r>
              <a:rPr lang="en-US" dirty="0" err="1" smtClean="0"/>
              <a:t>Kauers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600" dirty="0" smtClean="0"/>
              <a:t>(Johannes </a:t>
            </a:r>
            <a:r>
              <a:rPr lang="en-US" sz="2600" dirty="0" err="1"/>
              <a:t>Kepler</a:t>
            </a:r>
            <a:r>
              <a:rPr lang="en-US" sz="2600" dirty="0"/>
              <a:t> </a:t>
            </a:r>
            <a:r>
              <a:rPr lang="en-US" sz="2600" dirty="0" err="1" smtClean="0"/>
              <a:t>Universität</a:t>
            </a:r>
            <a:r>
              <a:rPr lang="en-US" sz="2600" dirty="0" smtClean="0"/>
              <a:t>)</a:t>
            </a:r>
            <a:endParaRPr lang="en-US" sz="2600" dirty="0"/>
          </a:p>
          <a:p>
            <a:pPr algn="r"/>
            <a:r>
              <a:rPr lang="en-US" dirty="0" smtClean="0"/>
              <a:t>Ryan O’Donnell    </a:t>
            </a:r>
            <a:r>
              <a:rPr lang="en-US" sz="2600" dirty="0" smtClean="0"/>
              <a:t>(Carnegie Mellon University)</a:t>
            </a:r>
          </a:p>
          <a:p>
            <a:pPr algn="r"/>
            <a:r>
              <a:rPr lang="en-US" dirty="0" smtClean="0"/>
              <a:t>Li-Yang Tan              </a:t>
            </a:r>
            <a:r>
              <a:rPr lang="en-US" sz="2600" dirty="0" smtClean="0"/>
              <a:t>(Columbia University)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Yuan Zhou   </a:t>
            </a:r>
            <a:r>
              <a:rPr lang="en-US" sz="2600" b="1" dirty="0" smtClean="0">
                <a:solidFill>
                  <a:schemeClr val="tx1"/>
                </a:solidFill>
              </a:rPr>
              <a:t>(Carnegie Mellon University)</a:t>
            </a:r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1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SOS proof of the normal </a:t>
            </a:r>
            <a:r>
              <a:rPr lang="en-US" sz="2800" dirty="0" err="1" smtClean="0"/>
              <a:t>hypercon</a:t>
            </a:r>
            <a:r>
              <a:rPr lang="en-US" sz="2800" dirty="0" smtClean="0"/>
              <a:t>. </a:t>
            </a:r>
            <a:r>
              <a:rPr lang="en-US" sz="2800" dirty="0" err="1" smtClean="0"/>
              <a:t>ineq</a:t>
            </a:r>
            <a:r>
              <a:rPr lang="en-US" sz="2800" dirty="0" smtClean="0"/>
              <a:t>.</a:t>
            </a:r>
          </a:p>
          <a:p>
            <a:pPr lvl="1"/>
            <a:r>
              <a:rPr lang="en-US" dirty="0" smtClean="0"/>
              <a:t>Induction</a:t>
            </a:r>
          </a:p>
          <a:p>
            <a:endParaRPr lang="en-US" sz="2800" dirty="0" smtClean="0"/>
          </a:p>
          <a:p>
            <a:r>
              <a:rPr lang="en-US" sz="2800" dirty="0" smtClean="0"/>
              <a:t>SOS proof of the reverse </a:t>
            </a:r>
            <a:r>
              <a:rPr lang="en-US" sz="2800" dirty="0" err="1" smtClean="0"/>
              <a:t>hypercon</a:t>
            </a:r>
            <a:r>
              <a:rPr lang="en-US" sz="2800" dirty="0" smtClean="0"/>
              <a:t>. </a:t>
            </a:r>
            <a:r>
              <a:rPr lang="en-US" sz="2800" dirty="0" err="1" smtClean="0"/>
              <a:t>ineq</a:t>
            </a:r>
            <a:r>
              <a:rPr lang="en-US" sz="2800" dirty="0" smtClean="0"/>
              <a:t>.</a:t>
            </a:r>
          </a:p>
          <a:p>
            <a:pPr lvl="1"/>
            <a:r>
              <a:rPr lang="en-US" dirty="0" smtClean="0"/>
              <a:t>Induction + computer-algebra-assisted induction</a:t>
            </a:r>
          </a:p>
          <a:p>
            <a:endParaRPr lang="en-US" sz="2800" dirty="0" smtClean="0"/>
          </a:p>
          <a:p>
            <a:r>
              <a:rPr lang="en-US" sz="2800" dirty="0" smtClean="0"/>
              <a:t>From reverse </a:t>
            </a:r>
            <a:r>
              <a:rPr lang="en-US" sz="2800" dirty="0" err="1" smtClean="0"/>
              <a:t>hypercon</a:t>
            </a:r>
            <a:r>
              <a:rPr lang="en-US" sz="2800" dirty="0" smtClean="0"/>
              <a:t>. </a:t>
            </a:r>
            <a:r>
              <a:rPr lang="en-US" sz="2800" dirty="0" err="1" smtClean="0"/>
              <a:t>ineq</a:t>
            </a:r>
            <a:r>
              <a:rPr lang="en-US" sz="2800" dirty="0" smtClean="0"/>
              <a:t>. to </a:t>
            </a:r>
            <a:r>
              <a:rPr lang="en-US" sz="2800" dirty="0" err="1"/>
              <a:t>Frankl-Rödl</a:t>
            </a:r>
            <a:r>
              <a:rPr lang="en-US" sz="2800" dirty="0"/>
              <a:t> graphs</a:t>
            </a:r>
          </a:p>
          <a:p>
            <a:pPr lvl="1"/>
            <a:r>
              <a:rPr lang="en-US" dirty="0" smtClean="0"/>
              <a:t>SOS-</a:t>
            </a:r>
            <a:r>
              <a:rPr lang="en-US" dirty="0" err="1" smtClean="0"/>
              <a:t>ize</a:t>
            </a:r>
            <a:r>
              <a:rPr lang="en-US" dirty="0" smtClean="0"/>
              <a:t> the “density” variation of the </a:t>
            </a:r>
            <a:r>
              <a:rPr lang="en-US" dirty="0" err="1"/>
              <a:t>Frankl-</a:t>
            </a:r>
            <a:r>
              <a:rPr lang="en-US" dirty="0" err="1" smtClean="0"/>
              <a:t>Rödl</a:t>
            </a:r>
            <a:r>
              <a:rPr lang="en-US" dirty="0" smtClean="0"/>
              <a:t> theorem due to </a:t>
            </a:r>
            <a:r>
              <a:rPr lang="en-US" dirty="0" err="1" smtClean="0"/>
              <a:t>Benabbas-Hatami-Magen</a:t>
            </a:r>
            <a:r>
              <a:rPr lang="en-US" dirty="0" smtClean="0"/>
              <a:t> </a:t>
            </a:r>
            <a:r>
              <a:rPr lang="en-US" sz="2400" dirty="0">
                <a:solidFill>
                  <a:srgbClr val="660066"/>
                </a:solidFill>
              </a:rPr>
              <a:t>[BHM12]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63579"/>
            <a:ext cx="9144000" cy="1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4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7479"/>
            <a:ext cx="8229600" cy="1583573"/>
          </a:xfrm>
        </p:spPr>
        <p:txBody>
          <a:bodyPr>
            <a:normAutofit/>
          </a:bodyPr>
          <a:lstStyle/>
          <a:p>
            <a:r>
              <a:rPr lang="en-US" dirty="0"/>
              <a:t>SOS proof </a:t>
            </a:r>
            <a:r>
              <a:rPr lang="en-US" dirty="0" smtClean="0"/>
              <a:t>(sketch) of </a:t>
            </a:r>
            <a:r>
              <a:rPr lang="en-US" dirty="0"/>
              <a:t>the reverse </a:t>
            </a:r>
            <a:r>
              <a:rPr lang="en-US" dirty="0" err="1"/>
              <a:t>hypercon</a:t>
            </a:r>
            <a:r>
              <a:rPr lang="en-US" dirty="0"/>
              <a:t>. </a:t>
            </a:r>
            <a:r>
              <a:rPr lang="en-US" dirty="0" err="1"/>
              <a:t>ineq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550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92"/>
            <a:ext cx="8229600" cy="64876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Statement: for</a:t>
            </a:r>
          </a:p>
          <a:p>
            <a:pPr marL="0" indent="0">
              <a:buNone/>
            </a:pPr>
            <a:r>
              <a:rPr lang="en-US" sz="2800" dirty="0" smtClean="0"/>
              <a:t>exists SOS proof of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C0504D"/>
                </a:solidFill>
              </a:rPr>
              <a:t>Proof.</a:t>
            </a:r>
            <a:r>
              <a:rPr lang="en-US" sz="2800" dirty="0" smtClean="0"/>
              <a:t> Induction on n.</a:t>
            </a:r>
          </a:p>
          <a:p>
            <a:pPr lvl="1"/>
            <a:r>
              <a:rPr lang="en-US" dirty="0" smtClean="0"/>
              <a:t>Base case (n = 1). For </a:t>
            </a:r>
            <a:endParaRPr lang="en-US" dirty="0"/>
          </a:p>
          <a:p>
            <a:endParaRPr lang="en-US" sz="2800" dirty="0" smtClean="0"/>
          </a:p>
          <a:p>
            <a:pPr lvl="1"/>
            <a:r>
              <a:rPr lang="en-US" dirty="0" smtClean="0"/>
              <a:t>Key challenge, will prove later.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580184"/>
              </p:ext>
            </p:extLst>
          </p:nvPr>
        </p:nvGraphicFramePr>
        <p:xfrm>
          <a:off x="3103571" y="168242"/>
          <a:ext cx="48228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8" name="Equation" r:id="rId3" imgW="2044700" imgH="241300" progId="Equation.3">
                  <p:embed/>
                </p:oleObj>
              </mc:Choice>
              <mc:Fallback>
                <p:oleObj name="Equation" r:id="rId3" imgW="2044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3571" y="168242"/>
                        <a:ext cx="48228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346664"/>
              </p:ext>
            </p:extLst>
          </p:nvPr>
        </p:nvGraphicFramePr>
        <p:xfrm>
          <a:off x="1856887" y="1076284"/>
          <a:ext cx="58737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9" name="Equation" r:id="rId5" imgW="2489200" imgH="342900" progId="Equation.3">
                  <p:embed/>
                </p:oleObj>
              </mc:Choice>
              <mc:Fallback>
                <p:oleObj name="Equation" r:id="rId5" imgW="24892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6887" y="1076284"/>
                        <a:ext cx="5873750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3-12-26 at 3.02.15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2" y="2854154"/>
            <a:ext cx="8956842" cy="49402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634016"/>
              </p:ext>
            </p:extLst>
          </p:nvPr>
        </p:nvGraphicFramePr>
        <p:xfrm>
          <a:off x="4321670" y="2284413"/>
          <a:ext cx="233521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0" name="Equation" r:id="rId8" imgW="990600" imgH="215900" progId="Equation.3">
                  <p:embed/>
                </p:oleObj>
              </mc:Choice>
              <mc:Fallback>
                <p:oleObj name="Equation" r:id="rId8" imgW="990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21670" y="2284413"/>
                        <a:ext cx="2335213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01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92"/>
            <a:ext cx="8229600" cy="64876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Statement: for</a:t>
            </a:r>
          </a:p>
          <a:p>
            <a:pPr marL="0" indent="0">
              <a:buNone/>
            </a:pPr>
            <a:r>
              <a:rPr lang="en-US" sz="2800" dirty="0" smtClean="0"/>
              <a:t>exists SOS proof of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C0504D"/>
                </a:solidFill>
              </a:rPr>
              <a:t>Proof.</a:t>
            </a:r>
            <a:r>
              <a:rPr lang="en-US" sz="2800" dirty="0" smtClean="0"/>
              <a:t> Induction on n.</a:t>
            </a:r>
          </a:p>
          <a:p>
            <a:pPr lvl="1"/>
            <a:r>
              <a:rPr lang="en-US" dirty="0" smtClean="0"/>
              <a:t>Base case (n = 1). For </a:t>
            </a:r>
            <a:endParaRPr lang="en-US" dirty="0"/>
          </a:p>
          <a:p>
            <a:endParaRPr lang="en-US" sz="2800" dirty="0" smtClean="0"/>
          </a:p>
          <a:p>
            <a:pPr lvl="1"/>
            <a:r>
              <a:rPr lang="en-US" dirty="0" smtClean="0"/>
              <a:t>Induction step (n &gt; 1).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385038"/>
              </p:ext>
            </p:extLst>
          </p:nvPr>
        </p:nvGraphicFramePr>
        <p:xfrm>
          <a:off x="3103571" y="168242"/>
          <a:ext cx="48228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1" name="Equation" r:id="rId3" imgW="2044700" imgH="241300" progId="Equation.3">
                  <p:embed/>
                </p:oleObj>
              </mc:Choice>
              <mc:Fallback>
                <p:oleObj name="Equation" r:id="rId3" imgW="2044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3571" y="168242"/>
                        <a:ext cx="48228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808726"/>
              </p:ext>
            </p:extLst>
          </p:nvPr>
        </p:nvGraphicFramePr>
        <p:xfrm>
          <a:off x="1856887" y="1076284"/>
          <a:ext cx="58737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2" name="Equation" r:id="rId5" imgW="2489200" imgH="342900" progId="Equation.3">
                  <p:embed/>
                </p:oleObj>
              </mc:Choice>
              <mc:Fallback>
                <p:oleObj name="Equation" r:id="rId5" imgW="24892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6887" y="1076284"/>
                        <a:ext cx="5873750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3-12-26 at 3.02.15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2" y="2854154"/>
            <a:ext cx="8956842" cy="49402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703934"/>
              </p:ext>
            </p:extLst>
          </p:nvPr>
        </p:nvGraphicFramePr>
        <p:xfrm>
          <a:off x="4321670" y="2284413"/>
          <a:ext cx="233521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3" name="Equation" r:id="rId8" imgW="990600" imgH="215900" progId="Equation.3">
                  <p:embed/>
                </p:oleObj>
              </mc:Choice>
              <mc:Fallback>
                <p:oleObj name="Equation" r:id="rId8" imgW="990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21670" y="2284413"/>
                        <a:ext cx="2335213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3-12-26 at 3.07.43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0" y="4458350"/>
            <a:ext cx="5242560" cy="1516380"/>
          </a:xfrm>
          <a:prstGeom prst="rect">
            <a:avLst/>
          </a:prstGeom>
        </p:spPr>
      </p:pic>
      <p:pic>
        <p:nvPicPr>
          <p:cNvPr id="8" name="Picture 7" descr="Screen Shot 2013-12-26 at 3.08.37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8" y="4408217"/>
            <a:ext cx="3429000" cy="159258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04769"/>
              </p:ext>
            </p:extLst>
          </p:nvPr>
        </p:nvGraphicFramePr>
        <p:xfrm>
          <a:off x="4613440" y="3367088"/>
          <a:ext cx="3911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4" name="Equation" r:id="rId12" imgW="1955800" imgH="215900" progId="Equation.3">
                  <p:embed/>
                </p:oleObj>
              </mc:Choice>
              <mc:Fallback>
                <p:oleObj name="Equation" r:id="rId12" imgW="1955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13440" y="3367088"/>
                        <a:ext cx="3911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132129"/>
              </p:ext>
            </p:extLst>
          </p:nvPr>
        </p:nvGraphicFramePr>
        <p:xfrm>
          <a:off x="4655132" y="3781590"/>
          <a:ext cx="3683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5" name="Equation" r:id="rId14" imgW="1841500" imgH="215900" progId="Equation.3">
                  <p:embed/>
                </p:oleObj>
              </mc:Choice>
              <mc:Fallback>
                <p:oleObj name="Equation" r:id="rId14" imgW="1841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55132" y="3781590"/>
                        <a:ext cx="3683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2" idx="2"/>
            <a:endCxn id="8" idx="2"/>
          </p:cNvCxnSpPr>
          <p:nvPr/>
        </p:nvCxnSpPr>
        <p:spPr>
          <a:xfrm rot="16200000" flipH="1">
            <a:off x="4950531" y="3712319"/>
            <a:ext cx="26067" cy="4550888"/>
          </a:xfrm>
          <a:prstGeom prst="bentConnector3">
            <a:avLst>
              <a:gd name="adj1" fmla="val 976971"/>
            </a:avLst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67301" y="6294363"/>
            <a:ext cx="4424951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Induction on (n-1) variables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7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92"/>
            <a:ext cx="8229600" cy="64876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Statement: for</a:t>
            </a:r>
          </a:p>
          <a:p>
            <a:pPr marL="0" indent="0">
              <a:buNone/>
            </a:pPr>
            <a:r>
              <a:rPr lang="en-US" sz="2800" dirty="0" smtClean="0"/>
              <a:t>exists SOS proof of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C0504D"/>
                </a:solidFill>
              </a:rPr>
              <a:t>Proof.</a:t>
            </a:r>
            <a:r>
              <a:rPr lang="en-US" sz="2800" dirty="0" smtClean="0"/>
              <a:t> Induction on n.</a:t>
            </a:r>
          </a:p>
          <a:p>
            <a:pPr lvl="1"/>
            <a:r>
              <a:rPr lang="en-US" dirty="0" smtClean="0"/>
              <a:t>Base case (n = 1). For </a:t>
            </a:r>
            <a:endParaRPr lang="en-US" dirty="0"/>
          </a:p>
          <a:p>
            <a:endParaRPr lang="en-US" sz="2800" dirty="0" smtClean="0"/>
          </a:p>
          <a:p>
            <a:pPr lvl="1"/>
            <a:r>
              <a:rPr lang="en-US" dirty="0" smtClean="0"/>
              <a:t>Induction step (n &gt; 1).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458170"/>
              </p:ext>
            </p:extLst>
          </p:nvPr>
        </p:nvGraphicFramePr>
        <p:xfrm>
          <a:off x="3103571" y="168242"/>
          <a:ext cx="48228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5" name="Equation" r:id="rId3" imgW="2044700" imgH="241300" progId="Equation.3">
                  <p:embed/>
                </p:oleObj>
              </mc:Choice>
              <mc:Fallback>
                <p:oleObj name="Equation" r:id="rId3" imgW="2044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3571" y="168242"/>
                        <a:ext cx="48228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791566"/>
              </p:ext>
            </p:extLst>
          </p:nvPr>
        </p:nvGraphicFramePr>
        <p:xfrm>
          <a:off x="1856887" y="1076284"/>
          <a:ext cx="58737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6" name="Equation" r:id="rId5" imgW="2489200" imgH="342900" progId="Equation.3">
                  <p:embed/>
                </p:oleObj>
              </mc:Choice>
              <mc:Fallback>
                <p:oleObj name="Equation" r:id="rId5" imgW="24892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6887" y="1076284"/>
                        <a:ext cx="5873750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3-12-26 at 3.02.15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2" y="2854154"/>
            <a:ext cx="8956842" cy="49402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834159"/>
              </p:ext>
            </p:extLst>
          </p:nvPr>
        </p:nvGraphicFramePr>
        <p:xfrm>
          <a:off x="4321670" y="2284413"/>
          <a:ext cx="233521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7" name="Equation" r:id="rId8" imgW="990600" imgH="215900" progId="Equation.3">
                  <p:embed/>
                </p:oleObj>
              </mc:Choice>
              <mc:Fallback>
                <p:oleObj name="Equation" r:id="rId8" imgW="990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21670" y="2284413"/>
                        <a:ext cx="2335213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3-12-26 at 3.07.43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0" y="4458350"/>
            <a:ext cx="5242560" cy="1516380"/>
          </a:xfrm>
          <a:prstGeom prst="rect">
            <a:avLst/>
          </a:prstGeom>
        </p:spPr>
      </p:pic>
      <p:pic>
        <p:nvPicPr>
          <p:cNvPr id="8" name="Picture 7" descr="Screen Shot 2013-12-26 at 3.08.37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48" y="4408217"/>
            <a:ext cx="3429000" cy="159258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425524"/>
              </p:ext>
            </p:extLst>
          </p:nvPr>
        </p:nvGraphicFramePr>
        <p:xfrm>
          <a:off x="4609730" y="3367669"/>
          <a:ext cx="3784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8" name="Equation" r:id="rId12" imgW="1892300" imgH="215900" progId="Equation.3">
                  <p:embed/>
                </p:oleObj>
              </mc:Choice>
              <mc:Fallback>
                <p:oleObj name="Equation" r:id="rId12" imgW="189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09730" y="3367669"/>
                        <a:ext cx="3784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642216"/>
              </p:ext>
            </p:extLst>
          </p:nvPr>
        </p:nvGraphicFramePr>
        <p:xfrm>
          <a:off x="4655132" y="3781590"/>
          <a:ext cx="3683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9" name="Equation" r:id="rId14" imgW="1841500" imgH="215900" progId="Equation.3">
                  <p:embed/>
                </p:oleObj>
              </mc:Choice>
              <mc:Fallback>
                <p:oleObj name="Equation" r:id="rId14" imgW="1841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55132" y="3781590"/>
                        <a:ext cx="3683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Screen Shot 2013-12-26 at 3.15.47 A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47" y="6008437"/>
            <a:ext cx="4533900" cy="594360"/>
          </a:xfrm>
          <a:prstGeom prst="rect">
            <a:avLst/>
          </a:prstGeom>
        </p:spPr>
      </p:pic>
      <p:pic>
        <p:nvPicPr>
          <p:cNvPr id="14" name="Picture 13" descr="Screen Shot 2013-12-26 at 3.16.50 A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70" y="6061911"/>
            <a:ext cx="1607820" cy="525780"/>
          </a:xfrm>
          <a:prstGeom prst="rect">
            <a:avLst/>
          </a:prstGeom>
        </p:spPr>
      </p:pic>
      <p:cxnSp>
        <p:nvCxnSpPr>
          <p:cNvPr id="22" name="Elbow Connector 21"/>
          <p:cNvCxnSpPr>
            <a:stCxn id="8" idx="1"/>
            <a:endCxn id="11" idx="1"/>
          </p:cNvCxnSpPr>
          <p:nvPr/>
        </p:nvCxnSpPr>
        <p:spPr>
          <a:xfrm rot="10800000" flipV="1">
            <a:off x="2164348" y="5204507"/>
            <a:ext cx="85001" cy="1101110"/>
          </a:xfrm>
          <a:prstGeom prst="bentConnector3">
            <a:avLst>
              <a:gd name="adj1" fmla="val 573393"/>
            </a:avLst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7621" y="5171416"/>
            <a:ext cx="1430382" cy="1200328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Induction by base case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1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3-12-26 at 8.45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9" y="5924214"/>
            <a:ext cx="8900160" cy="792480"/>
          </a:xfrm>
          <a:prstGeom prst="rect">
            <a:avLst/>
          </a:prstGeom>
        </p:spPr>
      </p:pic>
      <p:pic>
        <p:nvPicPr>
          <p:cNvPr id="11" name="Picture 10" descr="Screen Shot 2013-12-26 at 8.43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7" y="5216358"/>
            <a:ext cx="8249920" cy="762000"/>
          </a:xfrm>
          <a:prstGeom prst="rect">
            <a:avLst/>
          </a:prstGeom>
        </p:spPr>
      </p:pic>
      <p:pic>
        <p:nvPicPr>
          <p:cNvPr id="4" name="Picture 3" descr="Screen Shot 2013-12-26 at 3.02.1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2" y="1303466"/>
            <a:ext cx="8956842" cy="49402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023679"/>
              </p:ext>
            </p:extLst>
          </p:nvPr>
        </p:nvGraphicFramePr>
        <p:xfrm>
          <a:off x="3251192" y="1883035"/>
          <a:ext cx="28733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1" name="Equation" r:id="rId6" imgW="1219200" imgH="215900" progId="Equation.3">
                  <p:embed/>
                </p:oleObj>
              </mc:Choice>
              <mc:Fallback>
                <p:oleObj name="Equation" r:id="rId6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51192" y="1883035"/>
                        <a:ext cx="2873375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3-12-26 at 8.27.44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1" y="2900944"/>
            <a:ext cx="7767067" cy="107341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647449"/>
              </p:ext>
            </p:extLst>
          </p:nvPr>
        </p:nvGraphicFramePr>
        <p:xfrm>
          <a:off x="4617951" y="2377753"/>
          <a:ext cx="15557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2" name="Equation" r:id="rId9" imgW="660400" imgH="215900" progId="Equation.3">
                  <p:embed/>
                </p:oleObj>
              </mc:Choice>
              <mc:Fallback>
                <p:oleObj name="Equation" r:id="rId9" imgW="66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17951" y="2377753"/>
                        <a:ext cx="1555750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880989"/>
              </p:ext>
            </p:extLst>
          </p:nvPr>
        </p:nvGraphicFramePr>
        <p:xfrm>
          <a:off x="5513372" y="3929990"/>
          <a:ext cx="25733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3" name="Equation" r:id="rId11" imgW="1092200" imgH="203200" progId="Equation.3">
                  <p:embed/>
                </p:oleObj>
              </mc:Choice>
              <mc:Fallback>
                <p:oleObj name="Equation" r:id="rId11" imgW="1092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13372" y="3929990"/>
                        <a:ext cx="2573337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Screen Shot 2013-12-26 at 8.40.44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26" y="4419607"/>
            <a:ext cx="5770880" cy="44704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015579"/>
              </p:ext>
            </p:extLst>
          </p:nvPr>
        </p:nvGraphicFramePr>
        <p:xfrm>
          <a:off x="1056102" y="4463304"/>
          <a:ext cx="1031374" cy="45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4" name="Equation" r:id="rId14" imgW="495300" imgH="215900" progId="Equation.3">
                  <p:embed/>
                </p:oleObj>
              </mc:Choice>
              <mc:Fallback>
                <p:oleObj name="Equation" r:id="rId14" imgW="49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56102" y="4463304"/>
                        <a:ext cx="1031374" cy="45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base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472"/>
            <a:ext cx="8229600" cy="533800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Assume </a:t>
            </a:r>
            <a:r>
              <a:rPr lang="en-US" sz="2800" dirty="0" err="1" smtClean="0"/>
              <a:t>w.l.o.g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“Two-point </a:t>
            </a:r>
            <a:r>
              <a:rPr lang="en-US" sz="2800" dirty="0" err="1" smtClean="0"/>
              <a:t>ineq</a:t>
            </a:r>
            <a:r>
              <a:rPr lang="en-US" sz="2800" dirty="0" smtClean="0"/>
              <a:t>.” (where                   ):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Use the following substitutions: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where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189795"/>
            <a:ext cx="9144000" cy="1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00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26 at 8.45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9" y="1927182"/>
            <a:ext cx="8900160" cy="792480"/>
          </a:xfrm>
          <a:prstGeom prst="rect">
            <a:avLst/>
          </a:prstGeom>
        </p:spPr>
      </p:pic>
      <p:pic>
        <p:nvPicPr>
          <p:cNvPr id="5" name="Picture 4" descr="Screen Shot 2013-12-26 at 8.43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7" y="1219326"/>
            <a:ext cx="8249920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83" y="89616"/>
            <a:ext cx="8903369" cy="6073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To show SOS proof of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where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By the Fundamental Theorem of Algebra, a </a:t>
            </a:r>
            <a:r>
              <a:rPr lang="en-US" sz="2800" dirty="0" err="1" smtClean="0"/>
              <a:t>univariate</a:t>
            </a:r>
            <a:r>
              <a:rPr lang="en-US" sz="2800" dirty="0" smtClean="0"/>
              <a:t> polynomial is SOS if it is nonnegative.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Only need to prove                 are nonnegative.</a:t>
            </a:r>
          </a:p>
        </p:txBody>
      </p:sp>
      <p:pic>
        <p:nvPicPr>
          <p:cNvPr id="6" name="Picture 5" descr="Screen Shot 2013-12-26 at 8.40.4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26" y="596336"/>
            <a:ext cx="5770880" cy="44704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71984"/>
              </p:ext>
            </p:extLst>
          </p:nvPr>
        </p:nvGraphicFramePr>
        <p:xfrm>
          <a:off x="971402" y="640033"/>
          <a:ext cx="1031374" cy="45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3" name="Equation" r:id="rId6" imgW="495300" imgH="215900" progId="Equation.3">
                  <p:embed/>
                </p:oleObj>
              </mc:Choice>
              <mc:Fallback>
                <p:oleObj name="Equation" r:id="rId6" imgW="49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402" y="640033"/>
                        <a:ext cx="1031374" cy="45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919262"/>
              </p:ext>
            </p:extLst>
          </p:nvPr>
        </p:nvGraphicFramePr>
        <p:xfrm>
          <a:off x="7771843" y="706425"/>
          <a:ext cx="5032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4" name="Equation" r:id="rId8" imgW="241300" imgH="165100" progId="Equation.3">
                  <p:embed/>
                </p:oleObj>
              </mc:Choice>
              <mc:Fallback>
                <p:oleObj name="Equation" r:id="rId8" imgW="241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71843" y="706425"/>
                        <a:ext cx="503237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377785"/>
              </p:ext>
            </p:extLst>
          </p:nvPr>
        </p:nvGraphicFramePr>
        <p:xfrm>
          <a:off x="3122377" y="4558168"/>
          <a:ext cx="11382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5" name="Equation" r:id="rId10" imgW="546100" imgH="215900" progId="Equation.3">
                  <p:embed/>
                </p:oleObj>
              </mc:Choice>
              <mc:Fallback>
                <p:oleObj name="Equation" r:id="rId10" imgW="546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22377" y="4558168"/>
                        <a:ext cx="1138238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97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26 at 8.45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9" y="1927182"/>
            <a:ext cx="8900160" cy="792480"/>
          </a:xfrm>
          <a:prstGeom prst="rect">
            <a:avLst/>
          </a:prstGeom>
        </p:spPr>
      </p:pic>
      <p:pic>
        <p:nvPicPr>
          <p:cNvPr id="5" name="Picture 4" descr="Screen Shot 2013-12-26 at 8.43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7" y="1219326"/>
            <a:ext cx="8249920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83" y="89616"/>
            <a:ext cx="8903369" cy="6073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To show SOS proof of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where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C0504D"/>
                </a:solidFill>
              </a:rPr>
              <a:t>Proof of                  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Case 1. (       ) Straightforward.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Case 2. (       ) </a:t>
            </a:r>
            <a:r>
              <a:rPr lang="en-US" sz="2800" dirty="0"/>
              <a:t>With the assistance of </a:t>
            </a:r>
            <a:r>
              <a:rPr lang="en-US" sz="2800" dirty="0" err="1" smtClean="0"/>
              <a:t>Zeilberger's</a:t>
            </a:r>
            <a:r>
              <a:rPr lang="en-US" sz="2800" dirty="0" smtClean="0"/>
              <a:t> alg. </a:t>
            </a:r>
            <a:r>
              <a:rPr lang="en-US" sz="2400" dirty="0">
                <a:solidFill>
                  <a:srgbClr val="660066"/>
                </a:solidFill>
              </a:rPr>
              <a:t>[Zei90, PWZ97]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then its relatively easy to check         </a:t>
            </a:r>
          </a:p>
        </p:txBody>
      </p:sp>
      <p:pic>
        <p:nvPicPr>
          <p:cNvPr id="6" name="Picture 5" descr="Screen Shot 2013-12-26 at 8.40.4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26" y="596336"/>
            <a:ext cx="5770880" cy="44704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895195"/>
              </p:ext>
            </p:extLst>
          </p:nvPr>
        </p:nvGraphicFramePr>
        <p:xfrm>
          <a:off x="971402" y="640033"/>
          <a:ext cx="1031374" cy="45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4" name="Equation" r:id="rId6" imgW="495300" imgH="215900" progId="Equation.3">
                  <p:embed/>
                </p:oleObj>
              </mc:Choice>
              <mc:Fallback>
                <p:oleObj name="Equation" r:id="rId6" imgW="49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402" y="640033"/>
                        <a:ext cx="1031374" cy="45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22095"/>
              </p:ext>
            </p:extLst>
          </p:nvPr>
        </p:nvGraphicFramePr>
        <p:xfrm>
          <a:off x="7771843" y="706425"/>
          <a:ext cx="5032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5" name="Equation" r:id="rId8" imgW="241300" imgH="165100" progId="Equation.3">
                  <p:embed/>
                </p:oleObj>
              </mc:Choice>
              <mc:Fallback>
                <p:oleObj name="Equation" r:id="rId8" imgW="241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71843" y="706425"/>
                        <a:ext cx="503237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314370"/>
              </p:ext>
            </p:extLst>
          </p:nvPr>
        </p:nvGraphicFramePr>
        <p:xfrm>
          <a:off x="1464005" y="3086768"/>
          <a:ext cx="13493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6" name="Equation" r:id="rId10" imgW="647700" imgH="215900" progId="Equation.3">
                  <p:embed/>
                </p:oleObj>
              </mc:Choice>
              <mc:Fallback>
                <p:oleObj name="Equation" r:id="rId10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64005" y="3086768"/>
                        <a:ext cx="134937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989468"/>
              </p:ext>
            </p:extLst>
          </p:nvPr>
        </p:nvGraphicFramePr>
        <p:xfrm>
          <a:off x="1954221" y="3633120"/>
          <a:ext cx="6619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7" name="Equation" r:id="rId12" imgW="317500" imgH="165100" progId="Equation.3">
                  <p:embed/>
                </p:oleObj>
              </mc:Choice>
              <mc:Fallback>
                <p:oleObj name="Equation" r:id="rId12" imgW="3175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54221" y="3633120"/>
                        <a:ext cx="661987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04863"/>
              </p:ext>
            </p:extLst>
          </p:nvPr>
        </p:nvGraphicFramePr>
        <p:xfrm>
          <a:off x="1959573" y="4146456"/>
          <a:ext cx="6619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8" name="Equation" r:id="rId14" imgW="317500" imgH="165100" progId="Equation.3">
                  <p:embed/>
                </p:oleObj>
              </mc:Choice>
              <mc:Fallback>
                <p:oleObj name="Equation" r:id="rId14" imgW="3175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59573" y="4146456"/>
                        <a:ext cx="661987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3-12-26 at 9.24.58 P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57" y="5023838"/>
            <a:ext cx="6471920" cy="51816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851321"/>
              </p:ext>
            </p:extLst>
          </p:nvPr>
        </p:nvGraphicFramePr>
        <p:xfrm>
          <a:off x="5005082" y="5559244"/>
          <a:ext cx="135096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9" name="Equation" r:id="rId17" imgW="647700" imgH="215900" progId="Equation.3">
                  <p:embed/>
                </p:oleObj>
              </mc:Choice>
              <mc:Fallback>
                <p:oleObj name="Equation" r:id="rId17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05082" y="5559244"/>
                        <a:ext cx="1350962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45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12-26 at 9.32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76" y="3192394"/>
            <a:ext cx="6866128" cy="874014"/>
          </a:xfrm>
          <a:prstGeom prst="rect">
            <a:avLst/>
          </a:prstGeom>
        </p:spPr>
      </p:pic>
      <p:pic>
        <p:nvPicPr>
          <p:cNvPr id="4" name="Picture 3" descr="Screen Shot 2013-12-26 at 8.45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9" y="1927182"/>
            <a:ext cx="8900160" cy="792480"/>
          </a:xfrm>
          <a:prstGeom prst="rect">
            <a:avLst/>
          </a:prstGeom>
        </p:spPr>
      </p:pic>
      <p:pic>
        <p:nvPicPr>
          <p:cNvPr id="5" name="Picture 4" descr="Screen Shot 2013-12-26 at 8.43.5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7" y="1219326"/>
            <a:ext cx="8249920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83" y="89615"/>
            <a:ext cx="8903369" cy="6594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To show SOS proof of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where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15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Proof of                 :</a:t>
            </a:r>
            <a:r>
              <a:rPr lang="en-US" sz="2800" dirty="0" smtClean="0"/>
              <a:t> By convexity, enough to prove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2800" dirty="0" smtClean="0"/>
              <a:t>By guessing the form of a polynomial recurrence and solving via computer,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Finally prove the </a:t>
            </a:r>
            <a:r>
              <a:rPr lang="en-US" sz="2800" dirty="0" err="1" smtClean="0"/>
              <a:t>nonnegativity</a:t>
            </a:r>
            <a:r>
              <a:rPr lang="en-US" sz="2800" dirty="0" smtClean="0"/>
              <a:t> by induction.</a:t>
            </a:r>
          </a:p>
        </p:txBody>
      </p:sp>
      <p:pic>
        <p:nvPicPr>
          <p:cNvPr id="6" name="Picture 5" descr="Screen Shot 2013-12-26 at 8.40.4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26" y="596336"/>
            <a:ext cx="5770880" cy="44704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692376"/>
              </p:ext>
            </p:extLst>
          </p:nvPr>
        </p:nvGraphicFramePr>
        <p:xfrm>
          <a:off x="971402" y="640033"/>
          <a:ext cx="1031374" cy="45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5" name="Equation" r:id="rId7" imgW="495300" imgH="215900" progId="Equation.3">
                  <p:embed/>
                </p:oleObj>
              </mc:Choice>
              <mc:Fallback>
                <p:oleObj name="Equation" r:id="rId7" imgW="49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402" y="640033"/>
                        <a:ext cx="1031374" cy="45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878262"/>
              </p:ext>
            </p:extLst>
          </p:nvPr>
        </p:nvGraphicFramePr>
        <p:xfrm>
          <a:off x="7771843" y="706425"/>
          <a:ext cx="5032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6" name="Equation" r:id="rId9" imgW="241300" imgH="165100" progId="Equation.3">
                  <p:embed/>
                </p:oleObj>
              </mc:Choice>
              <mc:Fallback>
                <p:oleObj name="Equation" r:id="rId9" imgW="241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71843" y="706425"/>
                        <a:ext cx="503237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966722"/>
              </p:ext>
            </p:extLst>
          </p:nvPr>
        </p:nvGraphicFramePr>
        <p:xfrm>
          <a:off x="1476375" y="2872212"/>
          <a:ext cx="13223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7" name="Equation" r:id="rId11" imgW="635000" imgH="215900" progId="Equation.3">
                  <p:embed/>
                </p:oleObj>
              </mc:Choice>
              <mc:Fallback>
                <p:oleObj name="Equation" r:id="rId11" imgW="635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76375" y="2872212"/>
                        <a:ext cx="1322388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539631"/>
              </p:ext>
            </p:extLst>
          </p:nvPr>
        </p:nvGraphicFramePr>
        <p:xfrm>
          <a:off x="7741978" y="3472881"/>
          <a:ext cx="5032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8" name="Equation" r:id="rId13" imgW="241300" imgH="165100" progId="Equation.3">
                  <p:embed/>
                </p:oleObj>
              </mc:Choice>
              <mc:Fallback>
                <p:oleObj name="Equation" r:id="rId13" imgW="241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741978" y="3472881"/>
                        <a:ext cx="503238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Screen Shot 2013-12-26 at 9.37.36 P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0" y="4814637"/>
            <a:ext cx="2763774" cy="511810"/>
          </a:xfrm>
          <a:prstGeom prst="rect">
            <a:avLst/>
          </a:prstGeom>
        </p:spPr>
      </p:pic>
      <p:pic>
        <p:nvPicPr>
          <p:cNvPr id="17" name="Picture 16" descr="Screen Shot 2013-12-26 at 9.37.42 P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42" y="5315284"/>
            <a:ext cx="6984238" cy="4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4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03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Induction on the number of variables</a:t>
            </a:r>
          </a:p>
          <a:p>
            <a:r>
              <a:rPr lang="en-US" sz="2800" dirty="0" smtClean="0"/>
              <a:t>Base case: “two-point” inequality</a:t>
            </a:r>
          </a:p>
          <a:p>
            <a:pPr lvl="1"/>
            <a:r>
              <a:rPr lang="en-US" dirty="0" smtClean="0"/>
              <a:t>Variable substitution</a:t>
            </a:r>
          </a:p>
          <a:p>
            <a:pPr lvl="1"/>
            <a:r>
              <a:rPr lang="en-US" dirty="0" smtClean="0"/>
              <a:t>Prove the </a:t>
            </a:r>
            <a:r>
              <a:rPr lang="en-US" dirty="0" err="1" smtClean="0"/>
              <a:t>nonnegativity</a:t>
            </a:r>
            <a:r>
              <a:rPr lang="en-US" dirty="0" smtClean="0"/>
              <a:t> of a class of </a:t>
            </a:r>
            <a:r>
              <a:rPr lang="en-US" dirty="0" err="1" smtClean="0"/>
              <a:t>univariate</a:t>
            </a:r>
            <a:r>
              <a:rPr lang="en-US" dirty="0" smtClean="0"/>
              <a:t> polynomials</a:t>
            </a:r>
          </a:p>
          <a:p>
            <a:pPr lvl="2"/>
            <a:r>
              <a:rPr lang="en-US" sz="2800" dirty="0" smtClean="0"/>
              <a:t>Via the assistance of computer-algebra algorithms, find out proper closed form or recursions</a:t>
            </a:r>
          </a:p>
          <a:p>
            <a:pPr lvl="2"/>
            <a:r>
              <a:rPr lang="en-US" sz="2800" dirty="0" smtClean="0"/>
              <a:t>Prove directly or by induction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63579"/>
            <a:ext cx="9144000" cy="1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19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hypercontractive</a:t>
            </a:r>
            <a:r>
              <a:rPr lang="en-US" dirty="0" smtClean="0"/>
              <a:t> inequalities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0000"/>
          </a:xfrm>
        </p:spPr>
        <p:txBody>
          <a:bodyPr>
            <a:normAutofit/>
          </a:bodyPr>
          <a:lstStyle/>
          <a:p>
            <a:r>
              <a:rPr lang="en-US" dirty="0" smtClean="0"/>
              <a:t>Real functions on Boolean cube: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Noise operator: </a:t>
            </a:r>
          </a:p>
          <a:p>
            <a:pPr marL="0" indent="0">
              <a:buNone/>
            </a:pPr>
            <a:r>
              <a:rPr lang="en-US" dirty="0" smtClean="0"/>
              <a:t>                    means each    </a:t>
            </a:r>
            <a:r>
              <a:rPr lang="en-US" dirty="0"/>
              <a:t> </a:t>
            </a:r>
            <a:r>
              <a:rPr lang="en-US" dirty="0" smtClean="0"/>
              <a:t>is    -correlated with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hypercontractive</a:t>
            </a:r>
            <a:r>
              <a:rPr lang="en-US" dirty="0" smtClean="0"/>
              <a:t> inequality: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when </a:t>
            </a:r>
            <a:endParaRPr lang="en-US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Corollary.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 smtClean="0">
                <a:sym typeface="Wingdings"/>
              </a:rPr>
              <a:t>4 </a:t>
            </a:r>
            <a:r>
              <a:rPr lang="en-US" dirty="0" err="1" smtClean="0">
                <a:sym typeface="Wingdings"/>
              </a:rPr>
              <a:t>hypercontractive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ineq</a:t>
            </a:r>
            <a:r>
              <a:rPr lang="en-US" dirty="0" smtClean="0">
                <a:sym typeface="Wingdings"/>
              </a:rPr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301436"/>
              </p:ext>
            </p:extLst>
          </p:nvPr>
        </p:nvGraphicFramePr>
        <p:xfrm>
          <a:off x="6213640" y="1674813"/>
          <a:ext cx="23368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3" name="Equation" r:id="rId3" imgW="990600" imgH="228600" progId="Equation.3">
                  <p:embed/>
                </p:oleObj>
              </mc:Choice>
              <mc:Fallback>
                <p:oleObj name="Equation" r:id="rId3" imgW="990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13640" y="1674813"/>
                        <a:ext cx="23368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02519"/>
              </p:ext>
            </p:extLst>
          </p:nvPr>
        </p:nvGraphicFramePr>
        <p:xfrm>
          <a:off x="3613150" y="2298700"/>
          <a:ext cx="27559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4" name="Equation" r:id="rId5" imgW="1168400" imgH="292100" progId="Equation.3">
                  <p:embed/>
                </p:oleObj>
              </mc:Choice>
              <mc:Fallback>
                <p:oleObj name="Equation" r:id="rId5" imgW="11684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3150" y="2298700"/>
                        <a:ext cx="275590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217280"/>
              </p:ext>
            </p:extLst>
          </p:nvPr>
        </p:nvGraphicFramePr>
        <p:xfrm>
          <a:off x="1344613" y="2881313"/>
          <a:ext cx="10191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5" name="Equation" r:id="rId7" imgW="431800" imgH="228600" progId="Equation.3">
                  <p:embed/>
                </p:oleObj>
              </mc:Choice>
              <mc:Fallback>
                <p:oleObj name="Equation" r:id="rId7" imgW="431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44613" y="2881313"/>
                        <a:ext cx="1019175" cy="53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307796"/>
              </p:ext>
            </p:extLst>
          </p:nvPr>
        </p:nvGraphicFramePr>
        <p:xfrm>
          <a:off x="4367213" y="2895600"/>
          <a:ext cx="3587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6" name="Equation" r:id="rId9" imgW="152400" imgH="215900" progId="Equation.3">
                  <p:embed/>
                </p:oleObj>
              </mc:Choice>
              <mc:Fallback>
                <p:oleObj name="Equation" r:id="rId9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67213" y="2895600"/>
                        <a:ext cx="35877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919674"/>
              </p:ext>
            </p:extLst>
          </p:nvPr>
        </p:nvGraphicFramePr>
        <p:xfrm>
          <a:off x="5143500" y="2954338"/>
          <a:ext cx="32861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7" name="Equation" r:id="rId11" imgW="139700" imgH="165100" progId="Equation.3">
                  <p:embed/>
                </p:oleObj>
              </mc:Choice>
              <mc:Fallback>
                <p:oleObj name="Equation" r:id="rId11" imgW="139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43500" y="2954338"/>
                        <a:ext cx="328613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264492"/>
              </p:ext>
            </p:extLst>
          </p:nvPr>
        </p:nvGraphicFramePr>
        <p:xfrm>
          <a:off x="8139113" y="2895600"/>
          <a:ext cx="3587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8" name="Equation" r:id="rId13" imgW="152400" imgH="215900" progId="Equation.3">
                  <p:embed/>
                </p:oleObj>
              </mc:Choice>
              <mc:Fallback>
                <p:oleObj name="Equation" r:id="rId13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39113" y="2895600"/>
                        <a:ext cx="35877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958750"/>
              </p:ext>
            </p:extLst>
          </p:nvPr>
        </p:nvGraphicFramePr>
        <p:xfrm>
          <a:off x="1682750" y="4559300"/>
          <a:ext cx="19177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9" name="Equation" r:id="rId15" imgW="812800" imgH="292100" progId="Equation.3">
                  <p:embed/>
                </p:oleObj>
              </mc:Choice>
              <mc:Fallback>
                <p:oleObj name="Equation" r:id="rId15" imgW="812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82750" y="4559300"/>
                        <a:ext cx="191770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072024"/>
              </p:ext>
            </p:extLst>
          </p:nvPr>
        </p:nvGraphicFramePr>
        <p:xfrm>
          <a:off x="4794250" y="4546600"/>
          <a:ext cx="37465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0" name="Equation" r:id="rId17" imgW="1587500" imgH="292100" progId="Equation.3">
                  <p:embed/>
                </p:oleObj>
              </mc:Choice>
              <mc:Fallback>
                <p:oleObj name="Equation" r:id="rId17" imgW="1587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94250" y="4546600"/>
                        <a:ext cx="374650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12367"/>
              </p:ext>
            </p:extLst>
          </p:nvPr>
        </p:nvGraphicFramePr>
        <p:xfrm>
          <a:off x="4102100" y="5267325"/>
          <a:ext cx="440531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1" name="Equation" r:id="rId19" imgW="1866900" imgH="304800" progId="Equation.3">
                  <p:embed/>
                </p:oleObj>
              </mc:Choice>
              <mc:Fallback>
                <p:oleObj name="Equation" r:id="rId19" imgW="1866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102100" y="5267325"/>
                        <a:ext cx="440531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614660"/>
              </p:ext>
            </p:extLst>
          </p:nvPr>
        </p:nvGraphicFramePr>
        <p:xfrm>
          <a:off x="5950705" y="5896478"/>
          <a:ext cx="2608262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2" name="Equation" r:id="rId21" imgW="1104900" imgH="292100" progId="Equation.3">
                  <p:embed/>
                </p:oleObj>
              </mc:Choice>
              <mc:Fallback>
                <p:oleObj name="Equation" r:id="rId21" imgW="11049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950705" y="5896478"/>
                        <a:ext cx="2608262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4170947" y="5267161"/>
            <a:ext cx="614947" cy="574843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4" idx="7"/>
          </p:cNvCxnSpPr>
          <p:nvPr/>
        </p:nvCxnSpPr>
        <p:spPr>
          <a:xfrm flipV="1">
            <a:off x="4695837" y="3863475"/>
            <a:ext cx="1600689" cy="1487870"/>
          </a:xfrm>
          <a:prstGeom prst="straightConnector1">
            <a:avLst/>
          </a:prstGeom>
          <a:noFill/>
          <a:ln w="38100" cmpd="sng">
            <a:solidFill>
              <a:schemeClr val="accent2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4" name="TextBox 23"/>
          <p:cNvSpPr txBox="1"/>
          <p:nvPr/>
        </p:nvSpPr>
        <p:spPr>
          <a:xfrm>
            <a:off x="5307263" y="3449052"/>
            <a:ext cx="288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Projection to </a:t>
            </a:r>
            <a:r>
              <a:rPr lang="en-US" sz="2400" dirty="0" err="1" smtClean="0">
                <a:solidFill>
                  <a:schemeClr val="accent2"/>
                </a:solidFill>
              </a:rPr>
              <a:t>deg</a:t>
            </a:r>
            <a:r>
              <a:rPr lang="en-US" sz="2400" dirty="0" smtClean="0">
                <a:solidFill>
                  <a:schemeClr val="accent2"/>
                </a:solidFill>
              </a:rPr>
              <a:t>-k</a:t>
            </a:r>
            <a:endParaRPr lang="en-US" sz="2400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363579"/>
            <a:ext cx="9144000" cy="1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59474" y="52003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8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constant-degree SOS proof for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when                   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Recall that we showed a (1/</a:t>
            </a:r>
            <a:r>
              <a:rPr lang="en-US" dirty="0" err="1" smtClean="0"/>
              <a:t>γ</a:t>
            </a:r>
            <a:r>
              <a:rPr lang="en-US" dirty="0" smtClean="0"/>
              <a:t>)-degree proof when               .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63579"/>
            <a:ext cx="9144000" cy="1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116020"/>
              </p:ext>
            </p:extLst>
          </p:nvPr>
        </p:nvGraphicFramePr>
        <p:xfrm>
          <a:off x="1048049" y="2219160"/>
          <a:ext cx="3537317" cy="610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1" name="Equation" r:id="rId3" imgW="1473200" imgH="254000" progId="Equation.3">
                  <p:embed/>
                </p:oleObj>
              </mc:Choice>
              <mc:Fallback>
                <p:oleObj name="Equation" r:id="rId3" imgW="1473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8049" y="2219160"/>
                        <a:ext cx="3537317" cy="610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408253"/>
              </p:ext>
            </p:extLst>
          </p:nvPr>
        </p:nvGraphicFramePr>
        <p:xfrm>
          <a:off x="5694943" y="2168271"/>
          <a:ext cx="1523990" cy="646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" name="Equation" r:id="rId5" imgW="660400" imgH="279400" progId="Equation.3">
                  <p:embed/>
                </p:oleObj>
              </mc:Choice>
              <mc:Fallback>
                <p:oleObj name="Equation" r:id="rId5" imgW="660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4943" y="2168271"/>
                        <a:ext cx="1523990" cy="646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435523"/>
              </p:ext>
            </p:extLst>
          </p:nvPr>
        </p:nvGraphicFramePr>
        <p:xfrm>
          <a:off x="1590103" y="3922881"/>
          <a:ext cx="12588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3" name="Equation" r:id="rId7" imgW="533400" imgH="228600" progId="Equation.3">
                  <p:embed/>
                </p:oleObj>
              </mc:Choice>
              <mc:Fallback>
                <p:oleObj name="Equation" r:id="rId7" imgW="533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103" y="3922881"/>
                        <a:ext cx="1258887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32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8330"/>
            <a:ext cx="8229600" cy="11430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5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hypercontractive</a:t>
            </a:r>
            <a:r>
              <a:rPr lang="en-US" dirty="0" smtClean="0"/>
              <a:t> inequalities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0000"/>
          </a:xfrm>
        </p:spPr>
        <p:txBody>
          <a:bodyPr>
            <a:normAutofit/>
          </a:bodyPr>
          <a:lstStyle/>
          <a:p>
            <a:r>
              <a:rPr lang="en-US" dirty="0" smtClean="0"/>
              <a:t>The reverse </a:t>
            </a:r>
            <a:r>
              <a:rPr lang="en-US" dirty="0" err="1" smtClean="0"/>
              <a:t>hypercontractive</a:t>
            </a:r>
            <a:r>
              <a:rPr lang="en-US" dirty="0" smtClean="0"/>
              <a:t> </a:t>
            </a:r>
            <a:r>
              <a:rPr lang="en-US" dirty="0" err="1" smtClean="0"/>
              <a:t>inequaltiy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                              when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Corollary </a:t>
            </a:r>
            <a:r>
              <a:rPr lang="en-US" sz="2800" dirty="0" smtClean="0">
                <a:solidFill>
                  <a:srgbClr val="660066"/>
                </a:solidFill>
              </a:rPr>
              <a:t>[MORSS12]</a:t>
            </a:r>
            <a:r>
              <a:rPr lang="en-US" dirty="0" smtClean="0"/>
              <a:t>. when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have 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09806"/>
              </p:ext>
            </p:extLst>
          </p:nvPr>
        </p:nvGraphicFramePr>
        <p:xfrm>
          <a:off x="1682750" y="2144408"/>
          <a:ext cx="19177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" name="Equation" r:id="rId3" imgW="812800" imgH="292100" progId="Equation.3">
                  <p:embed/>
                </p:oleObj>
              </mc:Choice>
              <mc:Fallback>
                <p:oleObj name="Equation" r:id="rId3" imgW="812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2750" y="2144408"/>
                        <a:ext cx="191770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699384"/>
              </p:ext>
            </p:extLst>
          </p:nvPr>
        </p:nvGraphicFramePr>
        <p:xfrm>
          <a:off x="4678363" y="2131708"/>
          <a:ext cx="39274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" name="Equation" r:id="rId5" imgW="1663700" imgH="292100" progId="Equation.3">
                  <p:embed/>
                </p:oleObj>
              </mc:Choice>
              <mc:Fallback>
                <p:oleObj name="Equation" r:id="rId5" imgW="16637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8363" y="2131708"/>
                        <a:ext cx="3927475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1701800" y="2792108"/>
            <a:ext cx="838200" cy="0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46400" y="2792108"/>
            <a:ext cx="548640" cy="0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94100" y="253076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Not norms</a:t>
            </a:r>
            <a:endParaRPr 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317681"/>
              </p:ext>
            </p:extLst>
          </p:nvPr>
        </p:nvGraphicFramePr>
        <p:xfrm>
          <a:off x="1583662" y="3965826"/>
          <a:ext cx="59928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" name="Equation" r:id="rId7" imgW="2540000" imgH="228600" progId="Equation.3">
                  <p:embed/>
                </p:oleObj>
              </mc:Choice>
              <mc:Fallback>
                <p:oleObj name="Equation" r:id="rId7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3662" y="3965826"/>
                        <a:ext cx="5992813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824439"/>
              </p:ext>
            </p:extLst>
          </p:nvPr>
        </p:nvGraphicFramePr>
        <p:xfrm>
          <a:off x="1869321" y="4992688"/>
          <a:ext cx="566261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" name="Equation" r:id="rId9" imgW="2400300" imgH="355600" progId="Equation.3">
                  <p:embed/>
                </p:oleObj>
              </mc:Choice>
              <mc:Fallback>
                <p:oleObj name="Equation" r:id="rId9" imgW="24003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69321" y="4992688"/>
                        <a:ext cx="5662612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0" y="1363579"/>
            <a:ext cx="9144000" cy="1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00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hypercontractive</a:t>
            </a:r>
            <a:r>
              <a:rPr lang="en-US" dirty="0"/>
              <a:t>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1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hypercontractive</a:t>
            </a:r>
            <a:r>
              <a:rPr lang="en-US" dirty="0"/>
              <a:t> inequality:</a:t>
            </a:r>
          </a:p>
          <a:p>
            <a:pPr marL="0" indent="0">
              <a:buNone/>
            </a:pPr>
            <a:r>
              <a:rPr lang="en-US" dirty="0"/>
              <a:t>                                  when </a:t>
            </a:r>
            <a:endParaRPr lang="en-US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C0504D"/>
                </a:solidFill>
              </a:rPr>
              <a:t>Applications:   KKL theorem, Invariance Principle</a:t>
            </a:r>
            <a:endParaRPr lang="en-US" dirty="0" smtClean="0">
              <a:solidFill>
                <a:srgbClr val="C0504D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reverse </a:t>
            </a:r>
            <a:r>
              <a:rPr lang="en-US" dirty="0" err="1"/>
              <a:t>hypercontractive</a:t>
            </a:r>
            <a:r>
              <a:rPr lang="en-US" dirty="0"/>
              <a:t> </a:t>
            </a:r>
            <a:r>
              <a:rPr lang="en-US" dirty="0" err="1"/>
              <a:t>inequaltiy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                         when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504D"/>
                </a:solidFill>
              </a:rPr>
              <a:t>Applications: hardness of approximation, quantitative social choice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503555"/>
              </p:ext>
            </p:extLst>
          </p:nvPr>
        </p:nvGraphicFramePr>
        <p:xfrm>
          <a:off x="1682750" y="2209800"/>
          <a:ext cx="19177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" name="Equation" r:id="rId3" imgW="812800" imgH="292100" progId="Equation.3">
                  <p:embed/>
                </p:oleObj>
              </mc:Choice>
              <mc:Fallback>
                <p:oleObj name="Equation" r:id="rId3" imgW="812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2750" y="2209800"/>
                        <a:ext cx="191770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981186"/>
              </p:ext>
            </p:extLst>
          </p:nvPr>
        </p:nvGraphicFramePr>
        <p:xfrm>
          <a:off x="4794250" y="2197100"/>
          <a:ext cx="37465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" name="Equation" r:id="rId5" imgW="1587500" imgH="292100" progId="Equation.3">
                  <p:embed/>
                </p:oleObj>
              </mc:Choice>
              <mc:Fallback>
                <p:oleObj name="Equation" r:id="rId5" imgW="1587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4250" y="2197100"/>
                        <a:ext cx="374650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363854"/>
              </p:ext>
            </p:extLst>
          </p:nvPr>
        </p:nvGraphicFramePr>
        <p:xfrm>
          <a:off x="1682750" y="4533900"/>
          <a:ext cx="19177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" name="Equation" r:id="rId7" imgW="812800" imgH="292100" progId="Equation.3">
                  <p:embed/>
                </p:oleObj>
              </mc:Choice>
              <mc:Fallback>
                <p:oleObj name="Equation" r:id="rId7" imgW="812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82750" y="4533900"/>
                        <a:ext cx="191770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946527"/>
              </p:ext>
            </p:extLst>
          </p:nvPr>
        </p:nvGraphicFramePr>
        <p:xfrm>
          <a:off x="4678363" y="4521200"/>
          <a:ext cx="39274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" name="Equation" r:id="rId9" imgW="1663700" imgH="292100" progId="Equation.3">
                  <p:embed/>
                </p:oleObj>
              </mc:Choice>
              <mc:Fallback>
                <p:oleObj name="Equation" r:id="rId9" imgW="16637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8363" y="4521200"/>
                        <a:ext cx="3927475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0" y="1363579"/>
            <a:ext cx="9144000" cy="1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7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The sum-of-squares (SOS) proof system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5384800"/>
          </a:xfrm>
        </p:spPr>
        <p:txBody>
          <a:bodyPr/>
          <a:lstStyle/>
          <a:p>
            <a:r>
              <a:rPr lang="en-US" dirty="0" smtClean="0"/>
              <a:t>Closely related to the </a:t>
            </a:r>
            <a:r>
              <a:rPr lang="en-US" dirty="0" err="1" smtClean="0"/>
              <a:t>Lasserre</a:t>
            </a:r>
            <a:r>
              <a:rPr lang="en-US" dirty="0" smtClean="0"/>
              <a:t> hierarchy </a:t>
            </a:r>
            <a:r>
              <a:rPr lang="en-US" sz="2800" dirty="0" smtClean="0">
                <a:solidFill>
                  <a:srgbClr val="660066"/>
                </a:solidFill>
              </a:rPr>
              <a:t>[BBHKS</a:t>
            </a:r>
            <a:r>
              <a:rPr lang="en-US" sz="2800" b="1" dirty="0" smtClean="0">
                <a:solidFill>
                  <a:srgbClr val="660066"/>
                </a:solidFill>
              </a:rPr>
              <a:t>Z</a:t>
            </a:r>
            <a:r>
              <a:rPr lang="en-US" sz="2800" dirty="0" smtClean="0">
                <a:solidFill>
                  <a:srgbClr val="660066"/>
                </a:solidFill>
              </a:rPr>
              <a:t>12, O</a:t>
            </a:r>
            <a:r>
              <a:rPr lang="en-US" sz="2800" b="1" dirty="0" smtClean="0">
                <a:solidFill>
                  <a:srgbClr val="660066"/>
                </a:solidFill>
              </a:rPr>
              <a:t>Z</a:t>
            </a:r>
            <a:r>
              <a:rPr lang="en-US" sz="2800" dirty="0" smtClean="0">
                <a:solidFill>
                  <a:srgbClr val="660066"/>
                </a:solidFill>
              </a:rPr>
              <a:t>13, DMN13]</a:t>
            </a:r>
          </a:p>
          <a:p>
            <a:pPr lvl="1"/>
            <a:r>
              <a:rPr lang="en-US" sz="3200" dirty="0" smtClean="0"/>
              <a:t>Used to prove that </a:t>
            </a:r>
            <a:r>
              <a:rPr lang="en-US" sz="3200" dirty="0" err="1" smtClean="0"/>
              <a:t>Lasserre</a:t>
            </a:r>
            <a:r>
              <a:rPr lang="en-US" sz="3200" dirty="0" smtClean="0"/>
              <a:t> succeeds on specific instances</a:t>
            </a:r>
          </a:p>
          <a:p>
            <a:endParaRPr lang="en-US" dirty="0"/>
          </a:p>
          <a:p>
            <a:r>
              <a:rPr lang="en-US" dirty="0" smtClean="0"/>
              <a:t>In degree-d SOS proof system</a:t>
            </a:r>
          </a:p>
          <a:p>
            <a:pPr marL="0" indent="0">
              <a:buNone/>
            </a:pPr>
            <a:r>
              <a:rPr lang="en-US" dirty="0" smtClean="0"/>
              <a:t>      To show a polynomial                              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write</a:t>
            </a:r>
          </a:p>
          <a:p>
            <a:pPr marL="0" indent="0">
              <a:buNone/>
            </a:pPr>
            <a:r>
              <a:rPr lang="en-US" dirty="0" smtClean="0"/>
              <a:t>          where each     has degree at most d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600329"/>
              </p:ext>
            </p:extLst>
          </p:nvPr>
        </p:nvGraphicFramePr>
        <p:xfrm>
          <a:off x="4786313" y="4738688"/>
          <a:ext cx="2695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" name="Equation" r:id="rId3" imgW="1143000" imgH="215900" progId="Equation.3">
                  <p:embed/>
                </p:oleObj>
              </mc:Choice>
              <mc:Fallback>
                <p:oleObj name="Equation" r:id="rId3" imgW="1143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6313" y="4738688"/>
                        <a:ext cx="269557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127752"/>
              </p:ext>
            </p:extLst>
          </p:nvPr>
        </p:nvGraphicFramePr>
        <p:xfrm>
          <a:off x="2373313" y="5178425"/>
          <a:ext cx="506095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4" name="Equation" r:id="rId5" imgW="2146300" imgH="393700" progId="Equation.3">
                  <p:embed/>
                </p:oleObj>
              </mc:Choice>
              <mc:Fallback>
                <p:oleObj name="Equation" r:id="rId5" imgW="2146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3313" y="5178425"/>
                        <a:ext cx="5060950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709550"/>
              </p:ext>
            </p:extLst>
          </p:nvPr>
        </p:nvGraphicFramePr>
        <p:xfrm>
          <a:off x="3513306" y="5915610"/>
          <a:ext cx="2698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" name="Equation" r:id="rId7" imgW="114300" imgH="215900" progId="Equation.3">
                  <p:embed/>
                </p:oleObj>
              </mc:Choice>
              <mc:Fallback>
                <p:oleObj name="Equation" r:id="rId7" imgW="114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13306" y="5915610"/>
                        <a:ext cx="26987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0" y="1363579"/>
            <a:ext cx="9144000" cy="1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95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Deg-4 SOS proof of 2</a:t>
            </a:r>
            <a:r>
              <a:rPr lang="en-US" sz="2800" dirty="0" smtClean="0">
                <a:sym typeface="Wingdings"/>
              </a:rPr>
              <a:t>4 </a:t>
            </a:r>
            <a:r>
              <a:rPr lang="en-US" sz="2800" dirty="0" err="1" smtClean="0">
                <a:sym typeface="Wingdings"/>
              </a:rPr>
              <a:t>hypercon</a:t>
            </a:r>
            <a:r>
              <a:rPr lang="en-US" sz="2800" dirty="0" smtClean="0">
                <a:sym typeface="Wingdings"/>
              </a:rPr>
              <a:t>. </a:t>
            </a:r>
            <a:r>
              <a:rPr lang="en-US" sz="2800" dirty="0" err="1" smtClean="0">
                <a:sym typeface="Wingdings"/>
              </a:rPr>
              <a:t>ineq</a:t>
            </a:r>
            <a:r>
              <a:rPr lang="en-US" sz="2800" dirty="0" smtClean="0">
                <a:sym typeface="Wingdings"/>
              </a:rPr>
              <a:t>. </a:t>
            </a:r>
            <a:r>
              <a:rPr lang="en-US" sz="2400" dirty="0">
                <a:solidFill>
                  <a:srgbClr val="660066"/>
                </a:solidFill>
              </a:rPr>
              <a:t>[BBHKS</a:t>
            </a:r>
            <a:r>
              <a:rPr lang="en-US" sz="2400" b="1" dirty="0">
                <a:solidFill>
                  <a:srgbClr val="660066"/>
                </a:solidFill>
              </a:rPr>
              <a:t>Z</a:t>
            </a:r>
            <a:r>
              <a:rPr lang="en-US" sz="2400" dirty="0">
                <a:solidFill>
                  <a:srgbClr val="660066"/>
                </a:solidFill>
              </a:rPr>
              <a:t>12]</a:t>
            </a:r>
            <a:endParaRPr lang="en-US" sz="2400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Level-2 </a:t>
            </a:r>
            <a:r>
              <a:rPr lang="en-US" dirty="0" err="1" smtClean="0">
                <a:sym typeface="Wingdings"/>
              </a:rPr>
              <a:t>Lasserre</a:t>
            </a:r>
            <a:r>
              <a:rPr lang="en-US" dirty="0" smtClean="0">
                <a:sym typeface="Wingdings"/>
              </a:rPr>
              <a:t> succeeds on known </a:t>
            </a:r>
            <a:r>
              <a:rPr lang="en-US" sz="2000" dirty="0" err="1">
                <a:latin typeface="Capitals"/>
                <a:cs typeface="Capitals"/>
                <a:sym typeface="Wingdings"/>
              </a:rPr>
              <a:t>UniqueGames</a:t>
            </a:r>
            <a:r>
              <a:rPr lang="en-US" dirty="0" smtClean="0">
                <a:sym typeface="Wingdings"/>
              </a:rPr>
              <a:t> instances</a:t>
            </a:r>
          </a:p>
          <a:p>
            <a:r>
              <a:rPr lang="en-US" sz="2800" dirty="0" smtClean="0">
                <a:sym typeface="Wingdings"/>
              </a:rPr>
              <a:t>Constant-</a:t>
            </a:r>
            <a:r>
              <a:rPr lang="en-US" sz="2800" dirty="0" err="1" smtClean="0">
                <a:sym typeface="Wingdings"/>
              </a:rPr>
              <a:t>deg</a:t>
            </a:r>
            <a:r>
              <a:rPr lang="en-US" sz="2800" dirty="0" smtClean="0">
                <a:sym typeface="Wingdings"/>
              </a:rPr>
              <a:t> SOS proof of KKL theorem </a:t>
            </a:r>
            <a:r>
              <a:rPr lang="en-US" sz="2400" dirty="0" smtClean="0">
                <a:solidFill>
                  <a:srgbClr val="660066"/>
                </a:solidFill>
                <a:sym typeface="Wingdings"/>
              </a:rPr>
              <a:t>[</a:t>
            </a:r>
            <a:r>
              <a:rPr lang="en-US" sz="2400" dirty="0">
                <a:solidFill>
                  <a:srgbClr val="660066"/>
                </a:solidFill>
                <a:sym typeface="Wingdings"/>
              </a:rPr>
              <a:t>O</a:t>
            </a:r>
            <a:r>
              <a:rPr lang="en-US" sz="2400" b="1" dirty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2400" dirty="0">
                <a:solidFill>
                  <a:srgbClr val="660066"/>
                </a:solidFill>
                <a:sym typeface="Wingdings"/>
              </a:rPr>
              <a:t>13]</a:t>
            </a:r>
            <a:endParaRPr lang="en-US" sz="2400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Level-O(1) </a:t>
            </a:r>
            <a:r>
              <a:rPr lang="en-US" dirty="0" err="1" smtClean="0">
                <a:sym typeface="Wingdings"/>
              </a:rPr>
              <a:t>Lasserre</a:t>
            </a:r>
            <a:r>
              <a:rPr lang="en-US" dirty="0" smtClean="0">
                <a:sym typeface="Wingdings"/>
              </a:rPr>
              <a:t> succeeds on the </a:t>
            </a:r>
            <a:r>
              <a:rPr lang="en-US" sz="2000" dirty="0" err="1" smtClean="0">
                <a:latin typeface="Capitals"/>
                <a:cs typeface="Capitals"/>
                <a:sym typeface="Wingdings"/>
              </a:rPr>
              <a:t>BalancedSeparator</a:t>
            </a:r>
            <a:r>
              <a:rPr lang="en-US" dirty="0" smtClean="0">
                <a:sym typeface="Wingdings"/>
              </a:rPr>
              <a:t> instances by </a:t>
            </a:r>
            <a:r>
              <a:rPr lang="en-US" sz="2400" dirty="0">
                <a:solidFill>
                  <a:srgbClr val="660066"/>
                </a:solidFill>
                <a:sym typeface="Wingdings"/>
              </a:rPr>
              <a:t>[DKSV06]</a:t>
            </a:r>
            <a:endParaRPr lang="en-US" sz="2400" dirty="0">
              <a:solidFill>
                <a:srgbClr val="660066"/>
              </a:solidFill>
            </a:endParaRPr>
          </a:p>
          <a:p>
            <a:r>
              <a:rPr lang="en-US" sz="2800" dirty="0" smtClean="0">
                <a:sym typeface="Wingdings"/>
              </a:rPr>
              <a:t>Constant-</a:t>
            </a:r>
            <a:r>
              <a:rPr lang="en-US" sz="2800" dirty="0" err="1">
                <a:sym typeface="Wingdings"/>
              </a:rPr>
              <a:t>deg</a:t>
            </a:r>
            <a:r>
              <a:rPr lang="en-US" sz="2800" dirty="0">
                <a:sym typeface="Wingdings"/>
              </a:rPr>
              <a:t> SOS proof </a:t>
            </a:r>
            <a:r>
              <a:rPr lang="en-US" sz="2800" dirty="0" smtClean="0">
                <a:sym typeface="Wingdings"/>
              </a:rPr>
              <a:t>of “2/π-theorem”</a:t>
            </a:r>
            <a:r>
              <a:rPr lang="en-US" sz="2400" dirty="0">
                <a:solidFill>
                  <a:srgbClr val="660066"/>
                </a:solidFill>
                <a:sym typeface="Wingdings"/>
              </a:rPr>
              <a:t> [O</a:t>
            </a:r>
            <a:r>
              <a:rPr lang="en-US" sz="2400" b="1" dirty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2400" dirty="0">
                <a:solidFill>
                  <a:srgbClr val="660066"/>
                </a:solidFill>
                <a:sym typeface="Wingdings"/>
              </a:rPr>
              <a:t>13</a:t>
            </a:r>
            <a:r>
              <a:rPr lang="en-US" sz="2400" dirty="0" smtClean="0">
                <a:solidFill>
                  <a:srgbClr val="660066"/>
                </a:solidFill>
                <a:sym typeface="Wingdings"/>
              </a:rPr>
              <a:t>]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and Majority-Is-</a:t>
            </a:r>
            <a:r>
              <a:rPr lang="en-US" sz="2800" dirty="0" err="1" smtClean="0">
                <a:sym typeface="Wingdings"/>
              </a:rPr>
              <a:t>Stablest</a:t>
            </a:r>
            <a:r>
              <a:rPr lang="en-US" sz="2800" dirty="0" smtClean="0">
                <a:sym typeface="Wingdings"/>
              </a:rPr>
              <a:t> theorem </a:t>
            </a:r>
            <a:r>
              <a:rPr lang="en-US" sz="2400" dirty="0">
                <a:solidFill>
                  <a:srgbClr val="660066"/>
                </a:solidFill>
                <a:sym typeface="Wingdings"/>
              </a:rPr>
              <a:t>[DMN13]</a:t>
            </a:r>
          </a:p>
          <a:p>
            <a:pPr lvl="1"/>
            <a:r>
              <a:rPr lang="en-US" dirty="0" smtClean="0">
                <a:sym typeface="Wingdings"/>
              </a:rPr>
              <a:t>Level-O(1) </a:t>
            </a:r>
            <a:r>
              <a:rPr lang="en-US" dirty="0" err="1" smtClean="0">
                <a:sym typeface="Wingdings"/>
              </a:rPr>
              <a:t>Lasserre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succeeds on </a:t>
            </a:r>
            <a:r>
              <a:rPr lang="en-US" sz="2000" dirty="0" err="1">
                <a:latin typeface="Capitals"/>
                <a:cs typeface="Capitals"/>
                <a:sym typeface="Wingdings"/>
              </a:rPr>
              <a:t>MaxCut</a:t>
            </a:r>
            <a:r>
              <a:rPr lang="en-US" dirty="0" smtClean="0">
                <a:sym typeface="Wingdings"/>
              </a:rPr>
              <a:t> instances by </a:t>
            </a:r>
            <a:r>
              <a:rPr lang="en-US" sz="2400" dirty="0">
                <a:solidFill>
                  <a:srgbClr val="660066"/>
                </a:solidFill>
                <a:sym typeface="Wingdings"/>
              </a:rPr>
              <a:t>[KV05, KS09, RS09]</a:t>
            </a:r>
          </a:p>
          <a:p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63579"/>
            <a:ext cx="9144000" cy="1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76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in this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80" y="1600200"/>
            <a:ext cx="8686800" cy="5030537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Deg</a:t>
            </a:r>
            <a:r>
              <a:rPr lang="en-US" sz="2800" dirty="0" smtClean="0"/>
              <a:t>-q SOS proof of the </a:t>
            </a:r>
            <a:r>
              <a:rPr lang="en-US" sz="2800" dirty="0" err="1" smtClean="0"/>
              <a:t>hypercon</a:t>
            </a:r>
            <a:r>
              <a:rPr lang="en-US" sz="2800" dirty="0" smtClean="0"/>
              <a:t>. </a:t>
            </a:r>
            <a:r>
              <a:rPr lang="en-US" sz="2800" dirty="0" err="1" smtClean="0"/>
              <a:t>ineq</a:t>
            </a:r>
            <a:r>
              <a:rPr lang="en-US" sz="2800" dirty="0" smtClean="0"/>
              <a:t>. when p=2, q=2s</a:t>
            </a:r>
          </a:p>
          <a:p>
            <a:pPr marL="0" indent="0">
              <a:buNone/>
            </a:pPr>
            <a:r>
              <a:rPr lang="en-US" sz="2800" dirty="0" smtClean="0"/>
              <a:t>     for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800" dirty="0" smtClean="0"/>
              <a:t>     we have</a:t>
            </a:r>
          </a:p>
          <a:p>
            <a:endParaRPr lang="en-US" sz="2800" dirty="0"/>
          </a:p>
          <a:p>
            <a:r>
              <a:rPr lang="en-US" sz="2800" dirty="0" smtClean="0"/>
              <a:t>Deg-4k SOS proof of reverse </a:t>
            </a:r>
            <a:r>
              <a:rPr lang="en-US" sz="2800" dirty="0" err="1" smtClean="0"/>
              <a:t>hypercon</a:t>
            </a:r>
            <a:r>
              <a:rPr lang="en-US" sz="2800" dirty="0" smtClean="0"/>
              <a:t>. </a:t>
            </a:r>
            <a:r>
              <a:rPr lang="en-US" sz="2800" dirty="0" err="1" smtClean="0"/>
              <a:t>ineq</a:t>
            </a:r>
            <a:r>
              <a:rPr lang="en-US" sz="2800" dirty="0" smtClean="0"/>
              <a:t>. when q=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for</a:t>
            </a:r>
            <a:endParaRPr lang="en-US" sz="1400" dirty="0" smtClean="0"/>
          </a:p>
          <a:p>
            <a:pPr marL="0" indent="0">
              <a:buNone/>
            </a:pPr>
            <a:r>
              <a:rPr lang="en-US" sz="2800" dirty="0" smtClean="0"/>
              <a:t>     we </a:t>
            </a:r>
            <a:r>
              <a:rPr lang="en-US" sz="2800" dirty="0"/>
              <a:t>have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436087"/>
              </p:ext>
            </p:extLst>
          </p:nvPr>
        </p:nvGraphicFramePr>
        <p:xfrm>
          <a:off x="1535278" y="2048213"/>
          <a:ext cx="60801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" name="Equation" r:id="rId4" imgW="2578100" imgH="254000" progId="Equation.3">
                  <p:embed/>
                </p:oleObj>
              </mc:Choice>
              <mc:Fallback>
                <p:oleObj name="Equation" r:id="rId4" imgW="2578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5278" y="2048213"/>
                        <a:ext cx="60801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189415"/>
              </p:ext>
            </p:extLst>
          </p:nvPr>
        </p:nvGraphicFramePr>
        <p:xfrm>
          <a:off x="2497303" y="2682289"/>
          <a:ext cx="428625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" name="Equation" r:id="rId6" imgW="1816100" imgH="419100" progId="Equation.3">
                  <p:embed/>
                </p:oleObj>
              </mc:Choice>
              <mc:Fallback>
                <p:oleObj name="Equation" r:id="rId6" imgW="1816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97303" y="2682289"/>
                        <a:ext cx="4286250" cy="98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638319"/>
              </p:ext>
            </p:extLst>
          </p:nvPr>
        </p:nvGraphicFramePr>
        <p:xfrm>
          <a:off x="2341563" y="4392613"/>
          <a:ext cx="48228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" name="Equation" r:id="rId8" imgW="2044700" imgH="241300" progId="Equation.3">
                  <p:embed/>
                </p:oleObj>
              </mc:Choice>
              <mc:Fallback>
                <p:oleObj name="Equation" r:id="rId8" imgW="2044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1563" y="4392613"/>
                        <a:ext cx="48228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670044"/>
              </p:ext>
            </p:extLst>
          </p:nvPr>
        </p:nvGraphicFramePr>
        <p:xfrm>
          <a:off x="2014608" y="4859338"/>
          <a:ext cx="644207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4" name="Equation" r:id="rId10" imgW="2730500" imgH="355600" progId="Equation.3">
                  <p:embed/>
                </p:oleObj>
              </mc:Choice>
              <mc:Fallback>
                <p:oleObj name="Equation" r:id="rId10" imgW="27305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14608" y="4859338"/>
                        <a:ext cx="6442075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93621"/>
              </p:ext>
            </p:extLst>
          </p:nvPr>
        </p:nvGraphicFramePr>
        <p:xfrm>
          <a:off x="8426784" y="3922630"/>
          <a:ext cx="476585" cy="57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5" name="Equation" r:id="rId12" imgW="177800" imgH="215900" progId="Equation.3">
                  <p:embed/>
                </p:oleObj>
              </mc:Choice>
              <mc:Fallback>
                <p:oleObj name="Equation" r:id="rId12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26784" y="3922630"/>
                        <a:ext cx="476585" cy="578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787385"/>
              </p:ext>
            </p:extLst>
          </p:nvPr>
        </p:nvGraphicFramePr>
        <p:xfrm>
          <a:off x="2097511" y="5862136"/>
          <a:ext cx="58737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6" name="Equation" r:id="rId14" imgW="2489200" imgH="342900" progId="Equation.3">
                  <p:embed/>
                </p:oleObj>
              </mc:Choice>
              <mc:Fallback>
                <p:oleObj name="Equation" r:id="rId14" imgW="24892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97511" y="5862136"/>
                        <a:ext cx="5873750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7576" y="5654842"/>
            <a:ext cx="1457158" cy="830997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2"/>
                </a:solidFill>
              </a:rPr>
              <a:t>f</a:t>
            </a:r>
            <a:r>
              <a:rPr lang="en-US" sz="2400" dirty="0" err="1" smtClean="0">
                <a:solidFill>
                  <a:schemeClr val="accent2"/>
                </a:solidFill>
                <a:sym typeface="Wingdings"/>
              </a:rPr>
              <a:t>f</a:t>
            </a:r>
            <a:r>
              <a:rPr lang="en-US" sz="2400" dirty="0" smtClean="0">
                <a:solidFill>
                  <a:schemeClr val="accent2"/>
                </a:solidFill>
                <a:sym typeface="Wingdings"/>
              </a:rPr>
              <a:t>^(2k)</a:t>
            </a:r>
          </a:p>
          <a:p>
            <a:pPr algn="ctr"/>
            <a:r>
              <a:rPr lang="en-US" sz="2400" dirty="0" err="1" smtClean="0">
                <a:solidFill>
                  <a:schemeClr val="accent2"/>
                </a:solidFill>
                <a:sym typeface="Wingdings"/>
              </a:rPr>
              <a:t>gg</a:t>
            </a:r>
            <a:r>
              <a:rPr lang="en-US" sz="2400" dirty="0" smtClean="0">
                <a:solidFill>
                  <a:schemeClr val="accent2"/>
                </a:solidFill>
                <a:sym typeface="Wingdings"/>
              </a:rPr>
              <a:t>^(2k)</a:t>
            </a:r>
            <a:endParaRPr lang="en-US" sz="2400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363579"/>
            <a:ext cx="9144000" cy="1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36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of the reverse </a:t>
            </a:r>
            <a:r>
              <a:rPr lang="en-US" dirty="0" err="1" smtClean="0"/>
              <a:t>hypercon</a:t>
            </a:r>
            <a:r>
              <a:rPr lang="en-US" dirty="0" smtClean="0"/>
              <a:t>. </a:t>
            </a:r>
            <a:r>
              <a:rPr lang="en-US" dirty="0" err="1" smtClean="0"/>
              <a:t>ineq</a:t>
            </a:r>
            <a:r>
              <a:rPr lang="en-US" dirty="0" smtClean="0"/>
              <a:t>. to the </a:t>
            </a:r>
            <a:r>
              <a:rPr lang="en-US" dirty="0" err="1" smtClean="0"/>
              <a:t>Lasserre</a:t>
            </a:r>
            <a:r>
              <a:rPr lang="en-US" dirty="0" smtClean="0"/>
              <a:t> SDP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56" y="1600200"/>
            <a:ext cx="8499642" cy="508401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Frankl-Rödl</a:t>
            </a:r>
            <a:r>
              <a:rPr lang="en-US" sz="2800" dirty="0" smtClean="0"/>
              <a:t> graphs</a:t>
            </a:r>
          </a:p>
          <a:p>
            <a:endParaRPr lang="en-US" sz="2800" dirty="0"/>
          </a:p>
          <a:p>
            <a:r>
              <a:rPr lang="en-US" sz="2000" dirty="0">
                <a:latin typeface="Capitals"/>
                <a:cs typeface="Capitals"/>
              </a:rPr>
              <a:t>3-Coloring</a:t>
            </a:r>
            <a:r>
              <a:rPr lang="en-US" sz="2800" dirty="0" smtClean="0"/>
              <a:t>  </a:t>
            </a:r>
            <a:endParaRPr lang="en-US" sz="2800" dirty="0"/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                              </a:t>
            </a:r>
            <a:r>
              <a:rPr lang="en-US" sz="2400" dirty="0">
                <a:solidFill>
                  <a:srgbClr val="660066"/>
                </a:solidFill>
              </a:rPr>
              <a:t>[FR87,GMPT11</a:t>
            </a:r>
            <a:r>
              <a:rPr lang="en-US" sz="2400" dirty="0" smtClean="0">
                <a:solidFill>
                  <a:srgbClr val="660066"/>
                </a:solidFill>
              </a:rPr>
              <a:t>]</a:t>
            </a:r>
            <a:endParaRPr lang="en-US" sz="2400" dirty="0">
              <a:solidFill>
                <a:srgbClr val="660066"/>
              </a:solidFill>
            </a:endParaRPr>
          </a:p>
          <a:p>
            <a:pPr lvl="1"/>
            <a:r>
              <a:rPr lang="en-US" dirty="0" smtClean="0"/>
              <a:t>SDPs by Kleinberg-</a:t>
            </a:r>
            <a:r>
              <a:rPr lang="en-US" dirty="0" err="1" smtClean="0"/>
              <a:t>Goemans</a:t>
            </a:r>
            <a:r>
              <a:rPr lang="en-US" dirty="0" smtClean="0"/>
              <a:t> fails to certify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                               </a:t>
            </a:r>
            <a:r>
              <a:rPr lang="en-US" dirty="0" smtClean="0"/>
              <a:t>   </a:t>
            </a:r>
            <a:r>
              <a:rPr lang="en-US" sz="2400" dirty="0" smtClean="0">
                <a:solidFill>
                  <a:srgbClr val="660066"/>
                </a:solidFill>
              </a:rPr>
              <a:t>[KMS98, KG98, Cha02]</a:t>
            </a:r>
            <a:endParaRPr lang="en-US" sz="2400" dirty="0">
              <a:solidFill>
                <a:srgbClr val="660066"/>
              </a:solidFill>
            </a:endParaRPr>
          </a:p>
          <a:p>
            <a:pPr lvl="1"/>
            <a:r>
              <a:rPr lang="en-US" dirty="0" err="1" smtClean="0"/>
              <a:t>Arora</a:t>
            </a:r>
            <a:r>
              <a:rPr lang="en-US" dirty="0" smtClean="0"/>
              <a:t> and </a:t>
            </a:r>
            <a:r>
              <a:rPr lang="en-US" dirty="0" err="1" smtClean="0"/>
              <a:t>Ge</a:t>
            </a:r>
            <a:r>
              <a:rPr lang="en-US" dirty="0" smtClean="0"/>
              <a:t> </a:t>
            </a:r>
            <a:r>
              <a:rPr lang="en-US" sz="2400" dirty="0">
                <a:solidFill>
                  <a:srgbClr val="660066"/>
                </a:solidFill>
              </a:rPr>
              <a:t>[AG11]</a:t>
            </a:r>
            <a:r>
              <a:rPr lang="en-US" dirty="0" smtClean="0"/>
              <a:t>: level-poly(n) </a:t>
            </a:r>
            <a:r>
              <a:rPr lang="en-US" dirty="0" err="1" smtClean="0"/>
              <a:t>Lasserre</a:t>
            </a:r>
            <a:r>
              <a:rPr lang="en-US" dirty="0" smtClean="0"/>
              <a:t> SDP certifies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Our SOS proof:   level-2 </a:t>
            </a:r>
            <a:r>
              <a:rPr lang="en-US" dirty="0" err="1" smtClean="0">
                <a:solidFill>
                  <a:schemeClr val="accent2"/>
                </a:solidFill>
              </a:rPr>
              <a:t>Lasserre</a:t>
            </a:r>
            <a:r>
              <a:rPr lang="en-US" dirty="0" smtClean="0">
                <a:solidFill>
                  <a:schemeClr val="accent2"/>
                </a:solidFill>
              </a:rPr>
              <a:t> SDP certifies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127303"/>
              </p:ext>
            </p:extLst>
          </p:nvPr>
        </p:nvGraphicFramePr>
        <p:xfrm>
          <a:off x="926196" y="2101936"/>
          <a:ext cx="74882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7" name="Equation" r:id="rId3" imgW="3175000" imgH="254000" progId="Equation.3">
                  <p:embed/>
                </p:oleObj>
              </mc:Choice>
              <mc:Fallback>
                <p:oleObj name="Equation" r:id="rId3" imgW="3175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6196" y="2101936"/>
                        <a:ext cx="7488237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576811"/>
              </p:ext>
            </p:extLst>
          </p:nvPr>
        </p:nvGraphicFramePr>
        <p:xfrm>
          <a:off x="1084679" y="3171825"/>
          <a:ext cx="23066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8" name="Equation" r:id="rId5" imgW="977900" imgH="241300" progId="Equation.3">
                  <p:embed/>
                </p:oleObj>
              </mc:Choice>
              <mc:Fallback>
                <p:oleObj name="Equation" r:id="rId5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4679" y="3171825"/>
                        <a:ext cx="2306638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203432"/>
              </p:ext>
            </p:extLst>
          </p:nvPr>
        </p:nvGraphicFramePr>
        <p:xfrm>
          <a:off x="3298825" y="4162425"/>
          <a:ext cx="18573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9" name="Equation" r:id="rId7" imgW="787400" imgH="241300" progId="Equation.3">
                  <p:embed/>
                </p:oleObj>
              </mc:Choice>
              <mc:Fallback>
                <p:oleObj name="Equation" r:id="rId7" imgW="787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98825" y="4162425"/>
                        <a:ext cx="185737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072876"/>
              </p:ext>
            </p:extLst>
          </p:nvPr>
        </p:nvGraphicFramePr>
        <p:xfrm>
          <a:off x="2362701" y="5097880"/>
          <a:ext cx="18875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0" name="Equation" r:id="rId9" imgW="800100" imgH="241300" progId="Equation.3">
                  <p:embed/>
                </p:oleObj>
              </mc:Choice>
              <mc:Fallback>
                <p:oleObj name="Equation" r:id="rId9" imgW="800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62701" y="5097880"/>
                        <a:ext cx="1887538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339497"/>
              </p:ext>
            </p:extLst>
          </p:nvPr>
        </p:nvGraphicFramePr>
        <p:xfrm>
          <a:off x="3464253" y="6086138"/>
          <a:ext cx="23066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1" name="Equation" r:id="rId11" imgW="977900" imgH="241300" progId="Equation.3">
                  <p:embed/>
                </p:oleObj>
              </mc:Choice>
              <mc:Fallback>
                <p:oleObj name="Equation" r:id="rId11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4253" y="6086138"/>
                        <a:ext cx="2306638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0" y="1523995"/>
            <a:ext cx="9144000" cy="1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71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of the reverse </a:t>
            </a:r>
            <a:r>
              <a:rPr lang="en-US" dirty="0" err="1" smtClean="0"/>
              <a:t>hypercon</a:t>
            </a:r>
            <a:r>
              <a:rPr lang="en-US" dirty="0" smtClean="0"/>
              <a:t>. </a:t>
            </a:r>
            <a:r>
              <a:rPr lang="en-US" dirty="0" err="1" smtClean="0"/>
              <a:t>ineq</a:t>
            </a:r>
            <a:r>
              <a:rPr lang="en-US" dirty="0" smtClean="0"/>
              <a:t>. to the </a:t>
            </a:r>
            <a:r>
              <a:rPr lang="en-US" dirty="0" err="1" smtClean="0"/>
              <a:t>Lasserre</a:t>
            </a:r>
            <a:r>
              <a:rPr lang="en-US" dirty="0" smtClean="0"/>
              <a:t> SDP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56" y="1600200"/>
            <a:ext cx="8499642" cy="508401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Frankl-Rödl</a:t>
            </a:r>
            <a:r>
              <a:rPr lang="en-US" sz="2800" dirty="0" smtClean="0"/>
              <a:t> graphs</a:t>
            </a:r>
          </a:p>
          <a:p>
            <a:endParaRPr lang="en-US" sz="2800" dirty="0"/>
          </a:p>
          <a:p>
            <a:r>
              <a:rPr lang="en-US" sz="2000" dirty="0" err="1">
                <a:latin typeface="Capitals"/>
                <a:cs typeface="Capitals"/>
              </a:rPr>
              <a:t>VertexCover</a:t>
            </a:r>
            <a:r>
              <a:rPr lang="en-US" sz="2800" dirty="0" smtClean="0"/>
              <a:t>  </a:t>
            </a:r>
            <a:endParaRPr lang="en-US" sz="2800" dirty="0"/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                         </a:t>
            </a:r>
            <a:r>
              <a:rPr lang="en-US" dirty="0"/>
              <a:t> </a:t>
            </a:r>
            <a:r>
              <a:rPr lang="en-US" dirty="0" smtClean="0"/>
              <a:t>when                  </a:t>
            </a:r>
            <a:r>
              <a:rPr lang="en-US" sz="2400" dirty="0">
                <a:solidFill>
                  <a:srgbClr val="660066"/>
                </a:solidFill>
              </a:rPr>
              <a:t>[FR87,GMPT11</a:t>
            </a:r>
            <a:r>
              <a:rPr lang="en-US" sz="2400" dirty="0" smtClean="0">
                <a:solidFill>
                  <a:srgbClr val="660066"/>
                </a:solidFill>
              </a:rPr>
              <a:t>]</a:t>
            </a:r>
            <a:endParaRPr lang="en-US" sz="2400" dirty="0">
              <a:solidFill>
                <a:srgbClr val="660066"/>
              </a:solidFill>
            </a:endParaRPr>
          </a:p>
          <a:p>
            <a:pPr lvl="1"/>
            <a:r>
              <a:rPr lang="en-US" dirty="0"/>
              <a:t>Level-</a:t>
            </a:r>
            <a:r>
              <a:rPr lang="en-US" dirty="0" err="1"/>
              <a:t>ω</a:t>
            </a:r>
            <a:r>
              <a:rPr lang="en-US" dirty="0"/>
              <a:t>(1) LS+SDP and level-6 SA+SDP fails to certify</a:t>
            </a:r>
          </a:p>
          <a:p>
            <a:pPr marL="457200" lvl="1" indent="0">
              <a:buNone/>
            </a:pPr>
            <a:r>
              <a:rPr lang="en-US" dirty="0"/>
              <a:t>                                                                      </a:t>
            </a:r>
            <a:r>
              <a:rPr lang="en-US" dirty="0" smtClean="0"/>
              <a:t>      </a:t>
            </a:r>
            <a:r>
              <a:rPr lang="en-US" sz="2400" dirty="0">
                <a:solidFill>
                  <a:srgbClr val="660066"/>
                </a:solidFill>
              </a:rPr>
              <a:t>[BCGM11]</a:t>
            </a:r>
          </a:p>
          <a:p>
            <a:pPr lvl="1"/>
            <a:r>
              <a:rPr lang="en-US" dirty="0" smtClean="0"/>
              <a:t>The only known (2-o(1)) gap instances for SDP relaxations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Our SOS proof:   level-(1/</a:t>
            </a:r>
            <a:r>
              <a:rPr lang="en-US" dirty="0" err="1" smtClean="0">
                <a:solidFill>
                  <a:schemeClr val="accent2"/>
                </a:solidFill>
              </a:rPr>
              <a:t>γ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r>
              <a:rPr lang="en-US" dirty="0" err="1" smtClean="0">
                <a:solidFill>
                  <a:schemeClr val="accent2"/>
                </a:solidFill>
              </a:rPr>
              <a:t>Lasserre</a:t>
            </a:r>
            <a:r>
              <a:rPr lang="en-US" dirty="0" smtClean="0">
                <a:solidFill>
                  <a:schemeClr val="accent2"/>
                </a:solidFill>
              </a:rPr>
              <a:t> SDP certifies </a:t>
            </a:r>
          </a:p>
          <a:p>
            <a:pPr marL="457200" lvl="1" indent="0">
              <a:buNone/>
            </a:pPr>
            <a:r>
              <a:rPr lang="en-US" dirty="0" smtClean="0"/>
              <a:t>                                                         when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765750"/>
              </p:ext>
            </p:extLst>
          </p:nvPr>
        </p:nvGraphicFramePr>
        <p:xfrm>
          <a:off x="926196" y="2101936"/>
          <a:ext cx="74882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5" name="Equation" r:id="rId3" imgW="3175000" imgH="254000" progId="Equation.3">
                  <p:embed/>
                </p:oleObj>
              </mc:Choice>
              <mc:Fallback>
                <p:oleObj name="Equation" r:id="rId3" imgW="3175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6196" y="2101936"/>
                        <a:ext cx="7488237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41499"/>
              </p:ext>
            </p:extLst>
          </p:nvPr>
        </p:nvGraphicFramePr>
        <p:xfrm>
          <a:off x="1141687" y="3158204"/>
          <a:ext cx="3363471" cy="58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6" name="Equation" r:id="rId5" imgW="1473200" imgH="254000" progId="Equation.3">
                  <p:embed/>
                </p:oleObj>
              </mc:Choice>
              <mc:Fallback>
                <p:oleObj name="Equation" r:id="rId5" imgW="1473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1687" y="3158204"/>
                        <a:ext cx="3363471" cy="580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84086"/>
              </p:ext>
            </p:extLst>
          </p:nvPr>
        </p:nvGraphicFramePr>
        <p:xfrm>
          <a:off x="2386358" y="4147972"/>
          <a:ext cx="36845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7" name="Equation" r:id="rId7" imgW="1562100" imgH="254000" progId="Equation.3">
                  <p:embed/>
                </p:oleObj>
              </mc:Choice>
              <mc:Fallback>
                <p:oleObj name="Equation" r:id="rId7" imgW="1562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86358" y="4147972"/>
                        <a:ext cx="3684587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599797"/>
              </p:ext>
            </p:extLst>
          </p:nvPr>
        </p:nvGraphicFramePr>
        <p:xfrm>
          <a:off x="1711946" y="6099234"/>
          <a:ext cx="34750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8" name="Equation" r:id="rId9" imgW="1473200" imgH="254000" progId="Equation.3">
                  <p:embed/>
                </p:oleObj>
              </mc:Choice>
              <mc:Fallback>
                <p:oleObj name="Equation" r:id="rId9" imgW="1473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946" y="6099234"/>
                        <a:ext cx="3475038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876476"/>
              </p:ext>
            </p:extLst>
          </p:nvPr>
        </p:nvGraphicFramePr>
        <p:xfrm>
          <a:off x="5415355" y="3128798"/>
          <a:ext cx="1402538" cy="594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" name="Equation" r:id="rId10" imgW="660400" imgH="279400" progId="Equation.3">
                  <p:embed/>
                </p:oleObj>
              </mc:Choice>
              <mc:Fallback>
                <p:oleObj name="Equation" r:id="rId10" imgW="660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15355" y="3128798"/>
                        <a:ext cx="1402538" cy="594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0" y="1523995"/>
            <a:ext cx="9144000" cy="1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752178"/>
              </p:ext>
            </p:extLst>
          </p:nvPr>
        </p:nvGraphicFramePr>
        <p:xfrm>
          <a:off x="6402734" y="6142038"/>
          <a:ext cx="12588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0" name="Equation" r:id="rId12" imgW="533400" imgH="228600" progId="Equation.3">
                  <p:embed/>
                </p:oleObj>
              </mc:Choice>
              <mc:Fallback>
                <p:oleObj name="Equation" r:id="rId12" imgW="533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02734" y="6142038"/>
                        <a:ext cx="1258887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45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10915</TotalTime>
  <Words>884</Words>
  <Application>Microsoft Macintosh PowerPoint</Application>
  <PresentationFormat>On-screen Show (4:3)</PresentationFormat>
  <Paragraphs>164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Equation</vt:lpstr>
      <vt:lpstr>Microsoft Equation</vt:lpstr>
      <vt:lpstr>Hypercontractive inequalities via SOS, and the Frankl-Rödl graph</vt:lpstr>
      <vt:lpstr>The hypercontractive inequalities</vt:lpstr>
      <vt:lpstr>The hypercontractive inequalities</vt:lpstr>
      <vt:lpstr>The hypercontractive inequalities</vt:lpstr>
      <vt:lpstr>The sum-of-squares (SOS) proof system</vt:lpstr>
      <vt:lpstr>Previous works</vt:lpstr>
      <vt:lpstr>Results in this work</vt:lpstr>
      <vt:lpstr>Application of the reverse hypercon. ineq. to the Lasserre SDP</vt:lpstr>
      <vt:lpstr>Application of the reverse hypercon. ineq. to the Lasserre SDP</vt:lpstr>
      <vt:lpstr>Proof sketches</vt:lpstr>
      <vt:lpstr>SOS proof (sketch) of the reverse hypercon. ineq.</vt:lpstr>
      <vt:lpstr>PowerPoint Presentation</vt:lpstr>
      <vt:lpstr>PowerPoint Presentation</vt:lpstr>
      <vt:lpstr>PowerPoint Presentation</vt:lpstr>
      <vt:lpstr>Proof of the base case</vt:lpstr>
      <vt:lpstr>PowerPoint Presentation</vt:lpstr>
      <vt:lpstr>PowerPoint Presentation</vt:lpstr>
      <vt:lpstr>PowerPoint Presentation</vt:lpstr>
      <vt:lpstr>Summary of the proof</vt:lpstr>
      <vt:lpstr>Open questions</vt:lpstr>
      <vt:lpstr>Thanks!</vt:lpstr>
    </vt:vector>
  </TitlesOfParts>
  <Manager/>
  <Company>Carnegie Mellon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Hypercontractive inequalities via SOS, and the Frankl-Rödl graph</dc:title>
  <dc:subject/>
  <dc:creator>Yuan Zhou</dc:creator>
  <cp:keywords/>
  <dc:description/>
  <cp:lastModifiedBy>Yuan Zhou</cp:lastModifiedBy>
  <cp:revision>170</cp:revision>
  <dcterms:created xsi:type="dcterms:W3CDTF">2013-10-16T02:42:25Z</dcterms:created>
  <dcterms:modified xsi:type="dcterms:W3CDTF">2014-01-08T00:29:16Z</dcterms:modified>
  <cp:category/>
</cp:coreProperties>
</file>