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tags/tag2.xml" ContentType="application/vnd.openxmlformats-officedocument.presentationml.tags+xml"/>
  <Override PartName="/ppt/embeddings/oleObject2.bin" ContentType="application/vnd.openxmlformats-officedocument.oleObject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embeddings/oleObject3.bin" ContentType="application/vnd.openxmlformats-officedocument.oleObject"/>
  <Override PartName="/ppt/tags/tag5.xml" ContentType="application/vnd.openxmlformats-officedocument.presentationml.tags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6.xml" ContentType="application/vnd.openxmlformats-officedocument.presentationml.tags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tags/tag7.xml" ContentType="application/vnd.openxmlformats-officedocument.presentationml.tags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tags/tag8.xml" ContentType="application/vnd.openxmlformats-officedocument.presentationml.tags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tags/tag9.xml" ContentType="application/vnd.openxmlformats-officedocument.presentationml.tags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embeddings/oleObject22.bin" ContentType="application/vnd.openxmlformats-officedocument.oleObject"/>
  <Override PartName="/ppt/tags/tag22.xml" ContentType="application/vnd.openxmlformats-officedocument.presentationml.tags+xml"/>
  <Override PartName="/ppt/embeddings/oleObject23.bin" ContentType="application/vnd.openxmlformats-officedocument.oleObject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tags/tag31.xml" ContentType="application/vnd.openxmlformats-officedocument.presentationml.tags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18" r:id="rId3"/>
    <p:sldId id="319" r:id="rId4"/>
    <p:sldId id="320" r:id="rId5"/>
    <p:sldId id="322" r:id="rId6"/>
    <p:sldId id="396" r:id="rId7"/>
    <p:sldId id="397" r:id="rId8"/>
    <p:sldId id="398" r:id="rId9"/>
    <p:sldId id="399" r:id="rId10"/>
    <p:sldId id="324" r:id="rId11"/>
    <p:sldId id="325" r:id="rId12"/>
    <p:sldId id="323" r:id="rId13"/>
    <p:sldId id="326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81" r:id="rId22"/>
    <p:sldId id="400" r:id="rId23"/>
    <p:sldId id="342" r:id="rId24"/>
    <p:sldId id="346" r:id="rId25"/>
    <p:sldId id="401" r:id="rId26"/>
    <p:sldId id="380" r:id="rId27"/>
    <p:sldId id="349" r:id="rId28"/>
    <p:sldId id="389" r:id="rId29"/>
    <p:sldId id="350" r:id="rId30"/>
    <p:sldId id="348" r:id="rId31"/>
    <p:sldId id="352" r:id="rId32"/>
    <p:sldId id="382" r:id="rId33"/>
    <p:sldId id="388" r:id="rId34"/>
    <p:sldId id="353" r:id="rId35"/>
    <p:sldId id="402" r:id="rId36"/>
    <p:sldId id="355" r:id="rId37"/>
    <p:sldId id="356" r:id="rId38"/>
    <p:sldId id="383" r:id="rId39"/>
    <p:sldId id="393" r:id="rId40"/>
    <p:sldId id="392" r:id="rId41"/>
    <p:sldId id="384" r:id="rId42"/>
    <p:sldId id="357" r:id="rId43"/>
    <p:sldId id="358" r:id="rId44"/>
    <p:sldId id="367" r:id="rId45"/>
    <p:sldId id="364" r:id="rId46"/>
    <p:sldId id="365" r:id="rId47"/>
    <p:sldId id="394" r:id="rId48"/>
    <p:sldId id="368" r:id="rId49"/>
    <p:sldId id="369" r:id="rId50"/>
    <p:sldId id="370" r:id="rId51"/>
    <p:sldId id="371" r:id="rId52"/>
    <p:sldId id="395" r:id="rId53"/>
    <p:sldId id="376" r:id="rId54"/>
    <p:sldId id="377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E10815-10A2-B84A-8FFC-0153B6F154BB}">
          <p14:sldIdLst>
            <p14:sldId id="256"/>
            <p14:sldId id="318"/>
            <p14:sldId id="319"/>
            <p14:sldId id="320"/>
            <p14:sldId id="322"/>
            <p14:sldId id="396"/>
            <p14:sldId id="397"/>
            <p14:sldId id="398"/>
            <p14:sldId id="399"/>
            <p14:sldId id="324"/>
            <p14:sldId id="325"/>
            <p14:sldId id="323"/>
            <p14:sldId id="326"/>
            <p14:sldId id="328"/>
            <p14:sldId id="329"/>
            <p14:sldId id="330"/>
            <p14:sldId id="331"/>
            <p14:sldId id="332"/>
            <p14:sldId id="333"/>
            <p14:sldId id="334"/>
            <p14:sldId id="381"/>
            <p14:sldId id="400"/>
            <p14:sldId id="342"/>
            <p14:sldId id="346"/>
            <p14:sldId id="401"/>
            <p14:sldId id="380"/>
            <p14:sldId id="349"/>
            <p14:sldId id="389"/>
            <p14:sldId id="350"/>
            <p14:sldId id="348"/>
            <p14:sldId id="352"/>
            <p14:sldId id="382"/>
            <p14:sldId id="388"/>
            <p14:sldId id="353"/>
            <p14:sldId id="402"/>
            <p14:sldId id="355"/>
            <p14:sldId id="356"/>
            <p14:sldId id="383"/>
            <p14:sldId id="393"/>
            <p14:sldId id="392"/>
            <p14:sldId id="384"/>
            <p14:sldId id="357"/>
            <p14:sldId id="358"/>
            <p14:sldId id="367"/>
            <p14:sldId id="364"/>
            <p14:sldId id="365"/>
            <p14:sldId id="394"/>
            <p14:sldId id="368"/>
            <p14:sldId id="369"/>
            <p14:sldId id="370"/>
            <p14:sldId id="371"/>
            <p14:sldId id="395"/>
            <p14:sldId id="376"/>
            <p14:sldId id="3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C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3074" autoAdjust="0"/>
  </p:normalViewPr>
  <p:slideViewPr>
    <p:cSldViewPr snapToGrid="0" snapToObjects="1">
      <p:cViewPr varScale="1">
        <p:scale>
          <a:sx n="99" d="100"/>
          <a:sy n="99" d="100"/>
        </p:scale>
        <p:origin x="-19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6.emf"/><Relationship Id="rId2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83ADB-76AB-8C4B-A2A9-4EBCE6F2ACAA}" type="datetimeFigureOut">
              <a:rPr lang="en-US" smtClean="0"/>
              <a:t>9/19/14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34305-732E-C142-A4C8-8E19FF967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28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94C0-7C19-3145-B3E4-0094179D8346}" type="datetimeFigureOut">
              <a:rPr lang="en-US" smtClean="0"/>
              <a:t>9/19/14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5EC06-24D6-FD41-BBFE-5A327D3E6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5EC06-24D6-FD41-BBFE-5A327D3E60E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2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5EC06-24D6-FD41-BBFE-5A327D3E60E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2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8F86-2666-DD4F-8648-D1830893D529}" type="datetime1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5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269C-1BB9-1548-86AD-F281168E1D0F}" type="datetime1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3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12A-8C47-D44D-909C-F693C594DA4A}" type="datetime1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1C40-4F1C-F64F-9387-7A5D12B479DB}" type="datetime1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439335"/>
            <a:ext cx="9144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25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9D6F-DB52-A44B-96EF-0CB52A28F2DF}" type="datetime1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7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2466-1381-7044-8016-1B2F10830487}" type="datetime1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DBEC-D7A8-4040-9AA6-5D70CE2CE3EC}" type="datetime1">
              <a:rPr lang="en-US" smtClean="0"/>
              <a:t>9/19/14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0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805F-BBE3-F248-8596-5757A7F7E6FE}" type="datetime1">
              <a:rPr lang="en-US" smtClean="0"/>
              <a:t>9/19/14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7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1514-A2F1-994F-AA10-FFD7AF927408}" type="datetime1">
              <a:rPr lang="en-US" smtClean="0"/>
              <a:t>9/19/14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3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53E7-B125-AC4C-A638-DA333B95E99A}" type="datetime1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5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F3D2-2DC6-9749-8EA9-D56381973FA1}" type="datetime1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E2293-42D1-824E-9856-7429604BF4B5}" type="datetime1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BC56F-5FEE-3042-80DC-3BB0073BBE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7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tags" Target="../tags/tag6.xml"/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9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9.vml"/><Relationship Id="rId2" Type="http://schemas.openxmlformats.org/officeDocument/2006/relationships/tags" Target="../tags/tag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tags" Target="../tags/tag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8.wmf"/><Relationship Id="rId1" Type="http://schemas.openxmlformats.org/officeDocument/2006/relationships/vmlDrawing" Target="../drawings/vmlDrawing12.vml"/><Relationship Id="rId2" Type="http://schemas.openxmlformats.org/officeDocument/2006/relationships/tags" Target="../tags/tag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33.w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34.emf"/><Relationship Id="rId10" Type="http://schemas.openxmlformats.org/officeDocument/2006/relationships/oleObject" Target="../embeddings/oleObject27.bin"/><Relationship Id="rId11" Type="http://schemas.openxmlformats.org/officeDocument/2006/relationships/image" Target="../media/image35.emf"/><Relationship Id="rId1" Type="http://schemas.openxmlformats.org/officeDocument/2006/relationships/vmlDrawing" Target="../drawings/vmlDrawing13.vml"/><Relationship Id="rId2" Type="http://schemas.openxmlformats.org/officeDocument/2006/relationships/tags" Target="../tags/tag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38.emf"/><Relationship Id="rId1" Type="http://schemas.openxmlformats.org/officeDocument/2006/relationships/vmlDrawing" Target="../drawings/vmlDrawing14.vml"/><Relationship Id="rId2" Type="http://schemas.openxmlformats.org/officeDocument/2006/relationships/tags" Target="../tags/tag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pPr marL="0" lvl="1" indent="0" algn="ctr"/>
            <a:r>
              <a:rPr lang="en-US" sz="4400" dirty="0" smtClean="0"/>
              <a:t>Understanding the Power of Convex Relaxation Hierarchies:</a:t>
            </a:r>
            <a:br>
              <a:rPr lang="en-US" sz="4400" dirty="0" smtClean="0"/>
            </a:br>
            <a:r>
              <a:rPr lang="en-US" sz="4400" dirty="0" smtClean="0"/>
              <a:t>Effectiveness and Limitations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943" y="3857284"/>
            <a:ext cx="7764298" cy="2744537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Yuan Zhou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Computer Science Department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Carnegie Mellon University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04"/>
    </mc:Choice>
    <mc:Fallback xmlns="">
      <p:transition xmlns:p14="http://schemas.microsoft.com/office/powerpoint/2010/main" spd="slow" advTm="4280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6701771" y="2040912"/>
            <a:ext cx="1594372" cy="1594177"/>
          </a:xfrm>
          <a:custGeom>
            <a:avLst/>
            <a:gdLst>
              <a:gd name="connsiteX0" fmla="*/ 0 w 1594373"/>
              <a:gd name="connsiteY0" fmla="*/ 0 h 1594177"/>
              <a:gd name="connsiteX1" fmla="*/ 0 w 1594373"/>
              <a:gd name="connsiteY1" fmla="*/ 1594177 h 1594177"/>
              <a:gd name="connsiteX2" fmla="*/ 1594373 w 1594373"/>
              <a:gd name="connsiteY2" fmla="*/ 1580667 h 1594177"/>
              <a:gd name="connsiteX0" fmla="*/ 0 w 1594373"/>
              <a:gd name="connsiteY0" fmla="*/ 0 h 1594177"/>
              <a:gd name="connsiteX1" fmla="*/ 0 w 1594373"/>
              <a:gd name="connsiteY1" fmla="*/ 1594177 h 1594177"/>
              <a:gd name="connsiteX2" fmla="*/ 1594373 w 1594373"/>
              <a:gd name="connsiteY2" fmla="*/ 1580667 h 1594177"/>
              <a:gd name="connsiteX0" fmla="*/ 0 w 1607885"/>
              <a:gd name="connsiteY0" fmla="*/ 0 h 1621197"/>
              <a:gd name="connsiteX1" fmla="*/ 0 w 1607885"/>
              <a:gd name="connsiteY1" fmla="*/ 1594177 h 1621197"/>
              <a:gd name="connsiteX2" fmla="*/ 1607885 w 1607885"/>
              <a:gd name="connsiteY2" fmla="*/ 1621197 h 162119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3" fmla="*/ 0 w 1607885"/>
              <a:gd name="connsiteY3" fmla="*/ 0 h 1594177"/>
              <a:gd name="connsiteX0" fmla="*/ 0 w 1567350"/>
              <a:gd name="connsiteY0" fmla="*/ 0 h 1594177"/>
              <a:gd name="connsiteX1" fmla="*/ 0 w 1567350"/>
              <a:gd name="connsiteY1" fmla="*/ 1594177 h 1594177"/>
              <a:gd name="connsiteX2" fmla="*/ 1567350 w 1567350"/>
              <a:gd name="connsiteY2" fmla="*/ 1594177 h 1594177"/>
              <a:gd name="connsiteX3" fmla="*/ 0 w 1567350"/>
              <a:gd name="connsiteY3" fmla="*/ 0 h 1594177"/>
              <a:gd name="connsiteX0" fmla="*/ 0 w 1607884"/>
              <a:gd name="connsiteY0" fmla="*/ 0 h 1607687"/>
              <a:gd name="connsiteX1" fmla="*/ 0 w 1607884"/>
              <a:gd name="connsiteY1" fmla="*/ 1594177 h 1607687"/>
              <a:gd name="connsiteX2" fmla="*/ 1607884 w 1607884"/>
              <a:gd name="connsiteY2" fmla="*/ 1607687 h 1607687"/>
              <a:gd name="connsiteX3" fmla="*/ 0 w 1607884"/>
              <a:gd name="connsiteY3" fmla="*/ 0 h 1607687"/>
              <a:gd name="connsiteX0" fmla="*/ 0 w 1580861"/>
              <a:gd name="connsiteY0" fmla="*/ 0 h 1594177"/>
              <a:gd name="connsiteX1" fmla="*/ 0 w 1580861"/>
              <a:gd name="connsiteY1" fmla="*/ 1594177 h 1594177"/>
              <a:gd name="connsiteX2" fmla="*/ 1580861 w 1580861"/>
              <a:gd name="connsiteY2" fmla="*/ 1567157 h 1594177"/>
              <a:gd name="connsiteX3" fmla="*/ 0 w 1580861"/>
              <a:gd name="connsiteY3" fmla="*/ 0 h 1594177"/>
              <a:gd name="connsiteX0" fmla="*/ 0 w 1594372"/>
              <a:gd name="connsiteY0" fmla="*/ 0 h 1594177"/>
              <a:gd name="connsiteX1" fmla="*/ 0 w 1594372"/>
              <a:gd name="connsiteY1" fmla="*/ 1594177 h 1594177"/>
              <a:gd name="connsiteX2" fmla="*/ 1594372 w 1594372"/>
              <a:gd name="connsiteY2" fmla="*/ 1594177 h 1594177"/>
              <a:gd name="connsiteX3" fmla="*/ 0 w 1594372"/>
              <a:gd name="connsiteY3" fmla="*/ 0 h 159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372" h="1594177">
                <a:moveTo>
                  <a:pt x="0" y="0"/>
                </a:moveTo>
                <a:lnTo>
                  <a:pt x="0" y="1594177"/>
                </a:lnTo>
                <a:lnTo>
                  <a:pt x="1594372" y="1594177"/>
                </a:lnTo>
                <a:lnTo>
                  <a:pt x="0" y="0"/>
                </a:lnTo>
                <a:close/>
              </a:path>
            </a:pathLst>
          </a:custGeom>
          <a:solidFill>
            <a:srgbClr val="1FC026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323446" y="1648217"/>
            <a:ext cx="2580723" cy="2580405"/>
          </a:xfrm>
          <a:prstGeom prst="line">
            <a:avLst/>
          </a:prstGeom>
          <a:ln>
            <a:solidFill>
              <a:srgbClr val="1FC02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44" y="274638"/>
            <a:ext cx="8552866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Writing linear programming (LP) relaxations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0" y="1531170"/>
            <a:ext cx="8229600" cy="4525963"/>
          </a:xfrm>
        </p:spPr>
        <p:txBody>
          <a:bodyPr/>
          <a:lstStyle/>
          <a:p>
            <a:r>
              <a:rPr lang="en-US" dirty="0" smtClean="0"/>
              <a:t>Toy problem #</a:t>
            </a:r>
            <a:r>
              <a:rPr lang="en-US" dirty="0"/>
              <a:t>1: Integer Program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347587"/>
              </p:ext>
            </p:extLst>
          </p:nvPr>
        </p:nvGraphicFramePr>
        <p:xfrm>
          <a:off x="488515" y="2121720"/>
          <a:ext cx="297815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71" name="Equation" r:id="rId4" imgW="1473200" imgH="889000" progId="Equation.3">
                  <p:embed/>
                </p:oleObj>
              </mc:Choice>
              <mc:Fallback>
                <p:oleObj name="Equation" r:id="rId4" imgW="14732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515" y="2121720"/>
                        <a:ext cx="2978150" cy="17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699660" y="2042041"/>
            <a:ext cx="1596484" cy="1596484"/>
          </a:xfrm>
          <a:prstGeom prst="rec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32818" y="1966645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29302" y="1966645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32818" y="3568955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30963" y="3571683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31609" y="1526336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(0, 1)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8468" y="1529836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(1, 1)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8468" y="3621579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(1, 0)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1609" y="3621579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(0, 0)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67145" y="1350706"/>
            <a:ext cx="847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1FC026"/>
                </a:solidFill>
              </a:rPr>
              <a:t>x+y</a:t>
            </a:r>
            <a:r>
              <a:rPr lang="en-US" sz="2200" dirty="0" smtClean="0">
                <a:solidFill>
                  <a:srgbClr val="1FC026"/>
                </a:solidFill>
              </a:rPr>
              <a:t>=1</a:t>
            </a:r>
            <a:endParaRPr lang="en-US" sz="2200" dirty="0">
              <a:solidFill>
                <a:srgbClr val="1FC02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57617" y="5551803"/>
            <a:ext cx="350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True Optimum : 1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10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498958" y="1600200"/>
            <a:ext cx="1026884" cy="2588439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74818" y="1825138"/>
            <a:ext cx="2729352" cy="1065996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36476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93"/>
    </mc:Choice>
    <mc:Fallback xmlns="">
      <p:transition xmlns:p14="http://schemas.microsoft.com/office/powerpoint/2010/main" spd="slow" advTm="7899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C016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C016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AC016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6701772" y="2026496"/>
            <a:ext cx="1607884" cy="1607687"/>
          </a:xfrm>
          <a:custGeom>
            <a:avLst/>
            <a:gdLst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1134977 w 1607884"/>
              <a:gd name="connsiteY3" fmla="*/ 459339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1134977 w 1607884"/>
              <a:gd name="connsiteY3" fmla="*/ 459339 h 1607687"/>
              <a:gd name="connsiteX4" fmla="*/ 0 w 1607884"/>
              <a:gd name="connsiteY4" fmla="*/ 0 h 160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7884" h="1607687">
                <a:moveTo>
                  <a:pt x="0" y="0"/>
                </a:moveTo>
                <a:lnTo>
                  <a:pt x="1607884" y="1607687"/>
                </a:lnTo>
                <a:lnTo>
                  <a:pt x="1134977" y="459339"/>
                </a:lnTo>
                <a:lnTo>
                  <a:pt x="1134977" y="4593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498958" y="1600200"/>
            <a:ext cx="1026884" cy="2588439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74818" y="1825138"/>
            <a:ext cx="2729352" cy="1065996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6701771" y="2040912"/>
            <a:ext cx="1594372" cy="1594177"/>
          </a:xfrm>
          <a:custGeom>
            <a:avLst/>
            <a:gdLst>
              <a:gd name="connsiteX0" fmla="*/ 0 w 1594373"/>
              <a:gd name="connsiteY0" fmla="*/ 0 h 1594177"/>
              <a:gd name="connsiteX1" fmla="*/ 0 w 1594373"/>
              <a:gd name="connsiteY1" fmla="*/ 1594177 h 1594177"/>
              <a:gd name="connsiteX2" fmla="*/ 1594373 w 1594373"/>
              <a:gd name="connsiteY2" fmla="*/ 1580667 h 1594177"/>
              <a:gd name="connsiteX0" fmla="*/ 0 w 1594373"/>
              <a:gd name="connsiteY0" fmla="*/ 0 h 1594177"/>
              <a:gd name="connsiteX1" fmla="*/ 0 w 1594373"/>
              <a:gd name="connsiteY1" fmla="*/ 1594177 h 1594177"/>
              <a:gd name="connsiteX2" fmla="*/ 1594373 w 1594373"/>
              <a:gd name="connsiteY2" fmla="*/ 1580667 h 1594177"/>
              <a:gd name="connsiteX0" fmla="*/ 0 w 1607885"/>
              <a:gd name="connsiteY0" fmla="*/ 0 h 1621197"/>
              <a:gd name="connsiteX1" fmla="*/ 0 w 1607885"/>
              <a:gd name="connsiteY1" fmla="*/ 1594177 h 1621197"/>
              <a:gd name="connsiteX2" fmla="*/ 1607885 w 1607885"/>
              <a:gd name="connsiteY2" fmla="*/ 1621197 h 162119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3" fmla="*/ 0 w 1607885"/>
              <a:gd name="connsiteY3" fmla="*/ 0 h 1594177"/>
              <a:gd name="connsiteX0" fmla="*/ 0 w 1567350"/>
              <a:gd name="connsiteY0" fmla="*/ 0 h 1594177"/>
              <a:gd name="connsiteX1" fmla="*/ 0 w 1567350"/>
              <a:gd name="connsiteY1" fmla="*/ 1594177 h 1594177"/>
              <a:gd name="connsiteX2" fmla="*/ 1567350 w 1567350"/>
              <a:gd name="connsiteY2" fmla="*/ 1594177 h 1594177"/>
              <a:gd name="connsiteX3" fmla="*/ 0 w 1567350"/>
              <a:gd name="connsiteY3" fmla="*/ 0 h 1594177"/>
              <a:gd name="connsiteX0" fmla="*/ 0 w 1607884"/>
              <a:gd name="connsiteY0" fmla="*/ 0 h 1607687"/>
              <a:gd name="connsiteX1" fmla="*/ 0 w 1607884"/>
              <a:gd name="connsiteY1" fmla="*/ 1594177 h 1607687"/>
              <a:gd name="connsiteX2" fmla="*/ 1607884 w 1607884"/>
              <a:gd name="connsiteY2" fmla="*/ 1607687 h 1607687"/>
              <a:gd name="connsiteX3" fmla="*/ 0 w 1607884"/>
              <a:gd name="connsiteY3" fmla="*/ 0 h 1607687"/>
              <a:gd name="connsiteX0" fmla="*/ 0 w 1580861"/>
              <a:gd name="connsiteY0" fmla="*/ 0 h 1594177"/>
              <a:gd name="connsiteX1" fmla="*/ 0 w 1580861"/>
              <a:gd name="connsiteY1" fmla="*/ 1594177 h 1594177"/>
              <a:gd name="connsiteX2" fmla="*/ 1580861 w 1580861"/>
              <a:gd name="connsiteY2" fmla="*/ 1567157 h 1594177"/>
              <a:gd name="connsiteX3" fmla="*/ 0 w 1580861"/>
              <a:gd name="connsiteY3" fmla="*/ 0 h 1594177"/>
              <a:gd name="connsiteX0" fmla="*/ 0 w 1594372"/>
              <a:gd name="connsiteY0" fmla="*/ 0 h 1594177"/>
              <a:gd name="connsiteX1" fmla="*/ 0 w 1594372"/>
              <a:gd name="connsiteY1" fmla="*/ 1594177 h 1594177"/>
              <a:gd name="connsiteX2" fmla="*/ 1594372 w 1594372"/>
              <a:gd name="connsiteY2" fmla="*/ 1594177 h 1594177"/>
              <a:gd name="connsiteX3" fmla="*/ 0 w 1594372"/>
              <a:gd name="connsiteY3" fmla="*/ 0 h 159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372" h="1594177">
                <a:moveTo>
                  <a:pt x="0" y="0"/>
                </a:moveTo>
                <a:lnTo>
                  <a:pt x="0" y="1594177"/>
                </a:lnTo>
                <a:lnTo>
                  <a:pt x="1594372" y="1594177"/>
                </a:lnTo>
                <a:lnTo>
                  <a:pt x="0" y="0"/>
                </a:lnTo>
                <a:close/>
              </a:path>
            </a:pathLst>
          </a:custGeom>
          <a:solidFill>
            <a:srgbClr val="1FC026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6323446" y="1648217"/>
            <a:ext cx="2580723" cy="2580405"/>
          </a:xfrm>
          <a:prstGeom prst="line">
            <a:avLst/>
          </a:prstGeom>
          <a:ln>
            <a:solidFill>
              <a:srgbClr val="1FC02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44" y="274638"/>
            <a:ext cx="8552866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Writing linear programming (LP) relaxations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0" y="1531170"/>
            <a:ext cx="8229600" cy="4525963"/>
          </a:xfrm>
        </p:spPr>
        <p:txBody>
          <a:bodyPr/>
          <a:lstStyle/>
          <a:p>
            <a:r>
              <a:rPr lang="en-US" dirty="0" smtClean="0"/>
              <a:t>Toy problem #1: Integer Program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LP relaxation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451346"/>
              </p:ext>
            </p:extLst>
          </p:nvPr>
        </p:nvGraphicFramePr>
        <p:xfrm>
          <a:off x="488515" y="2121720"/>
          <a:ext cx="297815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Equation" r:id="rId4" imgW="1473200" imgH="889000" progId="Equation.3">
                  <p:embed/>
                </p:oleObj>
              </mc:Choice>
              <mc:Fallback>
                <p:oleObj name="Equation" r:id="rId4" imgW="14732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515" y="2121720"/>
                        <a:ext cx="2978150" cy="17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699660" y="2042041"/>
            <a:ext cx="1596484" cy="1596484"/>
          </a:xfrm>
          <a:prstGeom prst="rec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32818" y="1966645"/>
            <a:ext cx="133684" cy="133684"/>
          </a:xfrm>
          <a:prstGeom prst="ellipse">
            <a:avLst/>
          </a:prstGeom>
          <a:solidFill>
            <a:srgbClr val="1FC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29302" y="1966645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32818" y="3568955"/>
            <a:ext cx="133684" cy="133684"/>
          </a:xfrm>
          <a:prstGeom prst="ellipse">
            <a:avLst/>
          </a:prstGeom>
          <a:solidFill>
            <a:srgbClr val="1FC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30963" y="3571683"/>
            <a:ext cx="133684" cy="133684"/>
          </a:xfrm>
          <a:prstGeom prst="ellipse">
            <a:avLst/>
          </a:prstGeom>
          <a:solidFill>
            <a:srgbClr val="1FC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31609" y="1526336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(0, 1)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8468" y="1529836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(1, 1)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8468" y="3621579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(1, 0)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1609" y="3621579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(0, 0)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68112" y="1353312"/>
            <a:ext cx="847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1FC026"/>
                </a:solidFill>
              </a:rPr>
              <a:t>x+y</a:t>
            </a:r>
            <a:r>
              <a:rPr lang="en-US" sz="2200" dirty="0" smtClean="0">
                <a:solidFill>
                  <a:srgbClr val="1FC026"/>
                </a:solidFill>
              </a:rPr>
              <a:t>=1</a:t>
            </a:r>
            <a:endParaRPr lang="en-US" sz="2200" dirty="0">
              <a:solidFill>
                <a:srgbClr val="1FC026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409867"/>
              </p:ext>
            </p:extLst>
          </p:nvPr>
        </p:nvGraphicFramePr>
        <p:xfrm>
          <a:off x="488515" y="4664895"/>
          <a:ext cx="2746375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6" imgW="1358900" imgH="889000" progId="Equation.3">
                  <p:embed/>
                </p:oleObj>
              </mc:Choice>
              <mc:Fallback>
                <p:oleObj name="Equation" r:id="rId6" imgW="13589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515" y="4664895"/>
                        <a:ext cx="2746375" cy="17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06449" y="5989583"/>
            <a:ext cx="8512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accent2"/>
                </a:solidFill>
                <a:latin typeface="Times"/>
                <a:cs typeface="Times"/>
              </a:rPr>
              <a:t>[0,1]</a:t>
            </a:r>
            <a:endParaRPr lang="en-US" sz="2300" dirty="0">
              <a:solidFill>
                <a:schemeClr val="accent2"/>
              </a:solidFill>
              <a:latin typeface="Times"/>
              <a:cs typeface="Time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923799" y="1559504"/>
            <a:ext cx="2159794" cy="215952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57617" y="5551803"/>
            <a:ext cx="350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True Optimum : 1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61385" y="5933873"/>
            <a:ext cx="350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2"/>
                </a:solidFill>
              </a:rPr>
              <a:t>Relaxation Optimum : 3/2</a:t>
            </a:r>
            <a:endParaRPr lang="en-US" sz="2200" dirty="0">
              <a:solidFill>
                <a:schemeClr val="accent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066864" y="2241492"/>
            <a:ext cx="2769885" cy="400110"/>
            <a:chOff x="5066864" y="2241492"/>
            <a:chExt cx="2769885" cy="400110"/>
          </a:xfrm>
        </p:grpSpPr>
        <p:cxnSp>
          <p:nvCxnSpPr>
            <p:cNvPr id="38" name="Straight Arrow Connector 37"/>
            <p:cNvCxnSpPr>
              <a:endCxn id="30" idx="2"/>
            </p:cNvCxnSpPr>
            <p:nvPr/>
          </p:nvCxnSpPr>
          <p:spPr>
            <a:xfrm>
              <a:off x="6174818" y="2485835"/>
              <a:ext cx="166193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066864" y="2241492"/>
              <a:ext cx="1216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(3/4,3/4)</a:t>
              </a:r>
              <a:endParaRPr lang="en-US" sz="2000" dirty="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4057617" y="5982690"/>
            <a:ext cx="351095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516597" y="5720780"/>
            <a:ext cx="149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2/3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3490138" y="3914686"/>
            <a:ext cx="5653861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Typical way of approximating the true optimum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Analysis of approx. ratio needs to understand the extra sol. introduced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Integrality gap (IG) =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  <a:p>
            <a:pPr marL="342900" indent="-342900">
              <a:buFont typeface="Arial"/>
              <a:buChar char="•"/>
            </a:pP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“2/3-approximation”</a:t>
            </a:r>
            <a:endParaRPr lang="en-US" sz="22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6472071" y="1052302"/>
            <a:ext cx="959327" cy="691367"/>
            <a:chOff x="8299912" y="3002292"/>
            <a:chExt cx="959327" cy="691367"/>
          </a:xfrm>
        </p:grpSpPr>
        <p:sp>
          <p:nvSpPr>
            <p:cNvPr id="34" name="TextBox 33"/>
            <p:cNvSpPr txBox="1"/>
            <p:nvPr/>
          </p:nvSpPr>
          <p:spPr>
            <a:xfrm>
              <a:off x="8299912" y="3124592"/>
              <a:ext cx="847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rgbClr val="C0504D"/>
                  </a:solidFill>
                </a:rPr>
                <a:t>x+y</a:t>
              </a:r>
              <a:r>
                <a:rPr lang="en-US" sz="2200" dirty="0" smtClean="0">
                  <a:solidFill>
                    <a:srgbClr val="C0504D"/>
                  </a:solidFill>
                </a:rPr>
                <a:t>=</a:t>
              </a:r>
              <a:endParaRPr lang="en-US" sz="2200" dirty="0">
                <a:solidFill>
                  <a:srgbClr val="C0504D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877146" y="3002292"/>
              <a:ext cx="3783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C0504D"/>
                  </a:solidFill>
                </a:rPr>
                <a:t>3</a:t>
              </a:r>
              <a:endParaRPr lang="en-US" sz="2200" dirty="0">
                <a:solidFill>
                  <a:srgbClr val="C0504D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80914" y="3262772"/>
              <a:ext cx="3783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C0504D"/>
                  </a:solidFill>
                </a:rPr>
                <a:t>2</a:t>
              </a:r>
              <a:endParaRPr lang="en-US" sz="2200" dirty="0">
                <a:solidFill>
                  <a:srgbClr val="C0504D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8931178" y="3370852"/>
              <a:ext cx="216186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3438400" y="3914686"/>
            <a:ext cx="0" cy="290878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032735">
            <a:off x="7132135" y="5203977"/>
            <a:ext cx="2059844" cy="83099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loser to 1,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better approx.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11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82914" y="6587109"/>
            <a:ext cx="3455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example is credited to </a:t>
            </a:r>
            <a:r>
              <a:rPr lang="en-US" sz="1200" dirty="0" err="1" smtClean="0"/>
              <a:t>Madhur</a:t>
            </a:r>
            <a:r>
              <a:rPr lang="en-US" sz="1200" dirty="0" smtClean="0"/>
              <a:t> </a:t>
            </a:r>
            <a:r>
              <a:rPr lang="en-US" sz="1200" dirty="0" err="1" smtClean="0"/>
              <a:t>Tulsiani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85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06"/>
    </mc:Choice>
    <mc:Fallback xmlns="">
      <p:transition xmlns:p14="http://schemas.microsoft.com/office/powerpoint/2010/main" spd="slow" advTm="10600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1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Writing </a:t>
            </a:r>
            <a:r>
              <a:rPr lang="en-US" sz="3600" dirty="0" err="1" smtClean="0"/>
              <a:t>semidefinite</a:t>
            </a:r>
            <a:r>
              <a:rPr lang="en-US" sz="3600" dirty="0" smtClean="0"/>
              <a:t> programming (SDP) relaxations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0530"/>
            <a:ext cx="9132696" cy="5487470"/>
          </a:xfrm>
        </p:spPr>
        <p:txBody>
          <a:bodyPr/>
          <a:lstStyle/>
          <a:p>
            <a:r>
              <a:rPr lang="en-US" dirty="0" smtClean="0"/>
              <a:t>Toy problem #2: </a:t>
            </a:r>
            <a:r>
              <a:rPr lang="en-US" sz="2000" dirty="0" err="1">
                <a:latin typeface="Capitals"/>
                <a:ea typeface="+mj-ea"/>
                <a:cs typeface="Capitals"/>
              </a:rPr>
              <a:t>MaxCut</a:t>
            </a:r>
            <a:r>
              <a:rPr lang="en-US" dirty="0" smtClean="0"/>
              <a:t> on a triangle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SDP relaxation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859347" y="2194281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7" idx="1"/>
            <a:endCxn id="4" idx="5"/>
          </p:cNvCxnSpPr>
          <p:nvPr/>
        </p:nvCxnSpPr>
        <p:spPr>
          <a:xfrm flipH="1" flipV="1">
            <a:off x="7973453" y="2308387"/>
            <a:ext cx="612663" cy="1179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225109" y="3468105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66538" y="3468105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6" idx="7"/>
            <a:endCxn id="4" idx="3"/>
          </p:cNvCxnSpPr>
          <p:nvPr/>
        </p:nvCxnSpPr>
        <p:spPr>
          <a:xfrm flipV="1">
            <a:off x="7339215" y="2308387"/>
            <a:ext cx="539710" cy="1179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7" idx="2"/>
          </p:cNvCxnSpPr>
          <p:nvPr/>
        </p:nvCxnSpPr>
        <p:spPr>
          <a:xfrm>
            <a:off x="7358793" y="3534947"/>
            <a:ext cx="12077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25906" y="1938351"/>
            <a:ext cx="69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x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9004" y="3304114"/>
            <a:ext cx="69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y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76177" y="3304114"/>
            <a:ext cx="69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z</a:t>
            </a:r>
            <a:endParaRPr lang="en-US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083040"/>
              </p:ext>
            </p:extLst>
          </p:nvPr>
        </p:nvGraphicFramePr>
        <p:xfrm>
          <a:off x="265176" y="1857291"/>
          <a:ext cx="3819435" cy="113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45" name="Equation" r:id="rId4" imgW="2095500" imgH="622300" progId="Equation.3">
                  <p:embed/>
                </p:oleObj>
              </mc:Choice>
              <mc:Fallback>
                <p:oleObj name="Equation" r:id="rId4" imgW="20955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176" y="1857291"/>
                        <a:ext cx="3819435" cy="1130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26039"/>
              </p:ext>
            </p:extLst>
          </p:nvPr>
        </p:nvGraphicFramePr>
        <p:xfrm>
          <a:off x="6668324" y="4246127"/>
          <a:ext cx="3460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46" name="Equation" r:id="rId6" imgW="190500" imgH="139700" progId="Equation.3">
                  <p:embed/>
                </p:oleObj>
              </mc:Choice>
              <mc:Fallback>
                <p:oleObj name="Equation" r:id="rId6" imgW="1905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68324" y="4246127"/>
                        <a:ext cx="346075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911767" y="4861692"/>
            <a:ext cx="2132806" cy="0"/>
          </a:xfrm>
          <a:prstGeom prst="straightConnector1">
            <a:avLst/>
          </a:prstGeom>
          <a:ln>
            <a:prstDash val="sysDot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54088" y="4746243"/>
            <a:ext cx="0" cy="228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730171" y="4796829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22342" y="4794530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273507"/>
              </p:ext>
            </p:extLst>
          </p:nvPr>
        </p:nvGraphicFramePr>
        <p:xfrm>
          <a:off x="6911767" y="4951413"/>
          <a:ext cx="346075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47" name="Equation" r:id="rId8" imgW="190500" imgH="152400" progId="Equation.3">
                  <p:embed/>
                </p:oleObj>
              </mc:Choice>
              <mc:Fallback>
                <p:oleObj name="Equation" r:id="rId8" imgW="1905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11767" y="4951413"/>
                        <a:ext cx="346075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743928"/>
              </p:ext>
            </p:extLst>
          </p:nvPr>
        </p:nvGraphicFramePr>
        <p:xfrm>
          <a:off x="8728383" y="4951413"/>
          <a:ext cx="185738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48" name="Equation" r:id="rId10" imgW="101600" imgH="152400" progId="Equation.3">
                  <p:embed/>
                </p:oleObj>
              </mc:Choice>
              <mc:Fallback>
                <p:oleObj name="Equation" r:id="rId1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28383" y="4951413"/>
                        <a:ext cx="185738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615372" y="4845842"/>
            <a:ext cx="69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0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113873" y="4041808"/>
            <a:ext cx="1670199" cy="1614112"/>
          </a:xfrm>
          <a:prstGeom prst="ellipse">
            <a:avLst/>
          </a:prstGeom>
          <a:noFill/>
          <a:ln>
            <a:solidFill>
              <a:srgbClr val="C0504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504D"/>
                </a:solidFill>
              </a:ln>
            </a:endParaRPr>
          </a:p>
        </p:txBody>
      </p:sp>
      <p:cxnSp>
        <p:nvCxnSpPr>
          <p:cNvPr id="29" name="Straight Arrow Connector 28"/>
          <p:cNvCxnSpPr>
            <a:stCxn id="27" idx="0"/>
            <a:endCxn id="24" idx="6"/>
          </p:cNvCxnSpPr>
          <p:nvPr/>
        </p:nvCxnSpPr>
        <p:spPr>
          <a:xfrm flipH="1">
            <a:off x="7156026" y="4845842"/>
            <a:ext cx="805089" cy="15530"/>
          </a:xfrm>
          <a:prstGeom prst="straightConnector1">
            <a:avLst/>
          </a:prstGeom>
          <a:noFill/>
          <a:ln w="25400">
            <a:solidFill>
              <a:srgbClr val="C0504D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0" name="Straight Arrow Connector 29"/>
          <p:cNvCxnSpPr>
            <a:stCxn id="27" idx="0"/>
            <a:endCxn id="23" idx="2"/>
          </p:cNvCxnSpPr>
          <p:nvPr/>
        </p:nvCxnSpPr>
        <p:spPr>
          <a:xfrm>
            <a:off x="7961115" y="4845842"/>
            <a:ext cx="769056" cy="17829"/>
          </a:xfrm>
          <a:prstGeom prst="straightConnector1">
            <a:avLst/>
          </a:prstGeom>
          <a:noFill/>
          <a:ln w="25400">
            <a:solidFill>
              <a:srgbClr val="C0504D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2" name="Straight Arrow Connector 31"/>
          <p:cNvCxnSpPr>
            <a:stCxn id="27" idx="0"/>
          </p:cNvCxnSpPr>
          <p:nvPr/>
        </p:nvCxnSpPr>
        <p:spPr>
          <a:xfrm flipV="1">
            <a:off x="7961115" y="4041808"/>
            <a:ext cx="212877" cy="804034"/>
          </a:xfrm>
          <a:prstGeom prst="straightConnector1">
            <a:avLst/>
          </a:prstGeom>
          <a:noFill/>
          <a:ln w="25400">
            <a:solidFill>
              <a:srgbClr val="C0504D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5" name="Straight Arrow Connector 34"/>
          <p:cNvCxnSpPr>
            <a:stCxn id="27" idx="0"/>
          </p:cNvCxnSpPr>
          <p:nvPr/>
        </p:nvCxnSpPr>
        <p:spPr>
          <a:xfrm>
            <a:off x="7961115" y="4845842"/>
            <a:ext cx="365277" cy="708545"/>
          </a:xfrm>
          <a:prstGeom prst="straightConnector1">
            <a:avLst/>
          </a:prstGeom>
          <a:noFill/>
          <a:ln w="25400">
            <a:solidFill>
              <a:srgbClr val="C0504D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8" name="TextBox 37"/>
          <p:cNvSpPr txBox="1"/>
          <p:nvPr/>
        </p:nvSpPr>
        <p:spPr>
          <a:xfrm>
            <a:off x="6657530" y="5554387"/>
            <a:ext cx="2607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Integers</a:t>
            </a:r>
            <a:endParaRPr lang="en-US" sz="2200" dirty="0">
              <a:solidFill>
                <a:srgbClr val="C0504D"/>
              </a:solidFill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63011"/>
              </p:ext>
            </p:extLst>
          </p:nvPr>
        </p:nvGraphicFramePr>
        <p:xfrm>
          <a:off x="265176" y="3263584"/>
          <a:ext cx="4427443" cy="120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49" name="Equation" r:id="rId12" imgW="2603500" imgH="711200" progId="Equation.3">
                  <p:embed/>
                </p:oleObj>
              </mc:Choice>
              <mc:Fallback>
                <p:oleObj name="Equation" r:id="rId12" imgW="26035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5176" y="3263584"/>
                        <a:ext cx="4427443" cy="1209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689446" y="5919258"/>
            <a:ext cx="2607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0504D"/>
                </a:solidFill>
              </a:rPr>
              <a:t>relaxed to vectors</a:t>
            </a:r>
            <a:endParaRPr lang="en-US" sz="2200" dirty="0">
              <a:solidFill>
                <a:srgbClr val="C0504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58159" y="4365038"/>
            <a:ext cx="350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True Optimum : 2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12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455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34"/>
    </mc:Choice>
    <mc:Fallback xmlns="">
      <p:transition xmlns:p14="http://schemas.microsoft.com/office/powerpoint/2010/main" spd="slow" advTm="14933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/>
      <p:bldP spid="28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Writing </a:t>
            </a:r>
            <a:r>
              <a:rPr lang="en-US" sz="3600" dirty="0" err="1" smtClean="0"/>
              <a:t>semidefinite</a:t>
            </a:r>
            <a:r>
              <a:rPr lang="en-US" sz="3600" dirty="0" smtClean="0"/>
              <a:t> programming (SDP) relaxations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653586"/>
          </a:xfrm>
        </p:spPr>
        <p:txBody>
          <a:bodyPr>
            <a:normAutofit/>
          </a:bodyPr>
          <a:lstStyle/>
          <a:p>
            <a:r>
              <a:rPr lang="en-US" dirty="0" smtClean="0"/>
              <a:t>Toy problem #2: </a:t>
            </a:r>
            <a:r>
              <a:rPr lang="en-US" sz="2000" dirty="0" err="1">
                <a:latin typeface="Capitals"/>
                <a:ea typeface="+mj-ea"/>
                <a:cs typeface="Capitals"/>
              </a:rPr>
              <a:t>MaxCut</a:t>
            </a:r>
            <a:r>
              <a:rPr lang="en-US" dirty="0" smtClean="0"/>
              <a:t> on a triangle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SDP relaxation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Integrality gap (IG) =                                              ≈ .889</a:t>
            </a:r>
          </a:p>
          <a:p>
            <a:r>
              <a:rPr lang="en-US" dirty="0" smtClean="0"/>
              <a:t>Can write similar SDP relaxations for every </a:t>
            </a:r>
            <a:r>
              <a:rPr lang="en-US" sz="2000" dirty="0" err="1">
                <a:latin typeface="Capitals"/>
                <a:ea typeface="+mj-ea"/>
                <a:cs typeface="Capitals"/>
              </a:rPr>
              <a:t>MaxCut</a:t>
            </a:r>
            <a:r>
              <a:rPr lang="en-US" dirty="0" smtClean="0"/>
              <a:t> instance</a:t>
            </a:r>
          </a:p>
          <a:p>
            <a:pPr lvl="1"/>
            <a:r>
              <a:rPr lang="en-US" dirty="0" smtClean="0"/>
              <a:t>Integrality gap might be worse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[Goemans-Williamson’95]</a:t>
            </a:r>
            <a:r>
              <a:rPr lang="en-US" dirty="0" smtClean="0"/>
              <a:t> IG &gt; .878 </a:t>
            </a:r>
            <a:r>
              <a:rPr lang="en-US" dirty="0"/>
              <a:t>for every </a:t>
            </a:r>
            <a:r>
              <a:rPr lang="en-US" sz="2000" dirty="0" err="1" smtClean="0">
                <a:latin typeface="Capitals"/>
                <a:ea typeface="+mj-ea"/>
                <a:cs typeface="Capitals"/>
              </a:rPr>
              <a:t>MaxCut</a:t>
            </a:r>
            <a:r>
              <a:rPr lang="en-US" sz="2000" dirty="0" smtClean="0">
                <a:latin typeface="Capitals"/>
                <a:ea typeface="+mj-ea"/>
                <a:cs typeface="Capitals"/>
              </a:rPr>
              <a:t> </a:t>
            </a:r>
            <a:r>
              <a:rPr lang="en-US" dirty="0" smtClean="0"/>
              <a:t>instance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580575"/>
              </p:ext>
            </p:extLst>
          </p:nvPr>
        </p:nvGraphicFramePr>
        <p:xfrm>
          <a:off x="265176" y="3263584"/>
          <a:ext cx="4427443" cy="120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01" name="Equation" r:id="rId4" imgW="2603500" imgH="711200" progId="Equation.3">
                  <p:embed/>
                </p:oleObj>
              </mc:Choice>
              <mc:Fallback>
                <p:oleObj name="Equation" r:id="rId4" imgW="26035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176" y="3263584"/>
                        <a:ext cx="4427443" cy="1209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7859347" y="2194281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23" idx="1"/>
            <a:endCxn id="17" idx="5"/>
          </p:cNvCxnSpPr>
          <p:nvPr/>
        </p:nvCxnSpPr>
        <p:spPr>
          <a:xfrm flipH="1" flipV="1">
            <a:off x="7973453" y="2308387"/>
            <a:ext cx="612663" cy="1179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225109" y="3468105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566538" y="3468105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9" idx="7"/>
            <a:endCxn id="17" idx="3"/>
          </p:cNvCxnSpPr>
          <p:nvPr/>
        </p:nvCxnSpPr>
        <p:spPr>
          <a:xfrm flipV="1">
            <a:off x="7339215" y="2308387"/>
            <a:ext cx="539710" cy="1179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6"/>
            <a:endCxn id="23" idx="2"/>
          </p:cNvCxnSpPr>
          <p:nvPr/>
        </p:nvCxnSpPr>
        <p:spPr>
          <a:xfrm>
            <a:off x="7358793" y="3534947"/>
            <a:ext cx="12077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25906" y="1938351"/>
            <a:ext cx="69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x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29004" y="3304114"/>
            <a:ext cx="69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y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76177" y="3304114"/>
            <a:ext cx="69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z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134148" y="2260415"/>
            <a:ext cx="1614112" cy="1614112"/>
          </a:xfrm>
          <a:prstGeom prst="ellipse">
            <a:avLst/>
          </a:prstGeom>
          <a:noFill/>
          <a:ln>
            <a:solidFill>
              <a:srgbClr val="C0504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504D"/>
                </a:solidFill>
              </a:ln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927692" y="2260414"/>
            <a:ext cx="0" cy="786384"/>
          </a:xfrm>
          <a:prstGeom prst="straightConnector1">
            <a:avLst/>
          </a:prstGeom>
          <a:noFill/>
          <a:ln w="25400">
            <a:solidFill>
              <a:srgbClr val="C0504D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290362" y="3046798"/>
            <a:ext cx="637330" cy="488150"/>
          </a:xfrm>
          <a:prstGeom prst="straightConnector1">
            <a:avLst/>
          </a:prstGeom>
          <a:noFill/>
          <a:ln w="25400">
            <a:solidFill>
              <a:srgbClr val="C0504D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927692" y="3046798"/>
            <a:ext cx="685448" cy="488149"/>
          </a:xfrm>
          <a:prstGeom prst="straightConnector1">
            <a:avLst/>
          </a:prstGeom>
          <a:noFill/>
          <a:ln w="25400">
            <a:solidFill>
              <a:srgbClr val="C0504D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5" name="TextBox 34"/>
          <p:cNvSpPr txBox="1"/>
          <p:nvPr/>
        </p:nvSpPr>
        <p:spPr>
          <a:xfrm>
            <a:off x="7739209" y="2739724"/>
            <a:ext cx="69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504D"/>
                </a:solidFill>
              </a:rPr>
              <a:t>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58159" y="4365038"/>
            <a:ext cx="350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True Optimum : 2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61927" y="4747108"/>
            <a:ext cx="350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2"/>
                </a:solidFill>
              </a:rPr>
              <a:t>Relaxation Optimum : 9/4</a:t>
            </a:r>
            <a:endParaRPr lang="en-US" sz="2200" dirty="0">
              <a:solidFill>
                <a:schemeClr val="accent2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3471671" y="4782415"/>
            <a:ext cx="351095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193315"/>
              </p:ext>
            </p:extLst>
          </p:nvPr>
        </p:nvGraphicFramePr>
        <p:xfrm>
          <a:off x="265176" y="1857291"/>
          <a:ext cx="3819435" cy="113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02" name="Equation" r:id="rId6" imgW="2095500" imgH="622300" progId="Equation.3">
                  <p:embed/>
                </p:oleObj>
              </mc:Choice>
              <mc:Fallback>
                <p:oleObj name="Equation" r:id="rId6" imgW="20955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5176" y="1857291"/>
                        <a:ext cx="3819435" cy="1130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486142" y="2938890"/>
            <a:ext cx="216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: </a:t>
            </a:r>
            <a:r>
              <a:rPr lang="en-US" sz="2400" dirty="0" err="1" smtClean="0">
                <a:solidFill>
                  <a:schemeClr val="accent2"/>
                </a:solidFill>
              </a:rPr>
              <a:t>BasicSDP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13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023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96"/>
    </mc:Choice>
    <mc:Fallback xmlns="">
      <p:transition xmlns:p14="http://schemas.microsoft.com/office/powerpoint/2010/main" spd="slow" advTm="7449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Tighten the relaxations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653586"/>
          </a:xfrm>
        </p:spPr>
        <p:txBody>
          <a:bodyPr>
            <a:normAutofit/>
          </a:bodyPr>
          <a:lstStyle/>
          <a:p>
            <a:r>
              <a:rPr lang="en-US" dirty="0" smtClean="0"/>
              <a:t>Toy problem #2: </a:t>
            </a:r>
            <a:r>
              <a:rPr lang="en-US" sz="2000" dirty="0" err="1">
                <a:latin typeface="Capitals"/>
                <a:ea typeface="+mj-ea"/>
                <a:cs typeface="Capitals"/>
              </a:rPr>
              <a:t>MaxCut</a:t>
            </a:r>
            <a:r>
              <a:rPr lang="en-US" dirty="0" smtClean="0"/>
              <a:t> on a triangle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BasicSDP</a:t>
            </a:r>
            <a:r>
              <a:rPr lang="en-US" dirty="0" smtClean="0"/>
              <a:t> relaxation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Integrality gap (IG) =                                          = 1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12248"/>
              </p:ext>
            </p:extLst>
          </p:nvPr>
        </p:nvGraphicFramePr>
        <p:xfrm>
          <a:off x="261078" y="3263584"/>
          <a:ext cx="4427443" cy="120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22" name="Equation" r:id="rId4" imgW="2603500" imgH="711200" progId="Equation.3">
                  <p:embed/>
                </p:oleObj>
              </mc:Choice>
              <mc:Fallback>
                <p:oleObj name="Equation" r:id="rId4" imgW="26035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078" y="3263584"/>
                        <a:ext cx="4427443" cy="1209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7859347" y="2194281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23" idx="1"/>
            <a:endCxn id="17" idx="5"/>
          </p:cNvCxnSpPr>
          <p:nvPr/>
        </p:nvCxnSpPr>
        <p:spPr>
          <a:xfrm flipH="1" flipV="1">
            <a:off x="7973453" y="2308387"/>
            <a:ext cx="612663" cy="1179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225109" y="3468105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566538" y="3468105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9" idx="7"/>
            <a:endCxn id="17" idx="3"/>
          </p:cNvCxnSpPr>
          <p:nvPr/>
        </p:nvCxnSpPr>
        <p:spPr>
          <a:xfrm flipV="1">
            <a:off x="7339215" y="2308387"/>
            <a:ext cx="539710" cy="1179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6"/>
            <a:endCxn id="23" idx="2"/>
          </p:cNvCxnSpPr>
          <p:nvPr/>
        </p:nvCxnSpPr>
        <p:spPr>
          <a:xfrm>
            <a:off x="7358793" y="3534947"/>
            <a:ext cx="12077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25906" y="1938351"/>
            <a:ext cx="69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x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29004" y="3304114"/>
            <a:ext cx="69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y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76177" y="3304114"/>
            <a:ext cx="69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z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134148" y="2260415"/>
            <a:ext cx="1614112" cy="1614112"/>
          </a:xfrm>
          <a:prstGeom prst="ellipse">
            <a:avLst/>
          </a:prstGeom>
          <a:noFill/>
          <a:ln>
            <a:solidFill>
              <a:srgbClr val="C0504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504D"/>
                </a:solidFill>
              </a:ln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927692" y="2260414"/>
            <a:ext cx="0" cy="786384"/>
          </a:xfrm>
          <a:prstGeom prst="straightConnector1">
            <a:avLst/>
          </a:prstGeom>
          <a:noFill/>
          <a:ln w="25400">
            <a:solidFill>
              <a:srgbClr val="C0504D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290362" y="3046798"/>
            <a:ext cx="637330" cy="488150"/>
          </a:xfrm>
          <a:prstGeom prst="straightConnector1">
            <a:avLst/>
          </a:prstGeom>
          <a:noFill/>
          <a:ln w="25400">
            <a:solidFill>
              <a:srgbClr val="C0504D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927692" y="3046798"/>
            <a:ext cx="685448" cy="488149"/>
          </a:xfrm>
          <a:prstGeom prst="straightConnector1">
            <a:avLst/>
          </a:prstGeom>
          <a:noFill/>
          <a:ln w="25400">
            <a:solidFill>
              <a:srgbClr val="C0504D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5" name="TextBox 34"/>
          <p:cNvSpPr txBox="1"/>
          <p:nvPr/>
        </p:nvSpPr>
        <p:spPr>
          <a:xfrm>
            <a:off x="7739209" y="2739724"/>
            <a:ext cx="69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504D"/>
                </a:solidFill>
              </a:rPr>
              <a:t>O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960385"/>
              </p:ext>
            </p:extLst>
          </p:nvPr>
        </p:nvGraphicFramePr>
        <p:xfrm>
          <a:off x="265176" y="1857291"/>
          <a:ext cx="3819435" cy="1130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23" name="Equation" r:id="rId6" imgW="2095500" imgH="622300" progId="Equation.3">
                  <p:embed/>
                </p:oleObj>
              </mc:Choice>
              <mc:Fallback>
                <p:oleObj name="Equation" r:id="rId6" imgW="20955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5176" y="1857291"/>
                        <a:ext cx="3819435" cy="1130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496997"/>
              </p:ext>
            </p:extLst>
          </p:nvPr>
        </p:nvGraphicFramePr>
        <p:xfrm>
          <a:off x="1481886" y="4465798"/>
          <a:ext cx="27209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24" name="Equation" r:id="rId8" imgW="1600200" imgH="279400" progId="Equation.3">
                  <p:embed/>
                </p:oleObj>
              </mc:Choice>
              <mc:Fallback>
                <p:oleObj name="Equation" r:id="rId8" imgW="1600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81886" y="4465798"/>
                        <a:ext cx="27209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011897"/>
              </p:ext>
            </p:extLst>
          </p:nvPr>
        </p:nvGraphicFramePr>
        <p:xfrm>
          <a:off x="1481886" y="4942048"/>
          <a:ext cx="2722562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25" name="Equation" r:id="rId10" imgW="1600200" imgH="571500" progId="Equation.3">
                  <p:embed/>
                </p:oleObj>
              </mc:Choice>
              <mc:Fallback>
                <p:oleObj name="Equation" r:id="rId10" imgW="16002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81886" y="4942048"/>
                        <a:ext cx="2722562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215770" y="2938890"/>
            <a:ext cx="345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 with triangle inequalities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36551" y="5878158"/>
            <a:ext cx="350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True Optimum : 2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40319" y="6260228"/>
            <a:ext cx="350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2"/>
                </a:solidFill>
              </a:rPr>
              <a:t>Relaxation Optimum : 2</a:t>
            </a:r>
            <a:endParaRPr lang="en-US" sz="2200" dirty="0">
              <a:solidFill>
                <a:schemeClr val="accent2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458159" y="6295535"/>
            <a:ext cx="3230119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86875" y="2040006"/>
            <a:ext cx="959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00009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0000" dirty="0">
              <a:solidFill>
                <a:srgbClr val="00009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41338" y="3948998"/>
            <a:ext cx="4802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Do triangle </a:t>
            </a:r>
            <a:r>
              <a:rPr lang="en-US" sz="2400" dirty="0" err="1" smtClean="0"/>
              <a:t>ineq</a:t>
            </a:r>
            <a:r>
              <a:rPr lang="en-US" sz="2400" dirty="0" smtClean="0"/>
              <a:t>.’s always improve the </a:t>
            </a:r>
            <a:r>
              <a:rPr lang="en-US" sz="2400" dirty="0" err="1" smtClean="0"/>
              <a:t>BasicSDP</a:t>
            </a:r>
            <a:r>
              <a:rPr lang="en-US" sz="2400" dirty="0" smtClean="0"/>
              <a:t> in the worst cases?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[Khot-Vishnoi’05]</a:t>
            </a:r>
            <a:r>
              <a:rPr lang="en-US" sz="2400" dirty="0" smtClean="0"/>
              <a:t> </a:t>
            </a:r>
            <a:r>
              <a:rPr lang="en-US" sz="2400" b="1" dirty="0" smtClean="0"/>
              <a:t>No.</a:t>
            </a:r>
            <a:r>
              <a:rPr lang="en-US" sz="2400" dirty="0" smtClean="0"/>
              <a:t> The worst-case integrality gap is still ≈ .878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85520" y="4066502"/>
            <a:ext cx="0" cy="1811656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368362" y="5876839"/>
            <a:ext cx="4704863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14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323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01"/>
    </mc:Choice>
    <mc:Fallback xmlns="">
      <p:transition xmlns:p14="http://schemas.microsoft.com/office/powerpoint/2010/main" spd="slow" advTm="920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0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Tighten the relaxations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21" y="1600200"/>
            <a:ext cx="8749503" cy="5114257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[</a:t>
            </a:r>
            <a:r>
              <a:rPr lang="en-US" sz="2400" dirty="0" smtClean="0">
                <a:solidFill>
                  <a:schemeClr val="accent1"/>
                </a:solidFill>
              </a:rPr>
              <a:t>Khot-Vishnoi</a:t>
            </a:r>
            <a:r>
              <a:rPr lang="en-US" sz="2400" dirty="0">
                <a:solidFill>
                  <a:schemeClr val="accent1"/>
                </a:solidFill>
              </a:rPr>
              <a:t>’</a:t>
            </a:r>
            <a:r>
              <a:rPr lang="en-US" sz="2400" dirty="0" smtClean="0">
                <a:solidFill>
                  <a:schemeClr val="accent1"/>
                </a:solidFill>
              </a:rPr>
              <a:t>05] </a:t>
            </a:r>
            <a:r>
              <a:rPr lang="en-US" dirty="0" smtClean="0"/>
              <a:t>Triangle </a:t>
            </a:r>
            <a:r>
              <a:rPr lang="en-US" dirty="0" err="1" smtClean="0"/>
              <a:t>ineq</a:t>
            </a:r>
            <a:r>
              <a:rPr lang="en-US" dirty="0" smtClean="0"/>
              <a:t>.’s do not improve the worst-case integrality gap for </a:t>
            </a:r>
            <a:r>
              <a:rPr lang="en-US" sz="2000" dirty="0" err="1">
                <a:latin typeface="Capitals"/>
                <a:ea typeface="+mj-ea"/>
                <a:cs typeface="Capitals"/>
              </a:rPr>
              <a:t>MaxCut</a:t>
            </a:r>
            <a:endParaRPr lang="en-US" sz="2000" dirty="0">
              <a:latin typeface="Capitals"/>
              <a:ea typeface="+mj-ea"/>
              <a:cs typeface="Capitals"/>
            </a:endParaRPr>
          </a:p>
          <a:p>
            <a:endParaRPr lang="en-US" dirty="0" smtClean="0"/>
          </a:p>
          <a:p>
            <a:r>
              <a:rPr lang="en-US" dirty="0" smtClean="0"/>
              <a:t>In many occasions, triangle </a:t>
            </a:r>
            <a:r>
              <a:rPr lang="en-US" dirty="0" err="1" smtClean="0"/>
              <a:t>ineq</a:t>
            </a:r>
            <a:r>
              <a:rPr lang="en-US" dirty="0" smtClean="0"/>
              <a:t>.’s do help</a:t>
            </a:r>
          </a:p>
          <a:p>
            <a:r>
              <a:rPr lang="en-US" dirty="0" smtClean="0"/>
              <a:t>Famous example of </a:t>
            </a:r>
            <a:r>
              <a:rPr lang="en-US" sz="2000" dirty="0" err="1" smtClean="0">
                <a:latin typeface="Capitals"/>
                <a:ea typeface="+mj-ea"/>
                <a:cs typeface="Capitals"/>
              </a:rPr>
              <a:t>SparsestCut</a:t>
            </a:r>
            <a:r>
              <a:rPr lang="en-US" sz="2000" dirty="0">
                <a:latin typeface="Capitals"/>
                <a:ea typeface="+mj-ea"/>
                <a:cs typeface="Capitals"/>
              </a:rPr>
              <a:t> </a:t>
            </a:r>
            <a:r>
              <a:rPr lang="en-US" dirty="0"/>
              <a:t>on </a:t>
            </a:r>
            <a:r>
              <a:rPr lang="en-US" dirty="0" smtClean="0"/>
              <a:t>an </a:t>
            </a:r>
            <a:r>
              <a:rPr lang="en-US" i="1" dirty="0">
                <a:latin typeface="Times"/>
                <a:cs typeface="Times"/>
              </a:rPr>
              <a:t>n</a:t>
            </a:r>
            <a:r>
              <a:rPr lang="en-US" dirty="0"/>
              <a:t>-vertex graph</a:t>
            </a:r>
          </a:p>
          <a:p>
            <a:pPr lvl="1"/>
            <a:r>
              <a:rPr lang="en-US" dirty="0" smtClean="0"/>
              <a:t>IG of </a:t>
            </a:r>
            <a:r>
              <a:rPr lang="en-US" dirty="0" err="1" smtClean="0"/>
              <a:t>BasicSDP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IG after triangle </a:t>
            </a:r>
            <a:r>
              <a:rPr lang="en-US" dirty="0" err="1" smtClean="0"/>
              <a:t>ineq</a:t>
            </a:r>
            <a:r>
              <a:rPr lang="en-US" dirty="0" smtClean="0"/>
              <a:t>.’s: </a:t>
            </a:r>
            <a:r>
              <a:rPr lang="en-US" sz="2400" dirty="0" smtClean="0">
                <a:solidFill>
                  <a:schemeClr val="accent1"/>
                </a:solidFill>
              </a:rPr>
              <a:t>[Arora-Rao-Vazirani</a:t>
            </a:r>
            <a:r>
              <a:rPr lang="en-US" sz="2400" dirty="0">
                <a:solidFill>
                  <a:schemeClr val="accent1"/>
                </a:solidFill>
              </a:rPr>
              <a:t>’04] 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lvl="1"/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mtClean="0"/>
              <a:t>Can </a:t>
            </a:r>
            <a:r>
              <a:rPr lang="en-US" dirty="0" smtClean="0"/>
              <a:t>add </a:t>
            </a:r>
            <a:r>
              <a:rPr lang="en-US" i="1" dirty="0" smtClean="0">
                <a:solidFill>
                  <a:schemeClr val="accent2"/>
                </a:solidFill>
              </a:rPr>
              <a:t>even more</a:t>
            </a:r>
            <a:r>
              <a:rPr lang="en-US" dirty="0" smtClean="0"/>
              <a:t> constraints, leading to </a:t>
            </a:r>
            <a:r>
              <a:rPr lang="en-US" i="1" dirty="0" smtClean="0">
                <a:solidFill>
                  <a:srgbClr val="C0504D"/>
                </a:solidFill>
              </a:rPr>
              <a:t>even better</a:t>
            </a:r>
            <a:r>
              <a:rPr lang="en-US" dirty="0" smtClean="0"/>
              <a:t> approximation guarantee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489267"/>
              </p:ext>
            </p:extLst>
          </p:nvPr>
        </p:nvGraphicFramePr>
        <p:xfrm>
          <a:off x="3232383" y="4158695"/>
          <a:ext cx="1283375" cy="474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02" name="Equation" r:id="rId4" imgW="546100" imgH="203200" progId="Equation.3">
                  <p:embed/>
                </p:oleObj>
              </mc:Choice>
              <mc:Fallback>
                <p:oleObj name="Equation" r:id="rId4" imgW="546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2383" y="4158695"/>
                        <a:ext cx="1283375" cy="474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002828"/>
              </p:ext>
            </p:extLst>
          </p:nvPr>
        </p:nvGraphicFramePr>
        <p:xfrm>
          <a:off x="7424905" y="4575175"/>
          <a:ext cx="15541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03" name="Equation" r:id="rId6" imgW="660400" imgH="254000" progId="Equation.3">
                  <p:embed/>
                </p:oleObj>
              </mc:Choice>
              <mc:Fallback>
                <p:oleObj name="Equation" r:id="rId6" imgW="660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4905" y="4575175"/>
                        <a:ext cx="1554162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15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75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08"/>
    </mc:Choice>
    <mc:Fallback xmlns="">
      <p:transition xmlns:p14="http://schemas.microsoft.com/office/powerpoint/2010/main" spd="slow" advTm="6440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LP/SDP relaxation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9032"/>
            <a:ext cx="9144000" cy="4525963"/>
          </a:xfrm>
        </p:spPr>
        <p:txBody>
          <a:bodyPr/>
          <a:lstStyle/>
          <a:p>
            <a:r>
              <a:rPr lang="en-US" sz="2400" dirty="0" smtClean="0"/>
              <a:t>Automatic ways to generate </a:t>
            </a:r>
            <a:r>
              <a:rPr lang="en-US" sz="2400" i="1" dirty="0" smtClean="0">
                <a:solidFill>
                  <a:srgbClr val="C0504D"/>
                </a:solidFill>
              </a:rPr>
              <a:t>more and more variables &amp; constraints</a:t>
            </a:r>
            <a:r>
              <a:rPr lang="en-US" sz="2400" dirty="0" smtClean="0"/>
              <a:t>, leading to </a:t>
            </a:r>
            <a:r>
              <a:rPr lang="en-US" sz="2400" i="1" dirty="0" smtClean="0">
                <a:solidFill>
                  <a:srgbClr val="C0504D"/>
                </a:solidFill>
              </a:rPr>
              <a:t>tighter and tighter relaxations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836892" y="3093786"/>
            <a:ext cx="1607884" cy="1607687"/>
          </a:xfrm>
          <a:custGeom>
            <a:avLst/>
            <a:gdLst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1134977 w 1607884"/>
              <a:gd name="connsiteY3" fmla="*/ 459339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1134977 w 1607884"/>
              <a:gd name="connsiteY3" fmla="*/ 459339 h 1607687"/>
              <a:gd name="connsiteX4" fmla="*/ 0 w 1607884"/>
              <a:gd name="connsiteY4" fmla="*/ 0 h 160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7884" h="1607687">
                <a:moveTo>
                  <a:pt x="0" y="0"/>
                </a:moveTo>
                <a:lnTo>
                  <a:pt x="1607884" y="1607687"/>
                </a:lnTo>
                <a:lnTo>
                  <a:pt x="1134977" y="459339"/>
                </a:lnTo>
                <a:lnTo>
                  <a:pt x="1134977" y="4593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36891" y="3108202"/>
            <a:ext cx="1594372" cy="1594177"/>
          </a:xfrm>
          <a:custGeom>
            <a:avLst/>
            <a:gdLst>
              <a:gd name="connsiteX0" fmla="*/ 0 w 1594373"/>
              <a:gd name="connsiteY0" fmla="*/ 0 h 1594177"/>
              <a:gd name="connsiteX1" fmla="*/ 0 w 1594373"/>
              <a:gd name="connsiteY1" fmla="*/ 1594177 h 1594177"/>
              <a:gd name="connsiteX2" fmla="*/ 1594373 w 1594373"/>
              <a:gd name="connsiteY2" fmla="*/ 1580667 h 1594177"/>
              <a:gd name="connsiteX0" fmla="*/ 0 w 1594373"/>
              <a:gd name="connsiteY0" fmla="*/ 0 h 1594177"/>
              <a:gd name="connsiteX1" fmla="*/ 0 w 1594373"/>
              <a:gd name="connsiteY1" fmla="*/ 1594177 h 1594177"/>
              <a:gd name="connsiteX2" fmla="*/ 1594373 w 1594373"/>
              <a:gd name="connsiteY2" fmla="*/ 1580667 h 1594177"/>
              <a:gd name="connsiteX0" fmla="*/ 0 w 1607885"/>
              <a:gd name="connsiteY0" fmla="*/ 0 h 1621197"/>
              <a:gd name="connsiteX1" fmla="*/ 0 w 1607885"/>
              <a:gd name="connsiteY1" fmla="*/ 1594177 h 1621197"/>
              <a:gd name="connsiteX2" fmla="*/ 1607885 w 1607885"/>
              <a:gd name="connsiteY2" fmla="*/ 1621197 h 162119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3" fmla="*/ 0 w 1607885"/>
              <a:gd name="connsiteY3" fmla="*/ 0 h 1594177"/>
              <a:gd name="connsiteX0" fmla="*/ 0 w 1567350"/>
              <a:gd name="connsiteY0" fmla="*/ 0 h 1594177"/>
              <a:gd name="connsiteX1" fmla="*/ 0 w 1567350"/>
              <a:gd name="connsiteY1" fmla="*/ 1594177 h 1594177"/>
              <a:gd name="connsiteX2" fmla="*/ 1567350 w 1567350"/>
              <a:gd name="connsiteY2" fmla="*/ 1594177 h 1594177"/>
              <a:gd name="connsiteX3" fmla="*/ 0 w 1567350"/>
              <a:gd name="connsiteY3" fmla="*/ 0 h 1594177"/>
              <a:gd name="connsiteX0" fmla="*/ 0 w 1607884"/>
              <a:gd name="connsiteY0" fmla="*/ 0 h 1607687"/>
              <a:gd name="connsiteX1" fmla="*/ 0 w 1607884"/>
              <a:gd name="connsiteY1" fmla="*/ 1594177 h 1607687"/>
              <a:gd name="connsiteX2" fmla="*/ 1607884 w 1607884"/>
              <a:gd name="connsiteY2" fmla="*/ 1607687 h 1607687"/>
              <a:gd name="connsiteX3" fmla="*/ 0 w 1607884"/>
              <a:gd name="connsiteY3" fmla="*/ 0 h 1607687"/>
              <a:gd name="connsiteX0" fmla="*/ 0 w 1580861"/>
              <a:gd name="connsiteY0" fmla="*/ 0 h 1594177"/>
              <a:gd name="connsiteX1" fmla="*/ 0 w 1580861"/>
              <a:gd name="connsiteY1" fmla="*/ 1594177 h 1594177"/>
              <a:gd name="connsiteX2" fmla="*/ 1580861 w 1580861"/>
              <a:gd name="connsiteY2" fmla="*/ 1567157 h 1594177"/>
              <a:gd name="connsiteX3" fmla="*/ 0 w 1580861"/>
              <a:gd name="connsiteY3" fmla="*/ 0 h 1594177"/>
              <a:gd name="connsiteX0" fmla="*/ 0 w 1594372"/>
              <a:gd name="connsiteY0" fmla="*/ 0 h 1594177"/>
              <a:gd name="connsiteX1" fmla="*/ 0 w 1594372"/>
              <a:gd name="connsiteY1" fmla="*/ 1594177 h 1594177"/>
              <a:gd name="connsiteX2" fmla="*/ 1594372 w 1594372"/>
              <a:gd name="connsiteY2" fmla="*/ 1594177 h 1594177"/>
              <a:gd name="connsiteX3" fmla="*/ 0 w 1594372"/>
              <a:gd name="connsiteY3" fmla="*/ 0 h 159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372" h="1594177">
                <a:moveTo>
                  <a:pt x="0" y="0"/>
                </a:moveTo>
                <a:lnTo>
                  <a:pt x="0" y="1594177"/>
                </a:lnTo>
                <a:lnTo>
                  <a:pt x="1594372" y="1594177"/>
                </a:lnTo>
                <a:lnTo>
                  <a:pt x="0" y="0"/>
                </a:lnTo>
                <a:close/>
              </a:path>
            </a:pathLst>
          </a:custGeom>
          <a:solidFill>
            <a:srgbClr val="1FC026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34780" y="3109331"/>
            <a:ext cx="1596484" cy="1596484"/>
          </a:xfrm>
          <a:prstGeom prst="rec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67938" y="3033935"/>
            <a:ext cx="133684" cy="133684"/>
          </a:xfrm>
          <a:prstGeom prst="ellipse">
            <a:avLst/>
          </a:prstGeom>
          <a:solidFill>
            <a:srgbClr val="1FC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64422" y="3033935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67938" y="4636245"/>
            <a:ext cx="133684" cy="133684"/>
          </a:xfrm>
          <a:prstGeom prst="ellipse">
            <a:avLst/>
          </a:prstGeom>
          <a:solidFill>
            <a:srgbClr val="1FC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6083" y="4638973"/>
            <a:ext cx="133684" cy="133684"/>
          </a:xfrm>
          <a:prstGeom prst="ellipse">
            <a:avLst/>
          </a:prstGeom>
          <a:solidFill>
            <a:srgbClr val="1FC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66729" y="2593626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(0, 1)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3588" y="2597126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(1, 1)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3588" y="4688869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(1, 0)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6729" y="4688869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(0, 0)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19"/>
    </mc:Choice>
    <mc:Fallback xmlns="">
      <p:transition xmlns:p14="http://schemas.microsoft.com/office/powerpoint/2010/main" spd="slow" advTm="310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6850403" y="3093782"/>
            <a:ext cx="1580862" cy="1607687"/>
          </a:xfrm>
          <a:custGeom>
            <a:avLst/>
            <a:gdLst>
              <a:gd name="connsiteX0" fmla="*/ 0 w 1580862"/>
              <a:gd name="connsiteY0" fmla="*/ 0 h 1607687"/>
              <a:gd name="connsiteX1" fmla="*/ 1148489 w 1580862"/>
              <a:gd name="connsiteY1" fmla="*/ 472849 h 1607687"/>
              <a:gd name="connsiteX2" fmla="*/ 1580862 w 1580862"/>
              <a:gd name="connsiteY2" fmla="*/ 1607687 h 1607687"/>
              <a:gd name="connsiteX3" fmla="*/ 1580862 w 1580862"/>
              <a:gd name="connsiteY3" fmla="*/ 1607687 h 1607687"/>
              <a:gd name="connsiteX0" fmla="*/ 0 w 1580862"/>
              <a:gd name="connsiteY0" fmla="*/ 0 h 1607687"/>
              <a:gd name="connsiteX1" fmla="*/ 1134978 w 1580862"/>
              <a:gd name="connsiteY1" fmla="*/ 472849 h 1607687"/>
              <a:gd name="connsiteX2" fmla="*/ 1580862 w 1580862"/>
              <a:gd name="connsiteY2" fmla="*/ 1607687 h 1607687"/>
              <a:gd name="connsiteX3" fmla="*/ 1580862 w 1580862"/>
              <a:gd name="connsiteY3" fmla="*/ 1607687 h 160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862" h="1607687">
                <a:moveTo>
                  <a:pt x="0" y="0"/>
                </a:moveTo>
                <a:lnTo>
                  <a:pt x="1134978" y="472849"/>
                </a:lnTo>
                <a:lnTo>
                  <a:pt x="1580862" y="1607687"/>
                </a:lnTo>
                <a:lnTo>
                  <a:pt x="1580862" y="1607687"/>
                </a:lnTo>
              </a:path>
            </a:pathLst>
          </a:cu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LP/SDP relaxation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9032"/>
            <a:ext cx="9144000" cy="4525963"/>
          </a:xfrm>
        </p:spPr>
        <p:txBody>
          <a:bodyPr/>
          <a:lstStyle/>
          <a:p>
            <a:r>
              <a:rPr lang="en-US" sz="2400" dirty="0" smtClean="0"/>
              <a:t>Automatic ways to generate </a:t>
            </a:r>
            <a:r>
              <a:rPr lang="en-US" sz="2400" i="1" dirty="0" smtClean="0">
                <a:solidFill>
                  <a:srgbClr val="C0504D"/>
                </a:solidFill>
              </a:rPr>
              <a:t>more and more </a:t>
            </a:r>
            <a:r>
              <a:rPr lang="en-US" sz="2400" i="1" dirty="0">
                <a:solidFill>
                  <a:srgbClr val="C0504D"/>
                </a:solidFill>
              </a:rPr>
              <a:t>variables &amp; constraints</a:t>
            </a:r>
            <a:r>
              <a:rPr lang="en-US" sz="2400" dirty="0" smtClean="0"/>
              <a:t>, leading to </a:t>
            </a:r>
            <a:r>
              <a:rPr lang="en-US" sz="2400" i="1" dirty="0" smtClean="0">
                <a:solidFill>
                  <a:srgbClr val="C0504D"/>
                </a:solidFill>
              </a:rPr>
              <a:t>tighter and tighter relaxations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836892" y="3093786"/>
            <a:ext cx="1607884" cy="1607687"/>
          </a:xfrm>
          <a:custGeom>
            <a:avLst/>
            <a:gdLst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1134977 w 1607884"/>
              <a:gd name="connsiteY3" fmla="*/ 459339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1134977 w 1607884"/>
              <a:gd name="connsiteY3" fmla="*/ 459339 h 1607687"/>
              <a:gd name="connsiteX4" fmla="*/ 0 w 1607884"/>
              <a:gd name="connsiteY4" fmla="*/ 0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0 w 1607884"/>
              <a:gd name="connsiteY3" fmla="*/ 0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013372 w 1607884"/>
              <a:gd name="connsiteY2" fmla="*/ 634968 h 1607687"/>
              <a:gd name="connsiteX3" fmla="*/ 0 w 1607884"/>
              <a:gd name="connsiteY3" fmla="*/ 0 h 160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884" h="1607687">
                <a:moveTo>
                  <a:pt x="0" y="0"/>
                </a:moveTo>
                <a:lnTo>
                  <a:pt x="1607884" y="1607687"/>
                </a:lnTo>
                <a:lnTo>
                  <a:pt x="1013372" y="634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36891" y="3108202"/>
            <a:ext cx="1594372" cy="1594177"/>
          </a:xfrm>
          <a:custGeom>
            <a:avLst/>
            <a:gdLst>
              <a:gd name="connsiteX0" fmla="*/ 0 w 1594373"/>
              <a:gd name="connsiteY0" fmla="*/ 0 h 1594177"/>
              <a:gd name="connsiteX1" fmla="*/ 0 w 1594373"/>
              <a:gd name="connsiteY1" fmla="*/ 1594177 h 1594177"/>
              <a:gd name="connsiteX2" fmla="*/ 1594373 w 1594373"/>
              <a:gd name="connsiteY2" fmla="*/ 1580667 h 1594177"/>
              <a:gd name="connsiteX0" fmla="*/ 0 w 1594373"/>
              <a:gd name="connsiteY0" fmla="*/ 0 h 1594177"/>
              <a:gd name="connsiteX1" fmla="*/ 0 w 1594373"/>
              <a:gd name="connsiteY1" fmla="*/ 1594177 h 1594177"/>
              <a:gd name="connsiteX2" fmla="*/ 1594373 w 1594373"/>
              <a:gd name="connsiteY2" fmla="*/ 1580667 h 1594177"/>
              <a:gd name="connsiteX0" fmla="*/ 0 w 1607885"/>
              <a:gd name="connsiteY0" fmla="*/ 0 h 1621197"/>
              <a:gd name="connsiteX1" fmla="*/ 0 w 1607885"/>
              <a:gd name="connsiteY1" fmla="*/ 1594177 h 1621197"/>
              <a:gd name="connsiteX2" fmla="*/ 1607885 w 1607885"/>
              <a:gd name="connsiteY2" fmla="*/ 1621197 h 162119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3" fmla="*/ 0 w 1607885"/>
              <a:gd name="connsiteY3" fmla="*/ 0 h 1594177"/>
              <a:gd name="connsiteX0" fmla="*/ 0 w 1567350"/>
              <a:gd name="connsiteY0" fmla="*/ 0 h 1594177"/>
              <a:gd name="connsiteX1" fmla="*/ 0 w 1567350"/>
              <a:gd name="connsiteY1" fmla="*/ 1594177 h 1594177"/>
              <a:gd name="connsiteX2" fmla="*/ 1567350 w 1567350"/>
              <a:gd name="connsiteY2" fmla="*/ 1594177 h 1594177"/>
              <a:gd name="connsiteX3" fmla="*/ 0 w 1567350"/>
              <a:gd name="connsiteY3" fmla="*/ 0 h 1594177"/>
              <a:gd name="connsiteX0" fmla="*/ 0 w 1607884"/>
              <a:gd name="connsiteY0" fmla="*/ 0 h 1607687"/>
              <a:gd name="connsiteX1" fmla="*/ 0 w 1607884"/>
              <a:gd name="connsiteY1" fmla="*/ 1594177 h 1607687"/>
              <a:gd name="connsiteX2" fmla="*/ 1607884 w 1607884"/>
              <a:gd name="connsiteY2" fmla="*/ 1607687 h 1607687"/>
              <a:gd name="connsiteX3" fmla="*/ 0 w 1607884"/>
              <a:gd name="connsiteY3" fmla="*/ 0 h 1607687"/>
              <a:gd name="connsiteX0" fmla="*/ 0 w 1580861"/>
              <a:gd name="connsiteY0" fmla="*/ 0 h 1594177"/>
              <a:gd name="connsiteX1" fmla="*/ 0 w 1580861"/>
              <a:gd name="connsiteY1" fmla="*/ 1594177 h 1594177"/>
              <a:gd name="connsiteX2" fmla="*/ 1580861 w 1580861"/>
              <a:gd name="connsiteY2" fmla="*/ 1567157 h 1594177"/>
              <a:gd name="connsiteX3" fmla="*/ 0 w 1580861"/>
              <a:gd name="connsiteY3" fmla="*/ 0 h 1594177"/>
              <a:gd name="connsiteX0" fmla="*/ 0 w 1594372"/>
              <a:gd name="connsiteY0" fmla="*/ 0 h 1594177"/>
              <a:gd name="connsiteX1" fmla="*/ 0 w 1594372"/>
              <a:gd name="connsiteY1" fmla="*/ 1594177 h 1594177"/>
              <a:gd name="connsiteX2" fmla="*/ 1594372 w 1594372"/>
              <a:gd name="connsiteY2" fmla="*/ 1594177 h 1594177"/>
              <a:gd name="connsiteX3" fmla="*/ 0 w 1594372"/>
              <a:gd name="connsiteY3" fmla="*/ 0 h 159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372" h="1594177">
                <a:moveTo>
                  <a:pt x="0" y="0"/>
                </a:moveTo>
                <a:lnTo>
                  <a:pt x="0" y="1594177"/>
                </a:lnTo>
                <a:lnTo>
                  <a:pt x="1594372" y="1594177"/>
                </a:lnTo>
                <a:lnTo>
                  <a:pt x="0" y="0"/>
                </a:lnTo>
                <a:close/>
              </a:path>
            </a:pathLst>
          </a:custGeom>
          <a:solidFill>
            <a:srgbClr val="1FC026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34780" y="3109331"/>
            <a:ext cx="1596484" cy="1596484"/>
          </a:xfrm>
          <a:prstGeom prst="rec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67938" y="3033935"/>
            <a:ext cx="133684" cy="133684"/>
          </a:xfrm>
          <a:prstGeom prst="ellipse">
            <a:avLst/>
          </a:prstGeom>
          <a:solidFill>
            <a:srgbClr val="1FC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64422" y="3033935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67938" y="4636245"/>
            <a:ext cx="133684" cy="133684"/>
          </a:xfrm>
          <a:prstGeom prst="ellipse">
            <a:avLst/>
          </a:prstGeom>
          <a:solidFill>
            <a:srgbClr val="1FC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6083" y="4638973"/>
            <a:ext cx="133684" cy="133684"/>
          </a:xfrm>
          <a:prstGeom prst="ellipse">
            <a:avLst/>
          </a:prstGeom>
          <a:solidFill>
            <a:srgbClr val="1FC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66729" y="2593626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(0, 1)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3588" y="2597126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(1, 1)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3588" y="4688869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(1, 0)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6729" y="4688869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(0, 0)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"/>
    </mc:Choice>
    <mc:Fallback xmlns="">
      <p:transition xmlns:p14="http://schemas.microsoft.com/office/powerpoint/2010/main" spd="slow" advTm="29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6850403" y="3093782"/>
            <a:ext cx="1580862" cy="1607687"/>
          </a:xfrm>
          <a:custGeom>
            <a:avLst/>
            <a:gdLst>
              <a:gd name="connsiteX0" fmla="*/ 0 w 1580862"/>
              <a:gd name="connsiteY0" fmla="*/ 0 h 1607687"/>
              <a:gd name="connsiteX1" fmla="*/ 1148489 w 1580862"/>
              <a:gd name="connsiteY1" fmla="*/ 472849 h 1607687"/>
              <a:gd name="connsiteX2" fmla="*/ 1580862 w 1580862"/>
              <a:gd name="connsiteY2" fmla="*/ 1607687 h 1607687"/>
              <a:gd name="connsiteX3" fmla="*/ 1580862 w 1580862"/>
              <a:gd name="connsiteY3" fmla="*/ 1607687 h 1607687"/>
              <a:gd name="connsiteX0" fmla="*/ 0 w 1580862"/>
              <a:gd name="connsiteY0" fmla="*/ 0 h 1607687"/>
              <a:gd name="connsiteX1" fmla="*/ 1134978 w 1580862"/>
              <a:gd name="connsiteY1" fmla="*/ 472849 h 1607687"/>
              <a:gd name="connsiteX2" fmla="*/ 1580862 w 1580862"/>
              <a:gd name="connsiteY2" fmla="*/ 1607687 h 1607687"/>
              <a:gd name="connsiteX3" fmla="*/ 1580862 w 1580862"/>
              <a:gd name="connsiteY3" fmla="*/ 1607687 h 160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862" h="1607687">
                <a:moveTo>
                  <a:pt x="0" y="0"/>
                </a:moveTo>
                <a:lnTo>
                  <a:pt x="1134978" y="472849"/>
                </a:lnTo>
                <a:lnTo>
                  <a:pt x="1580862" y="1607687"/>
                </a:lnTo>
                <a:lnTo>
                  <a:pt x="1580862" y="1607687"/>
                </a:lnTo>
              </a:path>
            </a:pathLst>
          </a:cu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854171" y="3097572"/>
            <a:ext cx="1580862" cy="1607687"/>
          </a:xfrm>
          <a:custGeom>
            <a:avLst/>
            <a:gdLst>
              <a:gd name="connsiteX0" fmla="*/ 0 w 1580862"/>
              <a:gd name="connsiteY0" fmla="*/ 0 h 1607687"/>
              <a:gd name="connsiteX1" fmla="*/ 1148489 w 1580862"/>
              <a:gd name="connsiteY1" fmla="*/ 472849 h 1607687"/>
              <a:gd name="connsiteX2" fmla="*/ 1580862 w 1580862"/>
              <a:gd name="connsiteY2" fmla="*/ 1607687 h 1607687"/>
              <a:gd name="connsiteX3" fmla="*/ 1580862 w 1580862"/>
              <a:gd name="connsiteY3" fmla="*/ 1607687 h 1607687"/>
              <a:gd name="connsiteX0" fmla="*/ 0 w 1580862"/>
              <a:gd name="connsiteY0" fmla="*/ 0 h 1607687"/>
              <a:gd name="connsiteX1" fmla="*/ 1134978 w 1580862"/>
              <a:gd name="connsiteY1" fmla="*/ 472849 h 1607687"/>
              <a:gd name="connsiteX2" fmla="*/ 1580862 w 1580862"/>
              <a:gd name="connsiteY2" fmla="*/ 1607687 h 1607687"/>
              <a:gd name="connsiteX3" fmla="*/ 1580862 w 1580862"/>
              <a:gd name="connsiteY3" fmla="*/ 1607687 h 1607687"/>
              <a:gd name="connsiteX0" fmla="*/ 0 w 1580862"/>
              <a:gd name="connsiteY0" fmla="*/ 0 h 1607687"/>
              <a:gd name="connsiteX1" fmla="*/ 999861 w 1580862"/>
              <a:gd name="connsiteY1" fmla="*/ 648478 h 1607687"/>
              <a:gd name="connsiteX2" fmla="*/ 1580862 w 1580862"/>
              <a:gd name="connsiteY2" fmla="*/ 1607687 h 1607687"/>
              <a:gd name="connsiteX3" fmla="*/ 1580862 w 1580862"/>
              <a:gd name="connsiteY3" fmla="*/ 1607687 h 1607687"/>
              <a:gd name="connsiteX0" fmla="*/ 0 w 1580862"/>
              <a:gd name="connsiteY0" fmla="*/ 0 h 1607687"/>
              <a:gd name="connsiteX1" fmla="*/ 999861 w 1580862"/>
              <a:gd name="connsiteY1" fmla="*/ 621458 h 1607687"/>
              <a:gd name="connsiteX2" fmla="*/ 1580862 w 1580862"/>
              <a:gd name="connsiteY2" fmla="*/ 1607687 h 1607687"/>
              <a:gd name="connsiteX3" fmla="*/ 1580862 w 1580862"/>
              <a:gd name="connsiteY3" fmla="*/ 1607687 h 160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862" h="1607687">
                <a:moveTo>
                  <a:pt x="0" y="0"/>
                </a:moveTo>
                <a:lnTo>
                  <a:pt x="999861" y="621458"/>
                </a:lnTo>
                <a:lnTo>
                  <a:pt x="1580862" y="1607687"/>
                </a:lnTo>
                <a:lnTo>
                  <a:pt x="1580862" y="1607687"/>
                </a:lnTo>
              </a:path>
            </a:pathLst>
          </a:cu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LP/SDP relaxation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9032"/>
            <a:ext cx="9144000" cy="4525963"/>
          </a:xfrm>
        </p:spPr>
        <p:txBody>
          <a:bodyPr/>
          <a:lstStyle/>
          <a:p>
            <a:r>
              <a:rPr lang="en-US" sz="2400" dirty="0" smtClean="0"/>
              <a:t>Automatic ways to generate </a:t>
            </a:r>
            <a:r>
              <a:rPr lang="en-US" sz="2400" i="1" dirty="0" smtClean="0">
                <a:solidFill>
                  <a:srgbClr val="C0504D"/>
                </a:solidFill>
              </a:rPr>
              <a:t>more and more </a:t>
            </a:r>
            <a:r>
              <a:rPr lang="en-US" sz="2400" i="1" dirty="0">
                <a:solidFill>
                  <a:srgbClr val="C0504D"/>
                </a:solidFill>
              </a:rPr>
              <a:t>variables &amp; constraints</a:t>
            </a:r>
            <a:r>
              <a:rPr lang="en-US" sz="2400" dirty="0" smtClean="0"/>
              <a:t>, leading to </a:t>
            </a:r>
            <a:r>
              <a:rPr lang="en-US" sz="2400" i="1" dirty="0" smtClean="0">
                <a:solidFill>
                  <a:srgbClr val="C0504D"/>
                </a:solidFill>
              </a:rPr>
              <a:t>tighter and tighter relaxations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836892" y="3093786"/>
            <a:ext cx="1607884" cy="1607687"/>
          </a:xfrm>
          <a:custGeom>
            <a:avLst/>
            <a:gdLst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1134977 w 1607884"/>
              <a:gd name="connsiteY3" fmla="*/ 459339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1134977 w 1607884"/>
              <a:gd name="connsiteY3" fmla="*/ 459339 h 1607687"/>
              <a:gd name="connsiteX4" fmla="*/ 0 w 1607884"/>
              <a:gd name="connsiteY4" fmla="*/ 0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0 w 1607884"/>
              <a:gd name="connsiteY3" fmla="*/ 0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013372 w 1607884"/>
              <a:gd name="connsiteY2" fmla="*/ 634968 h 1607687"/>
              <a:gd name="connsiteX3" fmla="*/ 0 w 1607884"/>
              <a:gd name="connsiteY3" fmla="*/ 0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905279 w 1607884"/>
              <a:gd name="connsiteY2" fmla="*/ 729538 h 1607687"/>
              <a:gd name="connsiteX3" fmla="*/ 0 w 1607884"/>
              <a:gd name="connsiteY3" fmla="*/ 0 h 160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884" h="1607687">
                <a:moveTo>
                  <a:pt x="0" y="0"/>
                </a:moveTo>
                <a:lnTo>
                  <a:pt x="1607884" y="1607687"/>
                </a:lnTo>
                <a:lnTo>
                  <a:pt x="905279" y="7295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36891" y="3108202"/>
            <a:ext cx="1594372" cy="1594177"/>
          </a:xfrm>
          <a:custGeom>
            <a:avLst/>
            <a:gdLst>
              <a:gd name="connsiteX0" fmla="*/ 0 w 1594373"/>
              <a:gd name="connsiteY0" fmla="*/ 0 h 1594177"/>
              <a:gd name="connsiteX1" fmla="*/ 0 w 1594373"/>
              <a:gd name="connsiteY1" fmla="*/ 1594177 h 1594177"/>
              <a:gd name="connsiteX2" fmla="*/ 1594373 w 1594373"/>
              <a:gd name="connsiteY2" fmla="*/ 1580667 h 1594177"/>
              <a:gd name="connsiteX0" fmla="*/ 0 w 1594373"/>
              <a:gd name="connsiteY0" fmla="*/ 0 h 1594177"/>
              <a:gd name="connsiteX1" fmla="*/ 0 w 1594373"/>
              <a:gd name="connsiteY1" fmla="*/ 1594177 h 1594177"/>
              <a:gd name="connsiteX2" fmla="*/ 1594373 w 1594373"/>
              <a:gd name="connsiteY2" fmla="*/ 1580667 h 1594177"/>
              <a:gd name="connsiteX0" fmla="*/ 0 w 1607885"/>
              <a:gd name="connsiteY0" fmla="*/ 0 h 1621197"/>
              <a:gd name="connsiteX1" fmla="*/ 0 w 1607885"/>
              <a:gd name="connsiteY1" fmla="*/ 1594177 h 1621197"/>
              <a:gd name="connsiteX2" fmla="*/ 1607885 w 1607885"/>
              <a:gd name="connsiteY2" fmla="*/ 1621197 h 162119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3" fmla="*/ 0 w 1607885"/>
              <a:gd name="connsiteY3" fmla="*/ 0 h 1594177"/>
              <a:gd name="connsiteX0" fmla="*/ 0 w 1567350"/>
              <a:gd name="connsiteY0" fmla="*/ 0 h 1594177"/>
              <a:gd name="connsiteX1" fmla="*/ 0 w 1567350"/>
              <a:gd name="connsiteY1" fmla="*/ 1594177 h 1594177"/>
              <a:gd name="connsiteX2" fmla="*/ 1567350 w 1567350"/>
              <a:gd name="connsiteY2" fmla="*/ 1594177 h 1594177"/>
              <a:gd name="connsiteX3" fmla="*/ 0 w 1567350"/>
              <a:gd name="connsiteY3" fmla="*/ 0 h 1594177"/>
              <a:gd name="connsiteX0" fmla="*/ 0 w 1607884"/>
              <a:gd name="connsiteY0" fmla="*/ 0 h 1607687"/>
              <a:gd name="connsiteX1" fmla="*/ 0 w 1607884"/>
              <a:gd name="connsiteY1" fmla="*/ 1594177 h 1607687"/>
              <a:gd name="connsiteX2" fmla="*/ 1607884 w 1607884"/>
              <a:gd name="connsiteY2" fmla="*/ 1607687 h 1607687"/>
              <a:gd name="connsiteX3" fmla="*/ 0 w 1607884"/>
              <a:gd name="connsiteY3" fmla="*/ 0 h 1607687"/>
              <a:gd name="connsiteX0" fmla="*/ 0 w 1580861"/>
              <a:gd name="connsiteY0" fmla="*/ 0 h 1594177"/>
              <a:gd name="connsiteX1" fmla="*/ 0 w 1580861"/>
              <a:gd name="connsiteY1" fmla="*/ 1594177 h 1594177"/>
              <a:gd name="connsiteX2" fmla="*/ 1580861 w 1580861"/>
              <a:gd name="connsiteY2" fmla="*/ 1567157 h 1594177"/>
              <a:gd name="connsiteX3" fmla="*/ 0 w 1580861"/>
              <a:gd name="connsiteY3" fmla="*/ 0 h 1594177"/>
              <a:gd name="connsiteX0" fmla="*/ 0 w 1594372"/>
              <a:gd name="connsiteY0" fmla="*/ 0 h 1594177"/>
              <a:gd name="connsiteX1" fmla="*/ 0 w 1594372"/>
              <a:gd name="connsiteY1" fmla="*/ 1594177 h 1594177"/>
              <a:gd name="connsiteX2" fmla="*/ 1594372 w 1594372"/>
              <a:gd name="connsiteY2" fmla="*/ 1594177 h 1594177"/>
              <a:gd name="connsiteX3" fmla="*/ 0 w 1594372"/>
              <a:gd name="connsiteY3" fmla="*/ 0 h 159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372" h="1594177">
                <a:moveTo>
                  <a:pt x="0" y="0"/>
                </a:moveTo>
                <a:lnTo>
                  <a:pt x="0" y="1594177"/>
                </a:lnTo>
                <a:lnTo>
                  <a:pt x="1594372" y="1594177"/>
                </a:lnTo>
                <a:lnTo>
                  <a:pt x="0" y="0"/>
                </a:lnTo>
                <a:close/>
              </a:path>
            </a:pathLst>
          </a:custGeom>
          <a:solidFill>
            <a:srgbClr val="1FC026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34780" y="3109331"/>
            <a:ext cx="1596484" cy="1596484"/>
          </a:xfrm>
          <a:prstGeom prst="rec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67938" y="3033935"/>
            <a:ext cx="133684" cy="133684"/>
          </a:xfrm>
          <a:prstGeom prst="ellipse">
            <a:avLst/>
          </a:prstGeom>
          <a:solidFill>
            <a:srgbClr val="1FC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64422" y="3033935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67938" y="4636245"/>
            <a:ext cx="133684" cy="133684"/>
          </a:xfrm>
          <a:prstGeom prst="ellipse">
            <a:avLst/>
          </a:prstGeom>
          <a:solidFill>
            <a:srgbClr val="1FC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6083" y="4638973"/>
            <a:ext cx="133684" cy="133684"/>
          </a:xfrm>
          <a:prstGeom prst="ellipse">
            <a:avLst/>
          </a:prstGeom>
          <a:solidFill>
            <a:srgbClr val="1FC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66729" y="2593626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(0, 1)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3588" y="2597126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(1, 1)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3588" y="4688869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(1, 0)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6729" y="4688869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(0, 0)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5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"/>
    </mc:Choice>
    <mc:Fallback xmlns="">
      <p:transition xmlns:p14="http://schemas.microsoft.com/office/powerpoint/2010/main" spd="slow" advTm="141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6850403" y="3093782"/>
            <a:ext cx="1580862" cy="1607687"/>
          </a:xfrm>
          <a:custGeom>
            <a:avLst/>
            <a:gdLst>
              <a:gd name="connsiteX0" fmla="*/ 0 w 1580862"/>
              <a:gd name="connsiteY0" fmla="*/ 0 h 1607687"/>
              <a:gd name="connsiteX1" fmla="*/ 1148489 w 1580862"/>
              <a:gd name="connsiteY1" fmla="*/ 472849 h 1607687"/>
              <a:gd name="connsiteX2" fmla="*/ 1580862 w 1580862"/>
              <a:gd name="connsiteY2" fmla="*/ 1607687 h 1607687"/>
              <a:gd name="connsiteX3" fmla="*/ 1580862 w 1580862"/>
              <a:gd name="connsiteY3" fmla="*/ 1607687 h 1607687"/>
              <a:gd name="connsiteX0" fmla="*/ 0 w 1580862"/>
              <a:gd name="connsiteY0" fmla="*/ 0 h 1607687"/>
              <a:gd name="connsiteX1" fmla="*/ 1134978 w 1580862"/>
              <a:gd name="connsiteY1" fmla="*/ 472849 h 1607687"/>
              <a:gd name="connsiteX2" fmla="*/ 1580862 w 1580862"/>
              <a:gd name="connsiteY2" fmla="*/ 1607687 h 1607687"/>
              <a:gd name="connsiteX3" fmla="*/ 1580862 w 1580862"/>
              <a:gd name="connsiteY3" fmla="*/ 1607687 h 160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862" h="1607687">
                <a:moveTo>
                  <a:pt x="0" y="0"/>
                </a:moveTo>
                <a:lnTo>
                  <a:pt x="1134978" y="472849"/>
                </a:lnTo>
                <a:lnTo>
                  <a:pt x="1580862" y="1607687"/>
                </a:lnTo>
                <a:lnTo>
                  <a:pt x="1580862" y="1607687"/>
                </a:lnTo>
              </a:path>
            </a:pathLst>
          </a:cu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836892" y="3093786"/>
            <a:ext cx="1607884" cy="1607687"/>
          </a:xfrm>
          <a:custGeom>
            <a:avLst/>
            <a:gdLst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1134977 w 1607884"/>
              <a:gd name="connsiteY3" fmla="*/ 459339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1134977 w 1607884"/>
              <a:gd name="connsiteY3" fmla="*/ 459339 h 1607687"/>
              <a:gd name="connsiteX4" fmla="*/ 0 w 1607884"/>
              <a:gd name="connsiteY4" fmla="*/ 0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0 w 1607884"/>
              <a:gd name="connsiteY3" fmla="*/ 0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013372 w 1607884"/>
              <a:gd name="connsiteY2" fmla="*/ 634968 h 1607687"/>
              <a:gd name="connsiteX3" fmla="*/ 0 w 1607884"/>
              <a:gd name="connsiteY3" fmla="*/ 0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905279 w 1607884"/>
              <a:gd name="connsiteY2" fmla="*/ 729538 h 1607687"/>
              <a:gd name="connsiteX3" fmla="*/ 0 w 1607884"/>
              <a:gd name="connsiteY3" fmla="*/ 0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0 w 1607884"/>
              <a:gd name="connsiteY2" fmla="*/ 0 h 160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884" h="1607687">
                <a:moveTo>
                  <a:pt x="0" y="0"/>
                </a:moveTo>
                <a:lnTo>
                  <a:pt x="1607884" y="160768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837672" y="3091828"/>
            <a:ext cx="1607884" cy="1607687"/>
          </a:xfrm>
          <a:custGeom>
            <a:avLst/>
            <a:gdLst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1134977 w 1607884"/>
              <a:gd name="connsiteY3" fmla="*/ 459339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1134977 w 1607884"/>
              <a:gd name="connsiteY3" fmla="*/ 459339 h 1607687"/>
              <a:gd name="connsiteX4" fmla="*/ 0 w 1607884"/>
              <a:gd name="connsiteY4" fmla="*/ 0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134977 w 1607884"/>
              <a:gd name="connsiteY2" fmla="*/ 459339 h 1607687"/>
              <a:gd name="connsiteX3" fmla="*/ 0 w 1607884"/>
              <a:gd name="connsiteY3" fmla="*/ 0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1013372 w 1607884"/>
              <a:gd name="connsiteY2" fmla="*/ 634968 h 1607687"/>
              <a:gd name="connsiteX3" fmla="*/ 0 w 1607884"/>
              <a:gd name="connsiteY3" fmla="*/ 0 h 1607687"/>
              <a:gd name="connsiteX0" fmla="*/ 0 w 1607884"/>
              <a:gd name="connsiteY0" fmla="*/ 0 h 1607687"/>
              <a:gd name="connsiteX1" fmla="*/ 1607884 w 1607884"/>
              <a:gd name="connsiteY1" fmla="*/ 1607687 h 1607687"/>
              <a:gd name="connsiteX2" fmla="*/ 905279 w 1607884"/>
              <a:gd name="connsiteY2" fmla="*/ 729538 h 1607687"/>
              <a:gd name="connsiteX3" fmla="*/ 0 w 1607884"/>
              <a:gd name="connsiteY3" fmla="*/ 0 h 160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884" h="1607687">
                <a:moveTo>
                  <a:pt x="0" y="0"/>
                </a:moveTo>
                <a:lnTo>
                  <a:pt x="1607884" y="1607687"/>
                </a:lnTo>
                <a:lnTo>
                  <a:pt x="905279" y="72953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854171" y="3097572"/>
            <a:ext cx="1580862" cy="1607687"/>
          </a:xfrm>
          <a:custGeom>
            <a:avLst/>
            <a:gdLst>
              <a:gd name="connsiteX0" fmla="*/ 0 w 1580862"/>
              <a:gd name="connsiteY0" fmla="*/ 0 h 1607687"/>
              <a:gd name="connsiteX1" fmla="*/ 1148489 w 1580862"/>
              <a:gd name="connsiteY1" fmla="*/ 472849 h 1607687"/>
              <a:gd name="connsiteX2" fmla="*/ 1580862 w 1580862"/>
              <a:gd name="connsiteY2" fmla="*/ 1607687 h 1607687"/>
              <a:gd name="connsiteX3" fmla="*/ 1580862 w 1580862"/>
              <a:gd name="connsiteY3" fmla="*/ 1607687 h 1607687"/>
              <a:gd name="connsiteX0" fmla="*/ 0 w 1580862"/>
              <a:gd name="connsiteY0" fmla="*/ 0 h 1607687"/>
              <a:gd name="connsiteX1" fmla="*/ 1134978 w 1580862"/>
              <a:gd name="connsiteY1" fmla="*/ 472849 h 1607687"/>
              <a:gd name="connsiteX2" fmla="*/ 1580862 w 1580862"/>
              <a:gd name="connsiteY2" fmla="*/ 1607687 h 1607687"/>
              <a:gd name="connsiteX3" fmla="*/ 1580862 w 1580862"/>
              <a:gd name="connsiteY3" fmla="*/ 1607687 h 1607687"/>
              <a:gd name="connsiteX0" fmla="*/ 0 w 1580862"/>
              <a:gd name="connsiteY0" fmla="*/ 0 h 1607687"/>
              <a:gd name="connsiteX1" fmla="*/ 999861 w 1580862"/>
              <a:gd name="connsiteY1" fmla="*/ 648478 h 1607687"/>
              <a:gd name="connsiteX2" fmla="*/ 1580862 w 1580862"/>
              <a:gd name="connsiteY2" fmla="*/ 1607687 h 1607687"/>
              <a:gd name="connsiteX3" fmla="*/ 1580862 w 1580862"/>
              <a:gd name="connsiteY3" fmla="*/ 1607687 h 1607687"/>
              <a:gd name="connsiteX0" fmla="*/ 0 w 1580862"/>
              <a:gd name="connsiteY0" fmla="*/ 0 h 1607687"/>
              <a:gd name="connsiteX1" fmla="*/ 999861 w 1580862"/>
              <a:gd name="connsiteY1" fmla="*/ 621458 h 1607687"/>
              <a:gd name="connsiteX2" fmla="*/ 1580862 w 1580862"/>
              <a:gd name="connsiteY2" fmla="*/ 1607687 h 1607687"/>
              <a:gd name="connsiteX3" fmla="*/ 1580862 w 1580862"/>
              <a:gd name="connsiteY3" fmla="*/ 1607687 h 160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862" h="1607687">
                <a:moveTo>
                  <a:pt x="0" y="0"/>
                </a:moveTo>
                <a:lnTo>
                  <a:pt x="999861" y="621458"/>
                </a:lnTo>
                <a:lnTo>
                  <a:pt x="1580862" y="1607687"/>
                </a:lnTo>
                <a:lnTo>
                  <a:pt x="1580862" y="1607687"/>
                </a:lnTo>
              </a:path>
            </a:pathLst>
          </a:cu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LP/SDP relaxation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" y="1396640"/>
            <a:ext cx="9142638" cy="54613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Automatic ways to generate </a:t>
            </a:r>
            <a:r>
              <a:rPr lang="en-US" sz="2400" i="1" dirty="0" smtClean="0">
                <a:solidFill>
                  <a:srgbClr val="C0504D"/>
                </a:solidFill>
              </a:rPr>
              <a:t>more and more </a:t>
            </a:r>
            <a:r>
              <a:rPr lang="en-US" sz="2400" i="1" dirty="0">
                <a:solidFill>
                  <a:srgbClr val="C0504D"/>
                </a:solidFill>
              </a:rPr>
              <a:t>variables &amp; constraints</a:t>
            </a:r>
            <a:r>
              <a:rPr lang="en-US" sz="2400" dirty="0" smtClean="0"/>
              <a:t>, leading to </a:t>
            </a:r>
            <a:r>
              <a:rPr lang="en-US" sz="2400" i="1" dirty="0" smtClean="0">
                <a:solidFill>
                  <a:srgbClr val="C0504D"/>
                </a:solidFill>
              </a:rPr>
              <a:t>tighter and tighter relaxations</a:t>
            </a:r>
            <a:endParaRPr lang="en-US" sz="2400" dirty="0"/>
          </a:p>
          <a:p>
            <a:r>
              <a:rPr lang="en-US" sz="2400" dirty="0" smtClean="0"/>
              <a:t>Start from the </a:t>
            </a:r>
            <a:r>
              <a:rPr lang="en-US" sz="2400" dirty="0" err="1" smtClean="0"/>
              <a:t>BasicRelaxation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/>
              <a:t>p</a:t>
            </a:r>
            <a:r>
              <a:rPr lang="en-US" sz="2400" dirty="0" smtClean="0"/>
              <a:t>ower of the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program increases as the </a:t>
            </a:r>
            <a:r>
              <a:rPr lang="en-US" sz="2400" dirty="0" smtClean="0">
                <a:solidFill>
                  <a:schemeClr val="accent2"/>
                </a:solidFill>
              </a:rPr>
              <a:t>level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goes up</a:t>
            </a:r>
          </a:p>
          <a:p>
            <a:endParaRPr lang="en-US" sz="2400" dirty="0" smtClean="0"/>
          </a:p>
          <a:p>
            <a:r>
              <a:rPr lang="en-US" sz="2400" dirty="0" smtClean="0"/>
              <a:t>Hierarchies studied in Operations Research</a:t>
            </a:r>
          </a:p>
          <a:p>
            <a:pPr lvl="1"/>
            <a:r>
              <a:rPr lang="en-US" sz="2400" dirty="0" err="1" smtClean="0"/>
              <a:t>Lovász-Schrijver</a:t>
            </a:r>
            <a:r>
              <a:rPr lang="en-US" sz="2400" dirty="0" smtClean="0"/>
              <a:t> LP (LS)</a:t>
            </a:r>
          </a:p>
          <a:p>
            <a:pPr lvl="1"/>
            <a:r>
              <a:rPr lang="en-US" sz="2400" dirty="0" err="1" smtClean="0"/>
              <a:t>Sherali</a:t>
            </a:r>
            <a:r>
              <a:rPr lang="en-US" sz="2400" dirty="0" smtClean="0"/>
              <a:t>-Adams (SA LP, SA+ SDP)</a:t>
            </a:r>
          </a:p>
          <a:p>
            <a:pPr lvl="1"/>
            <a:r>
              <a:rPr lang="en-US" sz="2400" dirty="0" err="1" smtClean="0"/>
              <a:t>Lasserre-Parrilo</a:t>
            </a:r>
            <a:r>
              <a:rPr lang="en-US" sz="2400" dirty="0" smtClean="0"/>
              <a:t> SDP (Las)</a:t>
            </a:r>
          </a:p>
        </p:txBody>
      </p:sp>
      <p:sp>
        <p:nvSpPr>
          <p:cNvPr id="7" name="Freeform 6"/>
          <p:cNvSpPr/>
          <p:nvPr/>
        </p:nvSpPr>
        <p:spPr>
          <a:xfrm>
            <a:off x="6836891" y="3108202"/>
            <a:ext cx="1594372" cy="1594177"/>
          </a:xfrm>
          <a:custGeom>
            <a:avLst/>
            <a:gdLst>
              <a:gd name="connsiteX0" fmla="*/ 0 w 1594373"/>
              <a:gd name="connsiteY0" fmla="*/ 0 h 1594177"/>
              <a:gd name="connsiteX1" fmla="*/ 0 w 1594373"/>
              <a:gd name="connsiteY1" fmla="*/ 1594177 h 1594177"/>
              <a:gd name="connsiteX2" fmla="*/ 1594373 w 1594373"/>
              <a:gd name="connsiteY2" fmla="*/ 1580667 h 1594177"/>
              <a:gd name="connsiteX0" fmla="*/ 0 w 1594373"/>
              <a:gd name="connsiteY0" fmla="*/ 0 h 1594177"/>
              <a:gd name="connsiteX1" fmla="*/ 0 w 1594373"/>
              <a:gd name="connsiteY1" fmla="*/ 1594177 h 1594177"/>
              <a:gd name="connsiteX2" fmla="*/ 1594373 w 1594373"/>
              <a:gd name="connsiteY2" fmla="*/ 1580667 h 1594177"/>
              <a:gd name="connsiteX0" fmla="*/ 0 w 1607885"/>
              <a:gd name="connsiteY0" fmla="*/ 0 h 1621197"/>
              <a:gd name="connsiteX1" fmla="*/ 0 w 1607885"/>
              <a:gd name="connsiteY1" fmla="*/ 1594177 h 1621197"/>
              <a:gd name="connsiteX2" fmla="*/ 1607885 w 1607885"/>
              <a:gd name="connsiteY2" fmla="*/ 1621197 h 162119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0" fmla="*/ 0 w 1607885"/>
              <a:gd name="connsiteY0" fmla="*/ 0 h 1594177"/>
              <a:gd name="connsiteX1" fmla="*/ 0 w 1607885"/>
              <a:gd name="connsiteY1" fmla="*/ 1594177 h 1594177"/>
              <a:gd name="connsiteX2" fmla="*/ 1607885 w 1607885"/>
              <a:gd name="connsiteY2" fmla="*/ 1580667 h 1594177"/>
              <a:gd name="connsiteX3" fmla="*/ 0 w 1607885"/>
              <a:gd name="connsiteY3" fmla="*/ 0 h 1594177"/>
              <a:gd name="connsiteX0" fmla="*/ 0 w 1567350"/>
              <a:gd name="connsiteY0" fmla="*/ 0 h 1594177"/>
              <a:gd name="connsiteX1" fmla="*/ 0 w 1567350"/>
              <a:gd name="connsiteY1" fmla="*/ 1594177 h 1594177"/>
              <a:gd name="connsiteX2" fmla="*/ 1567350 w 1567350"/>
              <a:gd name="connsiteY2" fmla="*/ 1594177 h 1594177"/>
              <a:gd name="connsiteX3" fmla="*/ 0 w 1567350"/>
              <a:gd name="connsiteY3" fmla="*/ 0 h 1594177"/>
              <a:gd name="connsiteX0" fmla="*/ 0 w 1607884"/>
              <a:gd name="connsiteY0" fmla="*/ 0 h 1607687"/>
              <a:gd name="connsiteX1" fmla="*/ 0 w 1607884"/>
              <a:gd name="connsiteY1" fmla="*/ 1594177 h 1607687"/>
              <a:gd name="connsiteX2" fmla="*/ 1607884 w 1607884"/>
              <a:gd name="connsiteY2" fmla="*/ 1607687 h 1607687"/>
              <a:gd name="connsiteX3" fmla="*/ 0 w 1607884"/>
              <a:gd name="connsiteY3" fmla="*/ 0 h 1607687"/>
              <a:gd name="connsiteX0" fmla="*/ 0 w 1580861"/>
              <a:gd name="connsiteY0" fmla="*/ 0 h 1594177"/>
              <a:gd name="connsiteX1" fmla="*/ 0 w 1580861"/>
              <a:gd name="connsiteY1" fmla="*/ 1594177 h 1594177"/>
              <a:gd name="connsiteX2" fmla="*/ 1580861 w 1580861"/>
              <a:gd name="connsiteY2" fmla="*/ 1567157 h 1594177"/>
              <a:gd name="connsiteX3" fmla="*/ 0 w 1580861"/>
              <a:gd name="connsiteY3" fmla="*/ 0 h 1594177"/>
              <a:gd name="connsiteX0" fmla="*/ 0 w 1594372"/>
              <a:gd name="connsiteY0" fmla="*/ 0 h 1594177"/>
              <a:gd name="connsiteX1" fmla="*/ 0 w 1594372"/>
              <a:gd name="connsiteY1" fmla="*/ 1594177 h 1594177"/>
              <a:gd name="connsiteX2" fmla="*/ 1594372 w 1594372"/>
              <a:gd name="connsiteY2" fmla="*/ 1594177 h 1594177"/>
              <a:gd name="connsiteX3" fmla="*/ 0 w 1594372"/>
              <a:gd name="connsiteY3" fmla="*/ 0 h 159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372" h="1594177">
                <a:moveTo>
                  <a:pt x="0" y="0"/>
                </a:moveTo>
                <a:lnTo>
                  <a:pt x="0" y="1594177"/>
                </a:lnTo>
                <a:lnTo>
                  <a:pt x="1594372" y="1594177"/>
                </a:lnTo>
                <a:lnTo>
                  <a:pt x="0" y="0"/>
                </a:lnTo>
                <a:close/>
              </a:path>
            </a:pathLst>
          </a:custGeom>
          <a:solidFill>
            <a:srgbClr val="1FC026"/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34780" y="3109331"/>
            <a:ext cx="1596484" cy="1596484"/>
          </a:xfrm>
          <a:prstGeom prst="rec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67938" y="3033935"/>
            <a:ext cx="133684" cy="133684"/>
          </a:xfrm>
          <a:prstGeom prst="ellipse">
            <a:avLst/>
          </a:prstGeom>
          <a:solidFill>
            <a:srgbClr val="1FC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64422" y="3033935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67938" y="4636245"/>
            <a:ext cx="133684" cy="133684"/>
          </a:xfrm>
          <a:prstGeom prst="ellipse">
            <a:avLst/>
          </a:prstGeom>
          <a:solidFill>
            <a:srgbClr val="1FC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66083" y="4638973"/>
            <a:ext cx="133684" cy="133684"/>
          </a:xfrm>
          <a:prstGeom prst="ellipse">
            <a:avLst/>
          </a:prstGeom>
          <a:solidFill>
            <a:srgbClr val="1FC0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66729" y="2593626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(0, 1)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3588" y="2597126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(1, 1)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3588" y="4688869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(1, 0)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6729" y="4688869"/>
            <a:ext cx="100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(0, 0)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/>
          <p:cNvCxnSpPr>
            <a:stCxn id="19" idx="2"/>
          </p:cNvCxnSpPr>
          <p:nvPr/>
        </p:nvCxnSpPr>
        <p:spPr>
          <a:xfrm>
            <a:off x="7371500" y="2661704"/>
            <a:ext cx="0" cy="648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4665" y="1953818"/>
            <a:ext cx="179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BasicRelaxation</a:t>
            </a:r>
            <a:r>
              <a:rPr lang="en-US" sz="2000" dirty="0" smtClean="0"/>
              <a:t> (Level-1)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510399" y="3485571"/>
            <a:ext cx="0" cy="14758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13564" y="4924100"/>
            <a:ext cx="179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Level-2</a:t>
            </a:r>
            <a:endParaRPr lang="en-US" sz="20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973580" y="4080013"/>
            <a:ext cx="0" cy="12441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76745" y="5297732"/>
            <a:ext cx="179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Level-3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2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65"/>
    </mc:Choice>
    <mc:Fallback xmlns="">
      <p:transition xmlns:p14="http://schemas.microsoft.com/office/powerpoint/2010/main" spd="slow" advTm="6726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0" grpId="0" animBg="1"/>
      <p:bldP spid="30" grpId="1" animBg="1"/>
      <p:bldP spid="18" grpId="0" animBg="1"/>
      <p:bldP spid="18" grpId="1" animBg="1"/>
      <p:bldP spid="19" grpId="0"/>
      <p:bldP spid="25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17" y="1600200"/>
            <a:ext cx="8467261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Goal:</a:t>
            </a:r>
            <a:r>
              <a:rPr lang="en-US" dirty="0" smtClean="0"/>
              <a:t> optimize an objective function of </a:t>
            </a:r>
            <a:r>
              <a:rPr lang="en-US" i="1" dirty="0" smtClean="0">
                <a:latin typeface="Times"/>
                <a:cs typeface="Times"/>
              </a:rPr>
              <a:t>n</a:t>
            </a:r>
            <a:r>
              <a:rPr lang="en-US" dirty="0" smtClean="0"/>
              <a:t> 0-1 variables</a:t>
            </a:r>
          </a:p>
          <a:p>
            <a:r>
              <a:rPr lang="en-US" dirty="0">
                <a:solidFill>
                  <a:schemeClr val="accent2"/>
                </a:solidFill>
              </a:rPr>
              <a:t>Subject to: </a:t>
            </a:r>
            <a:r>
              <a:rPr lang="en-US" dirty="0" smtClean="0"/>
              <a:t>certain constraints</a:t>
            </a:r>
          </a:p>
          <a:p>
            <a:endParaRPr lang="en-US" dirty="0"/>
          </a:p>
          <a:p>
            <a:r>
              <a:rPr lang="en-US" dirty="0" smtClean="0"/>
              <a:t>Arises everywhere in Computer Science, Operations Research, Scheduling,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30"/>
    </mc:Choice>
    <mc:Fallback xmlns="">
      <p:transition xmlns:p14="http://schemas.microsoft.com/office/powerpoint/2010/main" spd="slow" advTm="310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LP/SDP relaxation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" y="1396640"/>
            <a:ext cx="9142638" cy="54613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Automatic ways to generate </a:t>
            </a:r>
            <a:r>
              <a:rPr lang="en-US" sz="2400" i="1" dirty="0" smtClean="0">
                <a:solidFill>
                  <a:srgbClr val="C0504D"/>
                </a:solidFill>
              </a:rPr>
              <a:t>more and more </a:t>
            </a:r>
            <a:r>
              <a:rPr lang="en-US" sz="2400" i="1" dirty="0">
                <a:solidFill>
                  <a:srgbClr val="C0504D"/>
                </a:solidFill>
              </a:rPr>
              <a:t>variables &amp; constraints</a:t>
            </a:r>
            <a:r>
              <a:rPr lang="en-US" sz="2400" dirty="0" smtClean="0"/>
              <a:t>, leading to </a:t>
            </a:r>
            <a:r>
              <a:rPr lang="en-US" sz="2400" i="1" dirty="0" smtClean="0">
                <a:solidFill>
                  <a:srgbClr val="C0504D"/>
                </a:solidFill>
              </a:rPr>
              <a:t>tighter and tighter relaxations</a:t>
            </a:r>
            <a:endParaRPr lang="en-US" sz="2400" dirty="0"/>
          </a:p>
          <a:p>
            <a:r>
              <a:rPr lang="en-US" sz="2400" dirty="0" smtClean="0"/>
              <a:t>Start from the </a:t>
            </a:r>
            <a:r>
              <a:rPr lang="en-US" sz="2400" dirty="0" err="1" smtClean="0"/>
              <a:t>BasicRelaxation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/>
              <a:t>p</a:t>
            </a:r>
            <a:r>
              <a:rPr lang="en-US" sz="2400" dirty="0" smtClean="0"/>
              <a:t>ower of the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program increases as the </a:t>
            </a:r>
            <a:r>
              <a:rPr lang="en-US" sz="2400" dirty="0" smtClean="0">
                <a:solidFill>
                  <a:schemeClr val="accent2"/>
                </a:solidFill>
              </a:rPr>
              <a:t>level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goes up</a:t>
            </a:r>
          </a:p>
          <a:p>
            <a:endParaRPr lang="en-US" sz="2400" dirty="0" smtClean="0"/>
          </a:p>
          <a:p>
            <a:r>
              <a:rPr lang="en-US" sz="2400" dirty="0" smtClean="0"/>
              <a:t>Hierarchies studied in Operations Research</a:t>
            </a:r>
          </a:p>
          <a:p>
            <a:pPr lvl="1"/>
            <a:r>
              <a:rPr lang="en-US" sz="2400" dirty="0" err="1" smtClean="0"/>
              <a:t>Lovász-Schrijver</a:t>
            </a:r>
            <a:r>
              <a:rPr lang="en-US" sz="2400" dirty="0" smtClean="0"/>
              <a:t> LP (LS)</a:t>
            </a:r>
          </a:p>
          <a:p>
            <a:pPr lvl="1"/>
            <a:r>
              <a:rPr lang="en-US" sz="2400" dirty="0" err="1" smtClean="0"/>
              <a:t>Sherali</a:t>
            </a:r>
            <a:r>
              <a:rPr lang="en-US" sz="2400" dirty="0" smtClean="0"/>
              <a:t>-Adams (SA LP, SA+ SDP)</a:t>
            </a:r>
          </a:p>
          <a:p>
            <a:pPr lvl="1"/>
            <a:r>
              <a:rPr lang="en-US" sz="2400" dirty="0" err="1" smtClean="0"/>
              <a:t>Lasserre-Parrilo</a:t>
            </a:r>
            <a:r>
              <a:rPr lang="en-US" sz="2400" dirty="0" smtClean="0"/>
              <a:t> SDP (Las)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20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60945" y="3123123"/>
            <a:ext cx="7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54067" y="3953342"/>
            <a:ext cx="111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SA+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2441" y="4784457"/>
            <a:ext cx="80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Las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1884" y="2271139"/>
            <a:ext cx="7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LS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469231" y="2640472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6468493" y="3507944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6468493" y="4391605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41238" y="2206362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254067" y="3038115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239023" y="3913196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6239023" y="4784457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37"/>
    </mc:Choice>
    <mc:Fallback xmlns="">
      <p:transition xmlns:p14="http://schemas.microsoft.com/office/powerpoint/2010/main" spd="slow" advTm="454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LP/SDP relaxation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" y="1396640"/>
            <a:ext cx="9142638" cy="54613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Automatic ways to generate </a:t>
            </a:r>
            <a:r>
              <a:rPr lang="en-US" sz="2400" i="1" dirty="0" smtClean="0">
                <a:solidFill>
                  <a:srgbClr val="C0504D"/>
                </a:solidFill>
              </a:rPr>
              <a:t>more and more </a:t>
            </a:r>
            <a:r>
              <a:rPr lang="en-US" sz="2400" i="1" dirty="0">
                <a:solidFill>
                  <a:srgbClr val="C0504D"/>
                </a:solidFill>
              </a:rPr>
              <a:t>variables &amp; constraints</a:t>
            </a:r>
            <a:r>
              <a:rPr lang="en-US" sz="2400" dirty="0" smtClean="0"/>
              <a:t>, leading to </a:t>
            </a:r>
            <a:r>
              <a:rPr lang="en-US" sz="2400" i="1" dirty="0" smtClean="0">
                <a:solidFill>
                  <a:srgbClr val="C0504D"/>
                </a:solidFill>
              </a:rPr>
              <a:t>tighter and tighter relaxations</a:t>
            </a:r>
            <a:endParaRPr lang="en-US" sz="2400" dirty="0"/>
          </a:p>
          <a:p>
            <a:r>
              <a:rPr lang="en-US" sz="2400" dirty="0" smtClean="0"/>
              <a:t>Start from the </a:t>
            </a:r>
            <a:r>
              <a:rPr lang="en-US" sz="2400" dirty="0" err="1" smtClean="0"/>
              <a:t>BasicRelaxation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/>
              <a:t>p</a:t>
            </a:r>
            <a:r>
              <a:rPr lang="en-US" sz="2400" dirty="0" smtClean="0"/>
              <a:t>ower of the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program increases as the </a:t>
            </a:r>
            <a:r>
              <a:rPr lang="en-US" sz="2400" dirty="0" smtClean="0">
                <a:solidFill>
                  <a:schemeClr val="accent2"/>
                </a:solidFill>
              </a:rPr>
              <a:t>level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goes up</a:t>
            </a:r>
          </a:p>
          <a:p>
            <a:endParaRPr lang="en-US" sz="2400" dirty="0" smtClean="0"/>
          </a:p>
          <a:p>
            <a:r>
              <a:rPr lang="en-US" sz="2400" dirty="0" smtClean="0"/>
              <a:t>Hierarchies studied in Operations Research</a:t>
            </a:r>
          </a:p>
          <a:p>
            <a:pPr lvl="1"/>
            <a:r>
              <a:rPr lang="en-US" sz="2400" dirty="0" err="1" smtClean="0"/>
              <a:t>Lovász-Schrijver</a:t>
            </a:r>
            <a:r>
              <a:rPr lang="en-US" sz="2400" dirty="0" smtClean="0"/>
              <a:t> LP (LS)</a:t>
            </a:r>
          </a:p>
          <a:p>
            <a:pPr lvl="1"/>
            <a:r>
              <a:rPr lang="en-US" sz="2400" dirty="0" err="1" smtClean="0"/>
              <a:t>Sherali</a:t>
            </a:r>
            <a:r>
              <a:rPr lang="en-US" sz="2400" dirty="0" smtClean="0"/>
              <a:t>-Adams (SA LP, SA+ SDP)</a:t>
            </a:r>
          </a:p>
          <a:p>
            <a:pPr lvl="1"/>
            <a:r>
              <a:rPr lang="en-US" sz="2400" dirty="0" err="1" smtClean="0"/>
              <a:t>Lasserre-Parrilo</a:t>
            </a:r>
            <a:r>
              <a:rPr lang="en-US" sz="2400" dirty="0" smtClean="0"/>
              <a:t> SDP (Las)</a:t>
            </a:r>
          </a:p>
          <a:p>
            <a:r>
              <a:rPr lang="en-US" sz="2400" dirty="0" smtClean="0"/>
              <a:t>Powerful </a:t>
            </a:r>
            <a:r>
              <a:rPr lang="en-US" sz="2400" dirty="0" smtClean="0">
                <a:solidFill>
                  <a:schemeClr val="accent2"/>
                </a:solidFill>
              </a:rPr>
              <a:t>algorithmic framework</a:t>
            </a:r>
            <a:r>
              <a:rPr lang="en-US" sz="2400" dirty="0" smtClean="0"/>
              <a:t> capturing most</a:t>
            </a:r>
          </a:p>
          <a:p>
            <a:pPr marL="0" indent="0">
              <a:buNone/>
            </a:pPr>
            <a:r>
              <a:rPr lang="en-US" sz="2400" dirty="0" smtClean="0"/>
              <a:t>  known approximation algorithms within </a:t>
            </a:r>
            <a:r>
              <a:rPr lang="en-US" sz="2400" dirty="0" smtClean="0">
                <a:solidFill>
                  <a:schemeClr val="accent2"/>
                </a:solidFill>
              </a:rPr>
              <a:t>constant levels</a:t>
            </a:r>
          </a:p>
          <a:p>
            <a:pPr lvl="1"/>
            <a:r>
              <a:rPr lang="en-US" sz="2400" dirty="0" smtClean="0"/>
              <a:t>E.g. </a:t>
            </a:r>
            <a:r>
              <a:rPr lang="en-US" sz="2400" dirty="0" err="1" smtClean="0">
                <a:solidFill>
                  <a:schemeClr val="accent1"/>
                </a:solidFill>
              </a:rPr>
              <a:t>Arora-Rao-Vazirani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algorithm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463364" y="1877887"/>
            <a:ext cx="1645920" cy="2523768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C0504D"/>
                </a:solidFill>
              </a:rPr>
              <a:t>At Level-</a:t>
            </a:r>
            <a:r>
              <a:rPr lang="en-US" sz="2300" i="1" dirty="0" smtClean="0">
                <a:solidFill>
                  <a:srgbClr val="C0504D"/>
                </a:solidFill>
                <a:latin typeface="Times"/>
                <a:cs typeface="Times"/>
              </a:rPr>
              <a:t>k</a:t>
            </a:r>
            <a:r>
              <a:rPr lang="en-US" sz="2300" dirty="0" smtClean="0">
                <a:solidFill>
                  <a:srgbClr val="C0504D"/>
                </a:solidFill>
              </a:rPr>
              <a:t>:</a:t>
            </a:r>
            <a:endParaRPr lang="en-US" sz="2300" dirty="0">
              <a:solidFill>
                <a:srgbClr val="C0504D"/>
              </a:solidFill>
            </a:endParaRPr>
          </a:p>
          <a:p>
            <a:r>
              <a:rPr lang="en-US" sz="2300" i="1" dirty="0" err="1" smtClean="0">
                <a:solidFill>
                  <a:srgbClr val="C0504D"/>
                </a:solidFill>
                <a:latin typeface="Times"/>
                <a:cs typeface="Times"/>
              </a:rPr>
              <a:t>n</a:t>
            </a:r>
            <a:r>
              <a:rPr lang="en-US" sz="2300" i="1" baseline="30000" dirty="0" err="1" smtClean="0">
                <a:solidFill>
                  <a:srgbClr val="C0504D"/>
                </a:solidFill>
                <a:latin typeface="Times"/>
                <a:cs typeface="Times"/>
              </a:rPr>
              <a:t>O</a:t>
            </a:r>
            <a:r>
              <a:rPr lang="en-US" sz="2300" baseline="30000" dirty="0" smtClean="0">
                <a:solidFill>
                  <a:srgbClr val="C0504D"/>
                </a:solidFill>
                <a:latin typeface="Times"/>
                <a:cs typeface="Times"/>
              </a:rPr>
              <a:t>(</a:t>
            </a:r>
            <a:r>
              <a:rPr lang="en-US" sz="2300" i="1" baseline="30000" dirty="0" smtClean="0">
                <a:solidFill>
                  <a:srgbClr val="C0504D"/>
                </a:solidFill>
                <a:latin typeface="Times"/>
                <a:cs typeface="Times"/>
              </a:rPr>
              <a:t>k</a:t>
            </a:r>
            <a:r>
              <a:rPr lang="en-US" sz="2300" baseline="30000" dirty="0" smtClean="0">
                <a:solidFill>
                  <a:srgbClr val="C0504D"/>
                </a:solidFill>
                <a:latin typeface="Times"/>
                <a:cs typeface="Times"/>
              </a:rPr>
              <a:t>)</a:t>
            </a:r>
            <a:r>
              <a:rPr lang="en-US" sz="2300" baseline="30000" dirty="0" smtClean="0">
                <a:solidFill>
                  <a:srgbClr val="C0504D"/>
                </a:solidFill>
              </a:rPr>
              <a:t> </a:t>
            </a:r>
            <a:r>
              <a:rPr lang="en-US" sz="2300" dirty="0" smtClean="0">
                <a:solidFill>
                  <a:srgbClr val="C0504D"/>
                </a:solidFill>
              </a:rPr>
              <a:t> var.’s,</a:t>
            </a:r>
            <a:endParaRPr lang="en-US" sz="2300" baseline="30000" dirty="0">
              <a:solidFill>
                <a:srgbClr val="C0504D"/>
              </a:solidFill>
            </a:endParaRPr>
          </a:p>
          <a:p>
            <a:r>
              <a:rPr lang="en-US" sz="2300" dirty="0" smtClean="0">
                <a:solidFill>
                  <a:srgbClr val="C0504D"/>
                </a:solidFill>
              </a:rPr>
              <a:t>solvable in </a:t>
            </a:r>
            <a:r>
              <a:rPr lang="en-US" sz="2300" i="1" dirty="0" err="1">
                <a:solidFill>
                  <a:srgbClr val="C0504D"/>
                </a:solidFill>
                <a:latin typeface="Times"/>
                <a:cs typeface="Times"/>
              </a:rPr>
              <a:t>n</a:t>
            </a:r>
            <a:r>
              <a:rPr lang="en-US" sz="2300" i="1" baseline="30000" dirty="0" err="1">
                <a:solidFill>
                  <a:srgbClr val="C0504D"/>
                </a:solidFill>
                <a:latin typeface="Times"/>
                <a:cs typeface="Times"/>
              </a:rPr>
              <a:t>O</a:t>
            </a:r>
            <a:r>
              <a:rPr lang="en-US" sz="2300" baseline="30000" dirty="0">
                <a:solidFill>
                  <a:srgbClr val="C0504D"/>
                </a:solidFill>
                <a:latin typeface="Times"/>
                <a:cs typeface="Times"/>
              </a:rPr>
              <a:t>(</a:t>
            </a:r>
            <a:r>
              <a:rPr lang="en-US" sz="2300" i="1" baseline="30000" dirty="0">
                <a:solidFill>
                  <a:srgbClr val="C0504D"/>
                </a:solidFill>
                <a:latin typeface="Times"/>
                <a:cs typeface="Times"/>
              </a:rPr>
              <a:t>k</a:t>
            </a:r>
            <a:r>
              <a:rPr lang="en-US" sz="2300" baseline="30000" dirty="0" smtClean="0">
                <a:solidFill>
                  <a:srgbClr val="C0504D"/>
                </a:solidFill>
                <a:latin typeface="Times"/>
                <a:cs typeface="Times"/>
              </a:rPr>
              <a:t>)</a:t>
            </a:r>
            <a:r>
              <a:rPr lang="en-US" sz="2300" dirty="0" smtClean="0">
                <a:solidFill>
                  <a:srgbClr val="C0504D"/>
                </a:solidFill>
                <a:latin typeface="Times"/>
                <a:cs typeface="Times"/>
              </a:rPr>
              <a:t> </a:t>
            </a:r>
            <a:r>
              <a:rPr lang="en-US" sz="2300" dirty="0" smtClean="0">
                <a:solidFill>
                  <a:srgbClr val="C0504D"/>
                </a:solidFill>
              </a:rPr>
              <a:t>time</a:t>
            </a:r>
          </a:p>
          <a:p>
            <a:endParaRPr lang="en-US" sz="2300" dirty="0" smtClean="0">
              <a:solidFill>
                <a:srgbClr val="C0504D"/>
              </a:solidFill>
            </a:endParaRPr>
          </a:p>
          <a:p>
            <a:r>
              <a:rPr lang="en-US" sz="2300" dirty="0" smtClean="0">
                <a:solidFill>
                  <a:srgbClr val="C0504D"/>
                </a:solidFill>
              </a:rPr>
              <a:t>Level</a:t>
            </a:r>
            <a:r>
              <a:rPr lang="en-US" sz="2300" dirty="0">
                <a:solidFill>
                  <a:srgbClr val="C0504D"/>
                </a:solidFill>
              </a:rPr>
              <a:t>-</a:t>
            </a:r>
            <a:r>
              <a:rPr lang="en-US" sz="2300" i="1" dirty="0" smtClean="0">
                <a:solidFill>
                  <a:srgbClr val="C0504D"/>
                </a:solidFill>
                <a:latin typeface="Times"/>
                <a:cs typeface="Times"/>
              </a:rPr>
              <a:t>n</a:t>
            </a:r>
            <a:r>
              <a:rPr lang="en-US" sz="2300" dirty="0" smtClean="0">
                <a:solidFill>
                  <a:srgbClr val="C0504D"/>
                </a:solidFill>
              </a:rPr>
              <a:t> tight</a:t>
            </a:r>
          </a:p>
          <a:p>
            <a:pPr algn="r"/>
            <a:r>
              <a:rPr lang="en-US" sz="2000" dirty="0"/>
              <a:t>(</a:t>
            </a:r>
            <a:r>
              <a:rPr lang="en-US" sz="2000" i="1" dirty="0">
                <a:latin typeface="Times"/>
                <a:cs typeface="Times"/>
              </a:rPr>
              <a:t>n</a:t>
            </a:r>
            <a:r>
              <a:rPr lang="en-US" sz="2000" dirty="0"/>
              <a:t>: input </a:t>
            </a:r>
            <a:r>
              <a:rPr lang="en-US" sz="2000" dirty="0" smtClean="0"/>
              <a:t>size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21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60945" y="3123123"/>
            <a:ext cx="7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4067" y="3953342"/>
            <a:ext cx="111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SA+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2441" y="4784457"/>
            <a:ext cx="80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Las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1884" y="2271139"/>
            <a:ext cx="7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LS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6469231" y="2640472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6468493" y="3507944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6468493" y="4391605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241238" y="2206362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54067" y="3038115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239023" y="3913196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239023" y="4784457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0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60"/>
    </mc:Choice>
    <mc:Fallback xmlns="">
      <p:transition xmlns:p14="http://schemas.microsoft.com/office/powerpoint/2010/main" spd="slow" advTm="787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5942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 for convex relaxation hierarchies 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Use </a:t>
            </a:r>
            <a:r>
              <a:rPr lang="en-US" sz="2400" dirty="0">
                <a:solidFill>
                  <a:schemeClr val="accent2"/>
                </a:solidFill>
              </a:rPr>
              <a:t>hierarchies to design approximation algorithms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dense </a:t>
            </a:r>
            <a:r>
              <a:rPr lang="en-US" sz="1800" dirty="0" err="1" smtClean="0">
                <a:solidFill>
                  <a:schemeClr val="bg1"/>
                </a:solidFill>
                <a:latin typeface="Capitals"/>
                <a:cs typeface="Capitals"/>
              </a:rPr>
              <a:t>MaxCut</a:t>
            </a:r>
            <a:r>
              <a:rPr lang="en-US" sz="2400" dirty="0" smtClean="0">
                <a:solidFill>
                  <a:schemeClr val="bg1"/>
                </a:solidFill>
              </a:rPr>
              <a:t>, dense </a:t>
            </a:r>
            <a:r>
              <a:rPr lang="en-US" sz="2400" i="1" dirty="0">
                <a:solidFill>
                  <a:schemeClr val="bg1"/>
                </a:solidFill>
                <a:latin typeface="Times"/>
                <a:cs typeface="Times"/>
              </a:rPr>
              <a:t>k</a:t>
            </a:r>
            <a:r>
              <a:rPr lang="en-US" sz="2000" dirty="0">
                <a:solidFill>
                  <a:schemeClr val="bg1"/>
                </a:solidFill>
                <a:latin typeface="Capitals"/>
                <a:cs typeface="Capitals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Capitals"/>
                <a:cs typeface="Capitals"/>
              </a:rPr>
              <a:t>CSP</a:t>
            </a:r>
            <a:r>
              <a:rPr lang="en-US" sz="2400" dirty="0" smtClean="0">
                <a:solidFill>
                  <a:schemeClr val="bg1"/>
                </a:solidFill>
              </a:rPr>
              <a:t>, metric </a:t>
            </a:r>
            <a:r>
              <a:rPr lang="en-US" sz="1800" dirty="0" err="1">
                <a:solidFill>
                  <a:schemeClr val="bg1"/>
                </a:solidFill>
                <a:latin typeface="Capitals"/>
                <a:cs typeface="Capitals"/>
              </a:rPr>
              <a:t>MaxCut</a:t>
            </a:r>
            <a:r>
              <a:rPr lang="en-US" sz="2400" dirty="0" smtClean="0">
                <a:solidFill>
                  <a:schemeClr val="bg1"/>
                </a:solidFill>
              </a:rPr>
              <a:t>, locally</a:t>
            </a:r>
            <a:r>
              <a:rPr lang="en-US" sz="2400" dirty="0">
                <a:solidFill>
                  <a:schemeClr val="bg1"/>
                </a:solidFill>
              </a:rPr>
              <a:t>-dense </a:t>
            </a:r>
            <a:r>
              <a:rPr lang="en-US" sz="2400" i="1" dirty="0">
                <a:solidFill>
                  <a:schemeClr val="bg1"/>
                </a:solidFill>
                <a:latin typeface="Times"/>
                <a:cs typeface="Times"/>
              </a:rPr>
              <a:t>k</a:t>
            </a:r>
            <a:r>
              <a:rPr lang="en-US" sz="2000" dirty="0">
                <a:solidFill>
                  <a:schemeClr val="bg1"/>
                </a:solidFill>
                <a:latin typeface="Capitals"/>
                <a:cs typeface="Capitals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Capitals"/>
                <a:cs typeface="Capitals"/>
              </a:rPr>
              <a:t>CSP</a:t>
            </a:r>
            <a:r>
              <a:rPr lang="en-US" sz="2400" dirty="0" smtClean="0">
                <a:solidFill>
                  <a:schemeClr val="bg1"/>
                </a:solidFill>
              </a:rPr>
              <a:t>, dense </a:t>
            </a:r>
            <a:r>
              <a:rPr lang="en-US" sz="1800" dirty="0" err="1">
                <a:solidFill>
                  <a:schemeClr val="bg1"/>
                </a:solidFill>
                <a:latin typeface="Capitals"/>
                <a:cs typeface="Capitals"/>
              </a:rPr>
              <a:t>MaxGraphIsomorphism</a:t>
            </a:r>
            <a:r>
              <a:rPr lang="en-US" sz="2400" dirty="0" smtClean="0">
                <a:solidFill>
                  <a:schemeClr val="bg1"/>
                </a:solidFill>
              </a:rPr>
              <a:t>, (dense </a:t>
            </a:r>
            <a:r>
              <a:rPr lang="en-US" sz="2400" dirty="0">
                <a:solidFill>
                  <a:schemeClr val="bg1"/>
                </a:solidFill>
              </a:rPr>
              <a:t>&amp; metric) </a:t>
            </a:r>
            <a:r>
              <a:rPr lang="en-US" sz="1800" dirty="0" err="1">
                <a:solidFill>
                  <a:schemeClr val="bg1"/>
                </a:solidFill>
                <a:latin typeface="Capitals"/>
                <a:cs typeface="Capitals"/>
              </a:rPr>
              <a:t>MaxGraphIsomorphism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[Yoshida-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Zhou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’14]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/>
              <a:t>What problems are resistant to hierarchies – the limitation of hierarchies</a:t>
            </a:r>
            <a:r>
              <a:rPr lang="en-US" sz="2400" dirty="0" smtClean="0"/>
              <a:t>?</a:t>
            </a:r>
          </a:p>
          <a:p>
            <a:pPr lvl="1"/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SparsestCut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[Guruswami-Sinop-</a:t>
            </a:r>
            <a:r>
              <a:rPr lang="en-US" sz="2000" b="1" dirty="0">
                <a:solidFill>
                  <a:srgbClr val="FFFFFF"/>
                </a:solidFill>
              </a:rPr>
              <a:t>Zhou</a:t>
            </a:r>
            <a:r>
              <a:rPr lang="en-US" sz="2000" dirty="0">
                <a:solidFill>
                  <a:srgbClr val="FFFFFF"/>
                </a:solidFill>
              </a:rPr>
              <a:t>’</a:t>
            </a:r>
            <a:r>
              <a:rPr lang="en-US" sz="2000" dirty="0" smtClean="0">
                <a:solidFill>
                  <a:srgbClr val="FFFFFF"/>
                </a:solidFill>
              </a:rPr>
              <a:t>13]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Dense</a:t>
            </a:r>
            <a:r>
              <a:rPr lang="en-US" sz="2400" i="1" dirty="0" err="1" smtClean="0">
                <a:solidFill>
                  <a:srgbClr val="FFFFFF"/>
                </a:solidFill>
                <a:latin typeface="Times"/>
                <a:cs typeface="Times"/>
              </a:rPr>
              <a:t>k</a:t>
            </a:r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Subgraph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[</a:t>
            </a:r>
            <a:r>
              <a:rPr lang="en-US" sz="2000" dirty="0">
                <a:solidFill>
                  <a:srgbClr val="FFFFFF"/>
                </a:solidFill>
              </a:rPr>
              <a:t>Bhaskara-Charikar-Guruswami-Vijayaraghavan-</a:t>
            </a:r>
            <a:r>
              <a:rPr lang="en-US" sz="2000" b="1" dirty="0">
                <a:solidFill>
                  <a:srgbClr val="FFFFFF"/>
                </a:solidFill>
              </a:rPr>
              <a:t>Zhou</a:t>
            </a:r>
            <a:r>
              <a:rPr lang="en-US" sz="2000" dirty="0">
                <a:solidFill>
                  <a:srgbClr val="FFFFFF"/>
                </a:solidFill>
              </a:rPr>
              <a:t>’12</a:t>
            </a:r>
            <a:r>
              <a:rPr lang="en-US" sz="2000" dirty="0" smtClean="0">
                <a:solidFill>
                  <a:srgbClr val="FFFFFF"/>
                </a:solidFill>
              </a:rPr>
              <a:t>]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GraphIsomorphism</a:t>
            </a:r>
            <a:r>
              <a:rPr lang="en-US" sz="240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[O’Donnell-Wright-Wu-</a:t>
            </a:r>
            <a:r>
              <a:rPr lang="en-US" sz="2000" b="1" dirty="0" smtClean="0">
                <a:solidFill>
                  <a:srgbClr val="FFFFFF"/>
                </a:solidFill>
              </a:rPr>
              <a:t>Zhou</a:t>
            </a:r>
            <a:r>
              <a:rPr lang="en-US" sz="2000" dirty="0">
                <a:solidFill>
                  <a:srgbClr val="FFFFFF"/>
                </a:solidFill>
              </a:rPr>
              <a:t>’</a:t>
            </a:r>
            <a:r>
              <a:rPr lang="en-US" sz="2000" dirty="0" smtClean="0">
                <a:solidFill>
                  <a:srgbClr val="FFFFFF"/>
                </a:solidFill>
              </a:rPr>
              <a:t>14]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smtClean="0"/>
              <a:t>New perspective for hierarchy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Connection from theory of algebraic proof complexity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N</a:t>
            </a:r>
            <a:r>
              <a:rPr lang="en-US" sz="2400" dirty="0" smtClean="0">
                <a:solidFill>
                  <a:srgbClr val="FFFFFF"/>
                </a:solidFill>
              </a:rPr>
              <a:t>ew insight to big open problem in approximation algorithms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results: </a:t>
            </a:r>
            <a:r>
              <a:rPr lang="en-US" dirty="0" err="1" smtClean="0"/>
              <a:t>Sherali</a:t>
            </a:r>
            <a:r>
              <a:rPr lang="en-US" dirty="0" smtClean="0"/>
              <a:t>-Adams LP hierarchy for </a:t>
            </a:r>
            <a:r>
              <a:rPr lang="en-US" dirty="0" smtClean="0">
                <a:solidFill>
                  <a:schemeClr val="accent6"/>
                </a:solidFill>
              </a:rPr>
              <a:t>dense</a:t>
            </a:r>
            <a:r>
              <a:rPr lang="en-US" dirty="0" smtClean="0"/>
              <a:t> </a:t>
            </a:r>
            <a:r>
              <a:rPr lang="en-US" sz="3300" dirty="0" err="1">
                <a:latin typeface="Capitals"/>
                <a:cs typeface="Capitals"/>
              </a:rPr>
              <a:t>MaxCut</a:t>
            </a:r>
            <a:endParaRPr lang="en-US" sz="3300" dirty="0">
              <a:latin typeface="Capitals"/>
              <a:cs typeface="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87902"/>
            <a:ext cx="5549557" cy="324869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Theorem.</a:t>
            </a:r>
            <a:r>
              <a:rPr lang="en-US" sz="2400" dirty="0" smtClean="0"/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[Yoshida-</a:t>
            </a:r>
            <a:r>
              <a:rPr lang="en-US" sz="2000" b="1" dirty="0" smtClean="0">
                <a:solidFill>
                  <a:schemeClr val="tx2"/>
                </a:solidFill>
              </a:rPr>
              <a:t>Zhou</a:t>
            </a:r>
            <a:r>
              <a:rPr lang="en-US" sz="2000" dirty="0" smtClean="0">
                <a:solidFill>
                  <a:schemeClr val="accent1"/>
                </a:solidFill>
              </a:rPr>
              <a:t>’14]</a:t>
            </a:r>
            <a:r>
              <a:rPr lang="en-US" sz="2000" dirty="0" smtClean="0"/>
              <a:t> </a:t>
            </a:r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accent6"/>
                </a:solidFill>
              </a:rPr>
              <a:t>dense</a:t>
            </a:r>
            <a:r>
              <a:rPr lang="en-US" sz="2400" dirty="0" smtClean="0"/>
              <a:t> </a:t>
            </a:r>
            <a:r>
              <a:rPr lang="en-US" sz="1800" dirty="0" err="1" smtClean="0">
                <a:latin typeface="Capitals"/>
                <a:cs typeface="Capitals"/>
              </a:rPr>
              <a:t>MaxCut</a:t>
            </a:r>
            <a:r>
              <a:rPr lang="en-US" sz="2400" dirty="0" smtClean="0"/>
              <a:t>, </a:t>
            </a:r>
            <a:r>
              <a:rPr lang="en-US" sz="2400" dirty="0" err="1" smtClean="0"/>
              <a:t>Sherali</a:t>
            </a:r>
            <a:r>
              <a:rPr lang="en-US" sz="2400" dirty="0" smtClean="0"/>
              <a:t>-Adams LP hierarchy approximates the optimum </a:t>
            </a:r>
            <a:r>
              <a:rPr lang="en-US" sz="2400" i="1" dirty="0" smtClean="0">
                <a:solidFill>
                  <a:srgbClr val="C0504D"/>
                </a:solidFill>
              </a:rPr>
              <a:t>arbitrarily well</a:t>
            </a:r>
            <a:r>
              <a:rPr lang="en-US" sz="2400" dirty="0" smtClean="0"/>
              <a:t> in </a:t>
            </a:r>
            <a:r>
              <a:rPr lang="en-US" sz="2400" i="1" dirty="0" smtClean="0">
                <a:solidFill>
                  <a:srgbClr val="C0504D"/>
                </a:solidFill>
              </a:rPr>
              <a:t>constant level (polynomial-time)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Integrality gap of level-</a:t>
            </a:r>
            <a:r>
              <a:rPr lang="en-US" sz="2400" i="1" dirty="0" smtClean="0">
                <a:solidFill>
                  <a:srgbClr val="C0504D"/>
                </a:solidFill>
                <a:latin typeface="Times"/>
                <a:cs typeface="Times"/>
              </a:rPr>
              <a:t>O</a:t>
            </a:r>
            <a:r>
              <a:rPr lang="en-US" sz="2400" dirty="0" smtClean="0">
                <a:solidFill>
                  <a:srgbClr val="C0504D"/>
                </a:solidFill>
                <a:latin typeface="Times"/>
                <a:cs typeface="Times"/>
              </a:rPr>
              <a:t>(1/</a:t>
            </a:r>
            <a:r>
              <a:rPr lang="en-US" sz="2400" i="1" dirty="0" smtClean="0">
                <a:solidFill>
                  <a:srgbClr val="C0504D"/>
                </a:solidFill>
                <a:latin typeface="Times"/>
                <a:cs typeface="Times"/>
              </a:rPr>
              <a:t>ε</a:t>
            </a:r>
            <a:r>
              <a:rPr lang="en-US" sz="2400" baseline="30000" dirty="0" smtClean="0">
                <a:solidFill>
                  <a:srgbClr val="C0504D"/>
                </a:solidFill>
                <a:latin typeface="Times"/>
                <a:cs typeface="Times"/>
              </a:rPr>
              <a:t>2</a:t>
            </a:r>
            <a:r>
              <a:rPr lang="en-US" sz="2400" dirty="0" smtClean="0">
                <a:solidFill>
                  <a:srgbClr val="C0504D"/>
                </a:solidFill>
                <a:latin typeface="Times"/>
                <a:cs typeface="Times"/>
              </a:rPr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Sherali</a:t>
            </a:r>
            <a:r>
              <a:rPr lang="en-US" sz="2400" dirty="0" smtClean="0"/>
              <a:t>-Adams LP is </a:t>
            </a:r>
            <a:r>
              <a:rPr lang="en-US" sz="2400" dirty="0" smtClean="0">
                <a:solidFill>
                  <a:schemeClr val="accent2"/>
                </a:solidFill>
                <a:latin typeface="Times"/>
                <a:cs typeface="Times"/>
              </a:rPr>
              <a:t>(1-</a:t>
            </a:r>
            <a:r>
              <a:rPr lang="en-US" sz="2400" i="1" dirty="0" smtClean="0">
                <a:solidFill>
                  <a:schemeClr val="accent2"/>
                </a:solidFill>
                <a:latin typeface="Times"/>
                <a:cs typeface="Times"/>
              </a:rPr>
              <a:t>ε</a:t>
            </a:r>
            <a:r>
              <a:rPr lang="en-US" sz="2400" dirty="0" smtClean="0">
                <a:solidFill>
                  <a:schemeClr val="accent2"/>
                </a:solidFill>
                <a:latin typeface="Times"/>
                <a:cs typeface="Times"/>
              </a:rPr>
              <a:t>) </a:t>
            </a:r>
            <a:r>
              <a:rPr lang="en-US" sz="2400" dirty="0" smtClean="0"/>
              <a:t>for </a:t>
            </a:r>
            <a:r>
              <a:rPr lang="en-US" sz="2400" dirty="0">
                <a:solidFill>
                  <a:schemeClr val="accent6"/>
                </a:solidFill>
              </a:rPr>
              <a:t>dense</a:t>
            </a:r>
            <a:r>
              <a:rPr lang="en-US" sz="2400" dirty="0" smtClean="0"/>
              <a:t>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for any constant </a:t>
            </a:r>
            <a:r>
              <a:rPr lang="en-US" sz="2400" i="1" dirty="0" err="1">
                <a:latin typeface="Times"/>
                <a:cs typeface="Times"/>
              </a:rPr>
              <a:t>ε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49557" y="3187901"/>
            <a:ext cx="3594443" cy="278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Graph </a:t>
            </a:r>
            <a:r>
              <a:rPr lang="en-US" sz="2400" dirty="0" smtClean="0"/>
              <a:t>with </a:t>
            </a:r>
            <a:r>
              <a:rPr lang="en-US" sz="2400" i="1" dirty="0" smtClean="0">
                <a:latin typeface="Times"/>
                <a:cs typeface="Times"/>
              </a:rPr>
              <a:t>n</a:t>
            </a:r>
            <a:r>
              <a:rPr lang="en-US" sz="2400" dirty="0" smtClean="0"/>
              <a:t> vertices has at most </a:t>
            </a:r>
            <a:r>
              <a:rPr lang="en-US" sz="2400" i="1" dirty="0" smtClean="0">
                <a:latin typeface="Times"/>
                <a:cs typeface="Times"/>
              </a:rPr>
              <a:t>n</a:t>
            </a:r>
            <a:r>
              <a:rPr lang="en-US" sz="2400" baseline="30000" dirty="0" smtClean="0">
                <a:latin typeface="Times"/>
                <a:cs typeface="Times"/>
              </a:rPr>
              <a:t>2</a:t>
            </a:r>
            <a:r>
              <a:rPr lang="en-US" sz="2400" dirty="0" smtClean="0"/>
              <a:t> edges</a:t>
            </a:r>
          </a:p>
          <a:p>
            <a:r>
              <a:rPr lang="en-US" sz="2400" dirty="0"/>
              <a:t>Say it’s </a:t>
            </a:r>
            <a:r>
              <a:rPr lang="en-US" sz="2400" dirty="0" smtClean="0">
                <a:solidFill>
                  <a:schemeClr val="accent6"/>
                </a:solidFill>
              </a:rPr>
              <a:t>dense</a:t>
            </a:r>
            <a:r>
              <a:rPr lang="en-US" sz="2400" dirty="0" smtClean="0"/>
              <a:t> if it has at least </a:t>
            </a:r>
            <a:r>
              <a:rPr lang="en-US" sz="2400" dirty="0" smtClean="0">
                <a:latin typeface="Times"/>
                <a:cs typeface="Times"/>
              </a:rPr>
              <a:t>.01</a:t>
            </a:r>
            <a:r>
              <a:rPr lang="en-US" sz="2400" i="1" dirty="0" smtClean="0">
                <a:latin typeface="Times"/>
                <a:cs typeface="Times"/>
              </a:rPr>
              <a:t>n</a:t>
            </a:r>
            <a:r>
              <a:rPr lang="en-US" sz="2400" baseline="30000" dirty="0" smtClean="0">
                <a:latin typeface="Times"/>
                <a:cs typeface="Times"/>
              </a:rPr>
              <a:t>2</a:t>
            </a:r>
            <a:r>
              <a:rPr lang="en-US" sz="2400" dirty="0" smtClean="0"/>
              <a:t> edges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49557" y="3288895"/>
            <a:ext cx="0" cy="3562143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4-01-28 at 10.25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82" y="4768530"/>
            <a:ext cx="1799810" cy="1778510"/>
          </a:xfrm>
          <a:prstGeom prst="rect">
            <a:avLst/>
          </a:prstGeom>
        </p:spPr>
      </p:pic>
      <p:pic>
        <p:nvPicPr>
          <p:cNvPr id="11" name="Picture 10" descr="Screen Shot 2014-01-28 at 10.27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52" y="4938628"/>
            <a:ext cx="1580917" cy="15255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74142" y="6436592"/>
            <a:ext cx="980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dense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827906" y="6450928"/>
            <a:ext cx="980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sparse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23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82241" y="1489753"/>
            <a:ext cx="8686801" cy="151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en-US" sz="2400" dirty="0" smtClean="0">
                <a:latin typeface="Calibri"/>
                <a:cs typeface="Calibri"/>
              </a:rPr>
              <a:t>General </a:t>
            </a:r>
            <a:r>
              <a:rPr lang="en-US" sz="1800" dirty="0" err="1" smtClean="0">
                <a:latin typeface="Capitals"/>
                <a:cs typeface="Capitals"/>
              </a:rPr>
              <a:t>MaxCut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endParaRPr lang="en-US" sz="2400" dirty="0">
              <a:latin typeface="Calibri"/>
              <a:cs typeface="Calibri"/>
            </a:endParaRPr>
          </a:p>
          <a:p>
            <a:pPr marL="857250" lvl="1" indent="-342900"/>
            <a:r>
              <a:rPr lang="en-US" sz="2400" dirty="0"/>
              <a:t>.878-approximable by SDP </a:t>
            </a:r>
            <a:r>
              <a:rPr lang="en-US" sz="2000" dirty="0">
                <a:solidFill>
                  <a:schemeClr val="accent1"/>
                </a:solidFill>
              </a:rPr>
              <a:t>[</a:t>
            </a:r>
            <a:r>
              <a:rPr lang="en-US" sz="2000" dirty="0">
                <a:solidFill>
                  <a:srgbClr val="4F81BD"/>
                </a:solidFill>
              </a:rPr>
              <a:t>Goemans-Williamson</a:t>
            </a:r>
            <a:r>
              <a:rPr lang="en-US" sz="2000" dirty="0">
                <a:solidFill>
                  <a:schemeClr val="accent1"/>
                </a:solidFill>
              </a:rPr>
              <a:t>’95] </a:t>
            </a:r>
          </a:p>
          <a:p>
            <a:pPr marL="857250" lvl="1" indent="-342900"/>
            <a:r>
              <a:rPr lang="en-US" sz="2400" dirty="0"/>
              <a:t>NP-hard to .941-approximate </a:t>
            </a:r>
            <a:r>
              <a:rPr lang="en-US" sz="2000" dirty="0">
                <a:solidFill>
                  <a:srgbClr val="4F81BD"/>
                </a:solidFill>
              </a:rPr>
              <a:t>[Håstad’01, TSSW’00]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5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79"/>
    </mc:Choice>
    <mc:Fallback xmlns="">
      <p:transition xmlns:p14="http://schemas.microsoft.com/office/powerpoint/2010/main" spd="slow" advTm="998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230339" y="2678316"/>
            <a:ext cx="5913661" cy="3669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[dlV’96]</a:t>
            </a:r>
            <a:r>
              <a:rPr lang="en-US" sz="2400" dirty="0" smtClean="0"/>
              <a:t> via </a:t>
            </a:r>
            <a:r>
              <a:rPr lang="en-US" sz="2400" dirty="0" smtClean="0">
                <a:solidFill>
                  <a:srgbClr val="008000"/>
                </a:solidFill>
              </a:rPr>
              <a:t>sampling and </a:t>
            </a:r>
            <a:r>
              <a:rPr kumimoji="1" lang="en-US" altLang="ja-JP" sz="2400" dirty="0" smtClean="0">
                <a:solidFill>
                  <a:srgbClr val="008000"/>
                </a:solidFill>
              </a:rPr>
              <a:t>exhaustive search</a:t>
            </a:r>
            <a:endParaRPr lang="en-US" sz="1800" dirty="0">
              <a:solidFill>
                <a:srgbClr val="008000"/>
              </a:solidFill>
              <a:latin typeface="Capitals"/>
              <a:cs typeface="Capitals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[FK’96]</a:t>
            </a:r>
            <a:r>
              <a:rPr kumimoji="1" lang="en-US" sz="2400" dirty="0"/>
              <a:t> via </a:t>
            </a:r>
            <a:r>
              <a:rPr lang="en-US" altLang="ja-JP" sz="2400" dirty="0">
                <a:solidFill>
                  <a:srgbClr val="008000"/>
                </a:solidFill>
              </a:rPr>
              <a:t>weak </a:t>
            </a:r>
            <a:r>
              <a:rPr lang="en-US" altLang="ja-JP" sz="2400" dirty="0" err="1">
                <a:solidFill>
                  <a:srgbClr val="008000"/>
                </a:solidFill>
              </a:rPr>
              <a:t>Szemerédi’s</a:t>
            </a:r>
            <a:r>
              <a:rPr lang="en-US" altLang="ja-JP" sz="2400" dirty="0">
                <a:solidFill>
                  <a:srgbClr val="008000"/>
                </a:solidFill>
              </a:rPr>
              <a:t> regularity lemma </a:t>
            </a:r>
            <a:endParaRPr lang="en-US" sz="24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[dlVK’01]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via </a:t>
            </a:r>
            <a:r>
              <a:rPr lang="en-US" sz="2400" dirty="0">
                <a:solidFill>
                  <a:srgbClr val="008000"/>
                </a:solidFill>
              </a:rPr>
              <a:t>copying important variables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[dlVKKV’05] </a:t>
            </a:r>
            <a:r>
              <a:rPr lang="en-US" sz="2400" dirty="0" smtClean="0"/>
              <a:t>via </a:t>
            </a:r>
            <a:r>
              <a:rPr lang="en-US" sz="2400" dirty="0">
                <a:solidFill>
                  <a:srgbClr val="008000"/>
                </a:solidFill>
              </a:rPr>
              <a:t>a variant of SVD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89752"/>
            <a:ext cx="4100047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Within a few levels, </a:t>
            </a:r>
            <a:r>
              <a:rPr lang="en-US" sz="2400" dirty="0" err="1" smtClean="0"/>
              <a:t>Sherali</a:t>
            </a:r>
            <a:r>
              <a:rPr lang="en-US" sz="2400" dirty="0" smtClean="0"/>
              <a:t>-Adams LP hierarchy arbitrarily well approximates</a:t>
            </a:r>
          </a:p>
          <a:p>
            <a:pPr lvl="1"/>
            <a:r>
              <a:rPr lang="en-US" sz="2400" dirty="0" smtClean="0"/>
              <a:t>dense </a:t>
            </a:r>
            <a:r>
              <a:rPr lang="en-US" sz="1800" dirty="0" err="1" smtClean="0">
                <a:latin typeface="Capitals"/>
                <a:cs typeface="Capitals"/>
              </a:rPr>
              <a:t>MaxCut</a:t>
            </a:r>
            <a:endParaRPr lang="en-US" sz="1800" dirty="0">
              <a:latin typeface="Capitals"/>
              <a:cs typeface="Capitals"/>
            </a:endParaRPr>
          </a:p>
          <a:p>
            <a:pPr lvl="1"/>
            <a:r>
              <a:rPr lang="en-US" sz="2400" dirty="0" smtClean="0"/>
              <a:t>dense </a:t>
            </a:r>
            <a:r>
              <a:rPr lang="en-US" sz="2400" i="1" dirty="0" smtClean="0">
                <a:latin typeface="Times"/>
                <a:cs typeface="Times"/>
              </a:rPr>
              <a:t>k</a:t>
            </a:r>
            <a:r>
              <a:rPr lang="en-US" sz="1800" dirty="0">
                <a:latin typeface="Capitals"/>
                <a:cs typeface="Capitals"/>
              </a:rPr>
              <a:t>-CSP</a:t>
            </a:r>
          </a:p>
          <a:p>
            <a:pPr lvl="1"/>
            <a:r>
              <a:rPr lang="en-US" sz="2400" dirty="0" smtClean="0"/>
              <a:t>metric </a:t>
            </a:r>
            <a:r>
              <a:rPr lang="en-US" sz="1800" dirty="0" err="1" smtClean="0">
                <a:latin typeface="Capitals"/>
                <a:cs typeface="Capitals"/>
              </a:rPr>
              <a:t>MaxCut</a:t>
            </a:r>
            <a:endParaRPr lang="en-US" sz="1800" dirty="0">
              <a:latin typeface="Capitals"/>
              <a:cs typeface="Capitals"/>
            </a:endParaRPr>
          </a:p>
          <a:p>
            <a:pPr lvl="1"/>
            <a:r>
              <a:rPr lang="en-US" sz="2400" dirty="0" smtClean="0"/>
              <a:t>locally-dense </a:t>
            </a:r>
            <a:r>
              <a:rPr lang="en-US" sz="2400" i="1" dirty="0">
                <a:latin typeface="Times"/>
                <a:cs typeface="Times"/>
              </a:rPr>
              <a:t>k</a:t>
            </a:r>
            <a:r>
              <a:rPr lang="en-US" sz="1800" dirty="0">
                <a:latin typeface="Capitals"/>
                <a:cs typeface="Capitals"/>
              </a:rPr>
              <a:t>-CSP</a:t>
            </a:r>
          </a:p>
          <a:p>
            <a:pPr lvl="1"/>
            <a:r>
              <a:rPr lang="en-US" sz="2400" dirty="0" smtClean="0"/>
              <a:t>dense </a:t>
            </a:r>
            <a:r>
              <a:rPr lang="en-US" sz="1800" dirty="0" err="1">
                <a:latin typeface="Capitals"/>
                <a:cs typeface="Capitals"/>
              </a:rPr>
              <a:t>MaxGraphIsomorphism</a:t>
            </a:r>
            <a:endParaRPr lang="en-US" sz="1800" dirty="0">
              <a:latin typeface="Capitals"/>
              <a:cs typeface="Capitals"/>
            </a:endParaRPr>
          </a:p>
          <a:p>
            <a:pPr lvl="1"/>
            <a:r>
              <a:rPr lang="en-US" sz="2400" dirty="0" smtClean="0"/>
              <a:t>(dense &amp; metric) </a:t>
            </a:r>
            <a:r>
              <a:rPr lang="en-US" sz="1800" dirty="0" err="1">
                <a:latin typeface="Capitals"/>
                <a:cs typeface="Capitals"/>
              </a:rPr>
              <a:t>MaxGraphIsomorphism</a:t>
            </a:r>
            <a:endParaRPr lang="en-US" sz="1800" dirty="0">
              <a:latin typeface="Capitals"/>
              <a:cs typeface="Capital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17209" y="1490286"/>
            <a:ext cx="5126791" cy="53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Although</a:t>
            </a:r>
            <a:r>
              <a:rPr lang="en-US" sz="2400" dirty="0" smtClean="0"/>
              <a:t> many of our algorithmic results were known via other techniques…</a:t>
            </a:r>
          </a:p>
          <a:p>
            <a:endParaRPr lang="en-US" sz="2400" dirty="0" smtClean="0"/>
          </a:p>
          <a:p>
            <a:pPr marL="914400" lvl="2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chemeClr val="accent2"/>
                </a:solidFill>
              </a:rPr>
              <a:t>Our results show that </a:t>
            </a:r>
            <a:r>
              <a:rPr lang="en-US" sz="2400" dirty="0" err="1" smtClean="0">
                <a:solidFill>
                  <a:schemeClr val="accent2"/>
                </a:solidFill>
              </a:rPr>
              <a:t>Sherali</a:t>
            </a:r>
            <a:r>
              <a:rPr lang="en-US" sz="2400" dirty="0" smtClean="0">
                <a:solidFill>
                  <a:schemeClr val="accent2"/>
                </a:solidFill>
              </a:rPr>
              <a:t>-Adams LP hierarchy is a unified approach implying all previous techniques!</a:t>
            </a:r>
          </a:p>
        </p:txBody>
      </p:sp>
      <p:sp>
        <p:nvSpPr>
          <p:cNvPr id="5" name="Rectangle 4"/>
          <p:cNvSpPr/>
          <p:nvPr/>
        </p:nvSpPr>
        <p:spPr>
          <a:xfrm>
            <a:off x="4389995" y="1490286"/>
            <a:ext cx="1328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Although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51549" y="4380897"/>
            <a:ext cx="5894688" cy="104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[</a:t>
            </a:r>
            <a:r>
              <a:rPr lang="en-US" sz="2200" dirty="0">
                <a:solidFill>
                  <a:schemeClr val="accent1"/>
                </a:solidFill>
              </a:rPr>
              <a:t>AFK’02</a:t>
            </a:r>
            <a:r>
              <a:rPr lang="en-US" sz="2200" dirty="0" smtClean="0">
                <a:solidFill>
                  <a:schemeClr val="accent1"/>
                </a:solidFill>
              </a:rPr>
              <a:t>]</a:t>
            </a:r>
            <a:r>
              <a:rPr lang="en-US" sz="2400" dirty="0"/>
              <a:t> </a:t>
            </a:r>
            <a:r>
              <a:rPr lang="en-US" sz="2400" dirty="0" smtClean="0"/>
              <a:t>via </a:t>
            </a:r>
            <a:r>
              <a:rPr lang="en-US" sz="2400" dirty="0">
                <a:solidFill>
                  <a:srgbClr val="008000"/>
                </a:solidFill>
              </a:rPr>
              <a:t>LP relaxation for  “assignment problems with extra constraints”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58617" y="1601467"/>
            <a:ext cx="0" cy="1159685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59162" y="5163949"/>
            <a:ext cx="0" cy="1638827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731661" y="5758532"/>
            <a:ext cx="3063821" cy="514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(New, not known before)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0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96"/>
    </mc:Choice>
    <mc:Fallback xmlns="">
      <p:transition xmlns:p14="http://schemas.microsoft.com/office/powerpoint/2010/main" spd="slow" advTm="10019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5942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 for convex relaxation hierarchies 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hierarchies to design approximation algorithms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dense </a:t>
            </a:r>
            <a:r>
              <a:rPr lang="en-US" sz="1800" dirty="0" err="1" smtClean="0">
                <a:solidFill>
                  <a:schemeClr val="bg1"/>
                </a:solidFill>
                <a:latin typeface="Capitals"/>
                <a:cs typeface="Capitals"/>
              </a:rPr>
              <a:t>MaxCut</a:t>
            </a:r>
            <a:r>
              <a:rPr lang="en-US" sz="2400" dirty="0" smtClean="0">
                <a:solidFill>
                  <a:schemeClr val="bg1"/>
                </a:solidFill>
              </a:rPr>
              <a:t>, dense </a:t>
            </a:r>
            <a:r>
              <a:rPr lang="en-US" sz="2400" i="1" dirty="0">
                <a:solidFill>
                  <a:schemeClr val="bg1"/>
                </a:solidFill>
                <a:latin typeface="Times"/>
                <a:cs typeface="Times"/>
              </a:rPr>
              <a:t>k</a:t>
            </a:r>
            <a:r>
              <a:rPr lang="en-US" sz="2000" dirty="0">
                <a:solidFill>
                  <a:schemeClr val="bg1"/>
                </a:solidFill>
                <a:latin typeface="Capitals"/>
                <a:cs typeface="Capitals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Capitals"/>
                <a:cs typeface="Capitals"/>
              </a:rPr>
              <a:t>CSP</a:t>
            </a:r>
            <a:r>
              <a:rPr lang="en-US" sz="2400" dirty="0" smtClean="0">
                <a:solidFill>
                  <a:schemeClr val="bg1"/>
                </a:solidFill>
              </a:rPr>
              <a:t>, metric </a:t>
            </a:r>
            <a:r>
              <a:rPr lang="en-US" sz="1800" dirty="0" err="1">
                <a:solidFill>
                  <a:schemeClr val="bg1"/>
                </a:solidFill>
                <a:latin typeface="Capitals"/>
                <a:cs typeface="Capitals"/>
              </a:rPr>
              <a:t>MaxCut</a:t>
            </a:r>
            <a:r>
              <a:rPr lang="en-US" sz="2400" dirty="0" smtClean="0">
                <a:solidFill>
                  <a:schemeClr val="bg1"/>
                </a:solidFill>
              </a:rPr>
              <a:t>, locally</a:t>
            </a:r>
            <a:r>
              <a:rPr lang="en-US" sz="2400" dirty="0">
                <a:solidFill>
                  <a:schemeClr val="bg1"/>
                </a:solidFill>
              </a:rPr>
              <a:t>-dense </a:t>
            </a:r>
            <a:r>
              <a:rPr lang="en-US" sz="2400" i="1" dirty="0">
                <a:solidFill>
                  <a:schemeClr val="bg1"/>
                </a:solidFill>
                <a:latin typeface="Times"/>
                <a:cs typeface="Times"/>
              </a:rPr>
              <a:t>k</a:t>
            </a:r>
            <a:r>
              <a:rPr lang="en-US" sz="2000" dirty="0">
                <a:solidFill>
                  <a:schemeClr val="bg1"/>
                </a:solidFill>
                <a:latin typeface="Capitals"/>
                <a:cs typeface="Capitals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Capitals"/>
                <a:cs typeface="Capitals"/>
              </a:rPr>
              <a:t>CSP</a:t>
            </a:r>
            <a:r>
              <a:rPr lang="en-US" sz="2400" dirty="0" smtClean="0">
                <a:solidFill>
                  <a:schemeClr val="bg1"/>
                </a:solidFill>
              </a:rPr>
              <a:t>, dense </a:t>
            </a:r>
            <a:r>
              <a:rPr lang="en-US" sz="1800" dirty="0" err="1">
                <a:solidFill>
                  <a:schemeClr val="bg1"/>
                </a:solidFill>
                <a:latin typeface="Capitals"/>
                <a:cs typeface="Capitals"/>
              </a:rPr>
              <a:t>MaxGraphIsomorphism</a:t>
            </a:r>
            <a:r>
              <a:rPr lang="en-US" sz="2400" dirty="0" smtClean="0">
                <a:solidFill>
                  <a:schemeClr val="bg1"/>
                </a:solidFill>
              </a:rPr>
              <a:t>, (dense </a:t>
            </a:r>
            <a:r>
              <a:rPr lang="en-US" sz="2400" dirty="0">
                <a:solidFill>
                  <a:schemeClr val="bg1"/>
                </a:solidFill>
              </a:rPr>
              <a:t>&amp; metric) </a:t>
            </a:r>
            <a:r>
              <a:rPr lang="en-US" sz="1800" dirty="0" err="1">
                <a:solidFill>
                  <a:schemeClr val="bg1"/>
                </a:solidFill>
                <a:latin typeface="Capitals"/>
                <a:cs typeface="Capitals"/>
              </a:rPr>
              <a:t>MaxGraphIsomorphism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[Yoshida-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Zhou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’14]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What problems are resistant to hierarchies – the limitation of hierarchies</a:t>
            </a:r>
            <a:r>
              <a:rPr lang="en-US" sz="2400" dirty="0" smtClean="0">
                <a:solidFill>
                  <a:schemeClr val="accent2"/>
                </a:solidFill>
              </a:rPr>
              <a:t>?</a:t>
            </a:r>
          </a:p>
          <a:p>
            <a:pPr lvl="1"/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SparsestCut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[Guruswami-Sinop-</a:t>
            </a:r>
            <a:r>
              <a:rPr lang="en-US" sz="2000" b="1" dirty="0">
                <a:solidFill>
                  <a:srgbClr val="FFFFFF"/>
                </a:solidFill>
              </a:rPr>
              <a:t>Zhou</a:t>
            </a:r>
            <a:r>
              <a:rPr lang="en-US" sz="2000" dirty="0">
                <a:solidFill>
                  <a:srgbClr val="FFFFFF"/>
                </a:solidFill>
              </a:rPr>
              <a:t>’</a:t>
            </a:r>
            <a:r>
              <a:rPr lang="en-US" sz="2000" dirty="0" smtClean="0">
                <a:solidFill>
                  <a:srgbClr val="FFFFFF"/>
                </a:solidFill>
              </a:rPr>
              <a:t>13]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Dense</a:t>
            </a:r>
            <a:r>
              <a:rPr lang="en-US" sz="2400" i="1" dirty="0" err="1" smtClean="0">
                <a:solidFill>
                  <a:srgbClr val="FFFFFF"/>
                </a:solidFill>
                <a:latin typeface="Times"/>
                <a:cs typeface="Times"/>
              </a:rPr>
              <a:t>k</a:t>
            </a:r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Subgraph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[</a:t>
            </a:r>
            <a:r>
              <a:rPr lang="en-US" sz="2000" dirty="0">
                <a:solidFill>
                  <a:srgbClr val="FFFFFF"/>
                </a:solidFill>
              </a:rPr>
              <a:t>Bhaskara-Charikar-Guruswami-Vijayaraghavan-</a:t>
            </a:r>
            <a:r>
              <a:rPr lang="en-US" sz="2000" b="1" dirty="0">
                <a:solidFill>
                  <a:srgbClr val="FFFFFF"/>
                </a:solidFill>
              </a:rPr>
              <a:t>Zhou</a:t>
            </a:r>
            <a:r>
              <a:rPr lang="en-US" sz="2000" dirty="0">
                <a:solidFill>
                  <a:srgbClr val="FFFFFF"/>
                </a:solidFill>
              </a:rPr>
              <a:t>’12</a:t>
            </a:r>
            <a:r>
              <a:rPr lang="en-US" sz="2000" dirty="0" smtClean="0">
                <a:solidFill>
                  <a:srgbClr val="FFFFFF"/>
                </a:solidFill>
              </a:rPr>
              <a:t>]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GraphIsomorphism</a:t>
            </a:r>
            <a:r>
              <a:rPr lang="en-US" sz="240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[O’Donnell-Wright-Wu-</a:t>
            </a:r>
            <a:r>
              <a:rPr lang="en-US" sz="2000" b="1" dirty="0" smtClean="0">
                <a:solidFill>
                  <a:srgbClr val="FFFFFF"/>
                </a:solidFill>
              </a:rPr>
              <a:t>Zhou</a:t>
            </a:r>
            <a:r>
              <a:rPr lang="en-US" sz="2000" dirty="0">
                <a:solidFill>
                  <a:srgbClr val="FFFFFF"/>
                </a:solidFill>
              </a:rPr>
              <a:t>’</a:t>
            </a:r>
            <a:r>
              <a:rPr lang="en-US" sz="2000" dirty="0" smtClean="0">
                <a:solidFill>
                  <a:srgbClr val="FFFFFF"/>
                </a:solidFill>
              </a:rPr>
              <a:t>14]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smtClean="0"/>
              <a:t>New perspective for hierarchy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Connection from theory of algebraic proof complexity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N</a:t>
            </a:r>
            <a:r>
              <a:rPr lang="en-US" sz="2400" dirty="0" smtClean="0">
                <a:solidFill>
                  <a:srgbClr val="FFFFFF"/>
                </a:solidFill>
              </a:rPr>
              <a:t>ew insight to big open problem in approximation algorithms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4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will prove theorems in the following style</a:t>
            </a:r>
          </a:p>
          <a:p>
            <a:r>
              <a:rPr lang="en-US" sz="2400" dirty="0" smtClean="0"/>
              <a:t>Fix a problem (e.g.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400" dirty="0" smtClean="0"/>
              <a:t>), even using many levels (e.g. </a:t>
            </a:r>
            <a:r>
              <a:rPr lang="en-US" sz="2400" dirty="0" smtClean="0">
                <a:latin typeface="Times"/>
                <a:cs typeface="Times"/>
              </a:rPr>
              <a:t>&gt;100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Times"/>
                <a:cs typeface="Times"/>
              </a:rPr>
              <a:t>&gt;log </a:t>
            </a:r>
            <a:r>
              <a:rPr lang="en-US" sz="2400" i="1" dirty="0" smtClean="0">
                <a:latin typeface="Times"/>
                <a:cs typeface="Times"/>
              </a:rPr>
              <a:t>n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Times"/>
                <a:cs typeface="Times"/>
              </a:rPr>
              <a:t>&gt;.1</a:t>
            </a:r>
            <a:r>
              <a:rPr lang="en-US" sz="2400" i="1" dirty="0" smtClean="0">
                <a:latin typeface="Times"/>
                <a:cs typeface="Times"/>
              </a:rPr>
              <a:t>n</a:t>
            </a:r>
            <a:r>
              <a:rPr lang="en-US" sz="2400" dirty="0" smtClean="0"/>
              <a:t>) of the hierarchy, the integrality gap is still bad</a:t>
            </a:r>
          </a:p>
          <a:p>
            <a:pPr lvl="1"/>
            <a:r>
              <a:rPr lang="en-US" sz="2400" dirty="0"/>
              <a:t>Design a </a:t>
            </a:r>
            <a:r>
              <a:rPr lang="en-US" sz="2400" dirty="0" smtClean="0"/>
              <a:t>(</a:t>
            </a:r>
            <a:r>
              <a:rPr lang="en-US" sz="1800" dirty="0" err="1" smtClean="0">
                <a:latin typeface="Capitals"/>
                <a:cs typeface="Capitals"/>
              </a:rPr>
              <a:t>MaxCut</a:t>
            </a:r>
            <a:r>
              <a:rPr lang="en-US" sz="2400" dirty="0" smtClean="0"/>
              <a:t>) instance </a:t>
            </a:r>
            <a:r>
              <a:rPr lang="en-US" sz="2400" dirty="0">
                <a:latin typeface="SchoolHouse Cursive B"/>
                <a:cs typeface="SchoolHouse Cursive B"/>
              </a:rPr>
              <a:t>I</a:t>
            </a:r>
          </a:p>
          <a:p>
            <a:pPr lvl="1"/>
            <a:r>
              <a:rPr lang="en-US" sz="2400" dirty="0"/>
              <a:t>Prove </a:t>
            </a:r>
            <a:r>
              <a:rPr lang="en-US" sz="2400" dirty="0" smtClean="0"/>
              <a:t>real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>
                <a:latin typeface="SchoolHouse Cursive B"/>
                <a:cs typeface="SchoolHouse Cursive B"/>
              </a:rPr>
              <a:t>I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small</a:t>
            </a:r>
            <a:endParaRPr lang="en-US" sz="2400" dirty="0">
              <a:solidFill>
                <a:schemeClr val="accent2"/>
              </a:solidFill>
            </a:endParaRPr>
          </a:p>
          <a:p>
            <a:pPr lvl="1"/>
            <a:r>
              <a:rPr lang="en-US" sz="2400" dirty="0"/>
              <a:t>Prove relaxation thinks </a:t>
            </a:r>
            <a:r>
              <a:rPr lang="en-US" sz="1800" dirty="0" err="1" smtClean="0">
                <a:latin typeface="Capitals"/>
                <a:cs typeface="Capitals"/>
              </a:rPr>
              <a:t>MaxCut</a:t>
            </a:r>
            <a:r>
              <a:rPr lang="en-US" sz="2400" dirty="0" smtClean="0"/>
              <a:t> </a:t>
            </a:r>
            <a:r>
              <a:rPr lang="en-US" sz="2400" dirty="0"/>
              <a:t>of</a:t>
            </a:r>
            <a:r>
              <a:rPr lang="en-US" sz="2400" dirty="0" smtClean="0">
                <a:latin typeface="SchoolHouse Cursive B"/>
                <a:cs typeface="SchoolHouse Cursive B"/>
              </a:rPr>
              <a:t> I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large</a:t>
            </a:r>
            <a:endParaRPr lang="en-US" sz="2400" dirty="0">
              <a:solidFill>
                <a:schemeClr val="accent2"/>
              </a:solidFill>
            </a:endParaRPr>
          </a:p>
          <a:p>
            <a:pPr lvl="1"/>
            <a:endParaRPr lang="en-US" sz="2400" dirty="0" smtClean="0"/>
          </a:p>
          <a:p>
            <a:r>
              <a:rPr lang="en-US" sz="2400" dirty="0" smtClean="0"/>
              <a:t>I.e. the hierarchy does not</a:t>
            </a:r>
          </a:p>
          <a:p>
            <a:pPr marL="0" indent="0">
              <a:buNone/>
            </a:pPr>
            <a:r>
              <a:rPr lang="en-US" sz="2400" dirty="0" smtClean="0"/>
              <a:t>     give good approximation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1700" y="5170331"/>
            <a:ext cx="350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True Optimum : 2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5468" y="5552401"/>
            <a:ext cx="350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2"/>
                </a:solidFill>
              </a:rPr>
              <a:t>Relaxation Optimum : 9/</a:t>
            </a:r>
            <a:r>
              <a:rPr lang="en-US" sz="22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21480" y="5601218"/>
            <a:ext cx="3247227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53527" y="5991961"/>
            <a:ext cx="149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≈ .889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15544" y="4798664"/>
            <a:ext cx="392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Integrality gap (IG) =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1032735">
            <a:off x="7393301" y="4407387"/>
            <a:ext cx="1797346" cy="83099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want it far from 1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15544" y="4655257"/>
            <a:ext cx="0" cy="2099261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15544" y="4655257"/>
            <a:ext cx="2230311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453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26"/>
    </mc:Choice>
    <mc:Fallback xmlns="">
      <p:transition xmlns:p14="http://schemas.microsoft.com/office/powerpoint/2010/main" spd="slow" advTm="8532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" y="1482312"/>
            <a:ext cx="9142365" cy="5333369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accent2"/>
              </a:solidFill>
            </a:endParaRPr>
          </a:p>
          <a:p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 smtClean="0">
                <a:solidFill>
                  <a:schemeClr val="accent2"/>
                </a:solidFill>
              </a:rPr>
              <a:t>The big </a:t>
            </a:r>
            <a:r>
              <a:rPr lang="en-US" sz="3200" dirty="0">
                <a:solidFill>
                  <a:schemeClr val="accent2"/>
                </a:solidFill>
              </a:rPr>
              <a:t>open </a:t>
            </a:r>
            <a:r>
              <a:rPr lang="en-US" sz="3200" dirty="0" smtClean="0">
                <a:solidFill>
                  <a:schemeClr val="accent2"/>
                </a:solidFill>
              </a:rPr>
              <a:t>problem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in approximation algorithms research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Is it NP</a:t>
            </a:r>
            <a:r>
              <a:rPr lang="en-US" sz="2400" dirty="0"/>
              <a:t>-</a:t>
            </a:r>
            <a:r>
              <a:rPr lang="en-US" sz="2400" dirty="0" smtClean="0"/>
              <a:t>hard to beat </a:t>
            </a:r>
            <a:r>
              <a:rPr lang="en-US" sz="2400" dirty="0"/>
              <a:t>.878-approximation </a:t>
            </a:r>
            <a:r>
              <a:rPr lang="en-US" sz="2400" dirty="0" smtClean="0"/>
              <a:t>for </a:t>
            </a:r>
            <a:r>
              <a:rPr lang="en-US" sz="2000" dirty="0" err="1">
                <a:latin typeface="Capitals"/>
                <a:cs typeface="Capitals"/>
              </a:rPr>
              <a:t>MaxCut</a:t>
            </a:r>
            <a:r>
              <a:rPr lang="en-US" sz="2400" dirty="0"/>
              <a:t> (</a:t>
            </a:r>
            <a:r>
              <a:rPr lang="en-US" sz="2400" dirty="0" err="1">
                <a:solidFill>
                  <a:schemeClr val="accent1"/>
                </a:solidFill>
              </a:rPr>
              <a:t>Goemans</a:t>
            </a:r>
            <a:r>
              <a:rPr lang="en-US" sz="2400" dirty="0">
                <a:solidFill>
                  <a:schemeClr val="accent1"/>
                </a:solidFill>
              </a:rPr>
              <a:t>-Williamson</a:t>
            </a:r>
            <a:r>
              <a:rPr lang="en-US" sz="2400" dirty="0"/>
              <a:t> SDP)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.e. is </a:t>
            </a:r>
            <a:r>
              <a:rPr lang="en-US" sz="2400" dirty="0" err="1" smtClean="0">
                <a:solidFill>
                  <a:schemeClr val="accent1"/>
                </a:solidFill>
              </a:rPr>
              <a:t>Goemans</a:t>
            </a:r>
            <a:r>
              <a:rPr lang="en-US" sz="2400" dirty="0">
                <a:solidFill>
                  <a:schemeClr val="accent1"/>
                </a:solidFill>
              </a:rPr>
              <a:t>-Williamson</a:t>
            </a:r>
            <a:r>
              <a:rPr lang="en-US" sz="2400" dirty="0"/>
              <a:t> </a:t>
            </a:r>
            <a:r>
              <a:rPr lang="en-US" sz="2400" dirty="0" smtClean="0"/>
              <a:t>SDP optimal?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63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33"/>
    </mc:Choice>
    <mc:Fallback xmlns="">
      <p:transition xmlns:p14="http://schemas.microsoft.com/office/powerpoint/2010/main" spd="slow" advTm="1245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" y="1482312"/>
            <a:ext cx="4706675" cy="533336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Big open </a:t>
            </a:r>
            <a:r>
              <a:rPr lang="en-US" sz="2200" dirty="0" smtClean="0">
                <a:solidFill>
                  <a:schemeClr val="accent2"/>
                </a:solidFill>
              </a:rPr>
              <a:t>problem</a:t>
            </a:r>
            <a:endParaRPr lang="en-US" sz="2200" dirty="0"/>
          </a:p>
          <a:p>
            <a:pPr lvl="1"/>
            <a:r>
              <a:rPr lang="en-US" sz="2200" dirty="0" smtClean="0"/>
              <a:t>NP</a:t>
            </a:r>
            <a:r>
              <a:rPr lang="en-US" sz="2200" dirty="0"/>
              <a:t>-hardness of beating .878-approximation </a:t>
            </a:r>
            <a:r>
              <a:rPr lang="en-US" sz="2200" dirty="0" smtClean="0"/>
              <a:t>for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200" dirty="0"/>
              <a:t> (</a:t>
            </a:r>
            <a:r>
              <a:rPr lang="en-US" sz="2200" dirty="0" err="1">
                <a:solidFill>
                  <a:schemeClr val="accent1"/>
                </a:solidFill>
              </a:rPr>
              <a:t>Goemans</a:t>
            </a:r>
            <a:r>
              <a:rPr lang="en-US" sz="2200" dirty="0">
                <a:solidFill>
                  <a:schemeClr val="accent1"/>
                </a:solidFill>
              </a:rPr>
              <a:t>-Williamson</a:t>
            </a:r>
            <a:r>
              <a:rPr lang="en-US" sz="2200" dirty="0"/>
              <a:t> SDP)</a:t>
            </a:r>
            <a:r>
              <a:rPr lang="en-US" sz="2200" dirty="0" smtClean="0"/>
              <a:t>?</a:t>
            </a:r>
          </a:p>
          <a:p>
            <a:endParaRPr lang="en-US" sz="2200" dirty="0" smtClean="0"/>
          </a:p>
          <a:p>
            <a:r>
              <a:rPr lang="en-US" sz="2200" dirty="0" smtClean="0"/>
              <a:t>Why</a:t>
            </a:r>
            <a:r>
              <a:rPr lang="en-US" sz="2200" dirty="0"/>
              <a:t>?</a:t>
            </a:r>
          </a:p>
          <a:p>
            <a:pPr lvl="1"/>
            <a:r>
              <a:rPr lang="en-US" sz="2200" dirty="0"/>
              <a:t>Mysterious true </a:t>
            </a:r>
            <a:r>
              <a:rPr lang="en-US" sz="2200" dirty="0" smtClean="0"/>
              <a:t>answer</a:t>
            </a:r>
          </a:p>
          <a:p>
            <a:pPr lvl="1"/>
            <a:r>
              <a:rPr lang="en-US" sz="2200" b="1" dirty="0" smtClean="0"/>
              <a:t>(If no)</a:t>
            </a:r>
            <a:r>
              <a:rPr lang="en-US" sz="2200" dirty="0" smtClean="0"/>
              <a:t> better algorithm, disprove Unique Games Conjecture</a:t>
            </a:r>
          </a:p>
          <a:p>
            <a:pPr lvl="1"/>
            <a:r>
              <a:rPr lang="en-US" sz="2200" b="1" dirty="0" smtClean="0"/>
              <a:t>(If yes)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accent2"/>
                </a:solidFill>
              </a:rPr>
              <a:t>optimality </a:t>
            </a:r>
            <a:r>
              <a:rPr lang="en-US" sz="2200" dirty="0">
                <a:solidFill>
                  <a:schemeClr val="accent2"/>
                </a:solidFill>
              </a:rPr>
              <a:t>of </a:t>
            </a:r>
            <a:r>
              <a:rPr lang="en-US" sz="2200" dirty="0" err="1">
                <a:solidFill>
                  <a:schemeClr val="accent2"/>
                </a:solidFill>
              </a:rPr>
              <a:t>BasicSDP</a:t>
            </a:r>
            <a:r>
              <a:rPr lang="en-US" sz="2200" dirty="0"/>
              <a:t> (for many problems</a:t>
            </a:r>
            <a:r>
              <a:rPr lang="en-US" sz="2200" dirty="0" smtClean="0"/>
              <a:t>), connect </a:t>
            </a:r>
            <a:r>
              <a:rPr lang="en-US" sz="2200" dirty="0" smtClean="0">
                <a:solidFill>
                  <a:schemeClr val="accent2"/>
                </a:solidFill>
              </a:rPr>
              <a:t>geometry and computation</a:t>
            </a:r>
            <a:endParaRPr lang="en-US" sz="2200" dirty="0">
              <a:solidFill>
                <a:schemeClr val="accent2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How</a:t>
            </a:r>
            <a:r>
              <a:rPr lang="en-US" sz="2200" dirty="0">
                <a:solidFill>
                  <a:srgbClr val="000000"/>
                </a:solidFill>
              </a:rPr>
              <a:t>? </a:t>
            </a:r>
          </a:p>
          <a:p>
            <a:pPr lvl="1"/>
            <a:r>
              <a:rPr lang="en-US" sz="2200" dirty="0"/>
              <a:t>Hmm… we are working on it</a:t>
            </a:r>
          </a:p>
        </p:txBody>
      </p:sp>
      <p:pic>
        <p:nvPicPr>
          <p:cNvPr id="4" name="Picture 3" descr="Screen Shot 2014-01-29 at 2.25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12" y="2536846"/>
            <a:ext cx="4431362" cy="30580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54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33"/>
    </mc:Choice>
    <mc:Fallback xmlns="">
      <p:transition xmlns:p14="http://schemas.microsoft.com/office/powerpoint/2010/main" spd="slow" advTm="1245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" y="1482312"/>
            <a:ext cx="4692020" cy="5333369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Big open problem</a:t>
            </a:r>
            <a:endParaRPr lang="en-US" sz="2200" dirty="0" smtClean="0"/>
          </a:p>
          <a:p>
            <a:pPr lvl="1"/>
            <a:r>
              <a:rPr lang="en-US" sz="2200" dirty="0" smtClean="0"/>
              <a:t>NP-hardness of beating .878-approximation for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200" dirty="0" smtClean="0"/>
              <a:t> (</a:t>
            </a:r>
            <a:r>
              <a:rPr lang="en-US" sz="2200" dirty="0" err="1" smtClean="0">
                <a:solidFill>
                  <a:schemeClr val="accent1"/>
                </a:solidFill>
              </a:rPr>
              <a:t>Goemans</a:t>
            </a:r>
            <a:r>
              <a:rPr lang="en-US" sz="2200" dirty="0" smtClean="0">
                <a:solidFill>
                  <a:schemeClr val="accent1"/>
                </a:solidFill>
              </a:rPr>
              <a:t>-Williamson</a:t>
            </a:r>
            <a:r>
              <a:rPr lang="en-US" sz="2200" dirty="0" smtClean="0"/>
              <a:t> SDP)?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Why?</a:t>
            </a:r>
          </a:p>
          <a:p>
            <a:pPr lvl="1"/>
            <a:r>
              <a:rPr lang="en-US" sz="2200" dirty="0" smtClean="0"/>
              <a:t>Mysterious true answer</a:t>
            </a:r>
            <a:endParaRPr lang="en-US" sz="2200" dirty="0"/>
          </a:p>
          <a:p>
            <a:pPr lvl="1"/>
            <a:r>
              <a:rPr lang="en-US" sz="2200" b="1" dirty="0"/>
              <a:t>(If no)</a:t>
            </a:r>
            <a:r>
              <a:rPr lang="en-US" sz="2200" dirty="0"/>
              <a:t> better algorithm, disprove Unique Games Conjecture</a:t>
            </a:r>
          </a:p>
          <a:p>
            <a:pPr lvl="1"/>
            <a:r>
              <a:rPr lang="en-US" sz="2200" b="1" dirty="0"/>
              <a:t>(If yes)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2"/>
                </a:solidFill>
              </a:rPr>
              <a:t>optimality of </a:t>
            </a:r>
            <a:r>
              <a:rPr lang="en-US" sz="2200" dirty="0" err="1">
                <a:solidFill>
                  <a:schemeClr val="accent2"/>
                </a:solidFill>
              </a:rPr>
              <a:t>BasicSDP</a:t>
            </a:r>
            <a:r>
              <a:rPr lang="en-US" sz="2200" dirty="0"/>
              <a:t> (for many problems), connect </a:t>
            </a:r>
            <a:r>
              <a:rPr lang="en-US" sz="2200" dirty="0">
                <a:solidFill>
                  <a:srgbClr val="C0504D"/>
                </a:solidFill>
              </a:rPr>
              <a:t>geometry and computation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How? </a:t>
            </a:r>
          </a:p>
          <a:p>
            <a:pPr lvl="1"/>
            <a:r>
              <a:rPr lang="en-US" sz="2200" dirty="0" smtClean="0"/>
              <a:t>Hmm… we are working on it</a:t>
            </a:r>
            <a:endParaRPr lang="en-US" sz="2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69412" y="1503924"/>
            <a:ext cx="0" cy="5325563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4524907" y="1482312"/>
            <a:ext cx="4737764" cy="5375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What to do </a:t>
            </a:r>
            <a:r>
              <a:rPr lang="en-US" sz="2200" dirty="0">
                <a:solidFill>
                  <a:srgbClr val="C0504D"/>
                </a:solidFill>
              </a:rPr>
              <a:t>instead/as a first step</a:t>
            </a:r>
          </a:p>
          <a:p>
            <a:pPr lvl="1"/>
            <a:r>
              <a:rPr lang="en-US" sz="2200" dirty="0"/>
              <a:t>Whether our most powerful algorithms (hierarchies</a:t>
            </a:r>
            <a:r>
              <a:rPr lang="en-US" sz="2200"/>
              <a:t>) </a:t>
            </a:r>
            <a:r>
              <a:rPr lang="en-US" sz="2200" smtClean="0"/>
              <a:t>fail </a:t>
            </a:r>
            <a:r>
              <a:rPr lang="en-US" sz="2200" dirty="0" smtClean="0"/>
              <a:t>to beat </a:t>
            </a:r>
            <a:r>
              <a:rPr lang="en-US" sz="2200" dirty="0"/>
              <a:t>the </a:t>
            </a:r>
            <a:r>
              <a:rPr lang="en-US" sz="2200" dirty="0" err="1">
                <a:solidFill>
                  <a:schemeClr val="accent1"/>
                </a:solidFill>
              </a:rPr>
              <a:t>Goemans</a:t>
            </a:r>
            <a:r>
              <a:rPr lang="en-US" sz="2200" dirty="0">
                <a:solidFill>
                  <a:schemeClr val="accent1"/>
                </a:solidFill>
              </a:rPr>
              <a:t>-Williamson</a:t>
            </a:r>
            <a:r>
              <a:rPr lang="en-US" sz="2200" dirty="0"/>
              <a:t> SDP</a:t>
            </a:r>
            <a:r>
              <a:rPr lang="en-US" sz="2200" dirty="0" smtClean="0"/>
              <a:t>?</a:t>
            </a:r>
            <a:endParaRPr lang="en-US" sz="15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Why</a:t>
            </a:r>
            <a:r>
              <a:rPr lang="en-US" sz="2200" dirty="0">
                <a:solidFill>
                  <a:srgbClr val="000000"/>
                </a:solidFill>
              </a:rPr>
              <a:t>?</a:t>
            </a:r>
          </a:p>
          <a:p>
            <a:pPr lvl="1"/>
            <a:r>
              <a:rPr lang="en-US" sz="2200" dirty="0"/>
              <a:t>Predicts the </a:t>
            </a:r>
            <a:r>
              <a:rPr lang="en-US" sz="2200" dirty="0" smtClean="0"/>
              <a:t>true answer</a:t>
            </a:r>
            <a:endParaRPr lang="en-US" sz="2200" dirty="0"/>
          </a:p>
          <a:p>
            <a:pPr lvl="1"/>
            <a:r>
              <a:rPr lang="en-US" sz="2200" b="1" dirty="0"/>
              <a:t>(If no)</a:t>
            </a:r>
            <a:r>
              <a:rPr lang="en-US" sz="2200" dirty="0"/>
              <a:t> better algorithm, disprove Unique Games </a:t>
            </a:r>
            <a:r>
              <a:rPr lang="en-US" sz="2200" dirty="0" smtClean="0"/>
              <a:t>Conjecture</a:t>
            </a:r>
            <a:endParaRPr lang="en-US" sz="2200" dirty="0" smtClean="0">
              <a:solidFill>
                <a:srgbClr val="000000"/>
              </a:solidFill>
            </a:endParaRPr>
          </a:p>
          <a:p>
            <a:pPr lvl="1"/>
            <a:r>
              <a:rPr lang="en-US" sz="2200" b="1" dirty="0" smtClean="0">
                <a:solidFill>
                  <a:srgbClr val="000000"/>
                </a:solidFill>
              </a:rPr>
              <a:t>(If yes)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</a:rPr>
              <a:t>BasicSDP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optimal in a </a:t>
            </a:r>
            <a:r>
              <a:rPr lang="en-US" sz="2200" dirty="0"/>
              <a:t>huge class of convex relaxations </a:t>
            </a:r>
            <a:endParaRPr lang="en-US" sz="2200" dirty="0" smtClean="0"/>
          </a:p>
          <a:p>
            <a:pPr lvl="1"/>
            <a:endParaRPr lang="en-US" sz="2200" dirty="0" smtClean="0">
              <a:solidFill>
                <a:srgbClr val="000000"/>
              </a:solidFill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New </a:t>
            </a:r>
            <a:r>
              <a:rPr lang="en-US" sz="2200" dirty="0">
                <a:solidFill>
                  <a:srgbClr val="000000"/>
                </a:solidFill>
              </a:rPr>
              <a:t>ways of reasoning about convex re</a:t>
            </a:r>
            <a:r>
              <a:rPr lang="en-US" sz="2200" dirty="0"/>
              <a:t>laxation </a:t>
            </a:r>
            <a:r>
              <a:rPr lang="en-US" sz="2200" dirty="0" smtClean="0"/>
              <a:t>hierarchies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02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851">
        <p:fade/>
      </p:transition>
    </mc:Choice>
    <mc:Fallback xmlns="">
      <p:transition xmlns:p14="http://schemas.microsoft.com/office/powerpoint/2010/main" spd="med" advTm="5085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 1: </a:t>
            </a:r>
            <a:r>
              <a:rPr lang="en-US" sz="3600" dirty="0" err="1" smtClean="0">
                <a:latin typeface="Capitals"/>
                <a:cs typeface="Capitals"/>
              </a:rPr>
              <a:t>MaxCut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Input: graph G = (V, E)</a:t>
            </a:r>
          </a:p>
          <a:p>
            <a:r>
              <a:rPr lang="en-US" dirty="0" smtClean="0"/>
              <a:t>Goal: partition V into two parts A &amp; B</a:t>
            </a:r>
          </a:p>
          <a:p>
            <a:pPr marL="0" indent="0">
              <a:buNone/>
            </a:pPr>
            <a:r>
              <a:rPr lang="en-US" dirty="0" smtClean="0"/>
              <a:t>       such that </a:t>
            </a:r>
            <a:r>
              <a:rPr lang="en-US" dirty="0" smtClean="0">
                <a:solidFill>
                  <a:srgbClr val="C0504D"/>
                </a:solidFill>
              </a:rPr>
              <a:t>edges(A, B)</a:t>
            </a:r>
            <a:r>
              <a:rPr lang="en-US" dirty="0" smtClean="0"/>
              <a:t> is maximized</a:t>
            </a:r>
            <a:endParaRPr lang="en-US" dirty="0"/>
          </a:p>
          <a:p>
            <a:endParaRPr lang="en-US" dirty="0" smtClean="0"/>
          </a:p>
          <a:p>
            <a:endParaRPr lang="en-US" sz="1500" dirty="0" smtClean="0"/>
          </a:p>
          <a:p>
            <a:r>
              <a:rPr lang="en-US" dirty="0" smtClean="0"/>
              <a:t>Can also be formulated as</a:t>
            </a:r>
          </a:p>
          <a:p>
            <a:pPr marL="0" indent="0">
              <a:buNone/>
            </a:pPr>
            <a:r>
              <a:rPr lang="en-US" dirty="0" smtClean="0"/>
              <a:t>  Maximize objective                         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where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i="1" baseline="-25000" dirty="0" smtClean="0">
                <a:latin typeface="Times"/>
                <a:cs typeface="Times"/>
              </a:rPr>
              <a:t>i</a:t>
            </a:r>
            <a:r>
              <a:rPr lang="en-US" dirty="0" smtClean="0">
                <a:latin typeface="Calibri"/>
                <a:cs typeface="Calibri"/>
              </a:rPr>
              <a:t>’s</a:t>
            </a:r>
            <a:r>
              <a:rPr lang="en-US" dirty="0" smtClean="0"/>
              <a:t> are 0-1 variables</a:t>
            </a:r>
          </a:p>
          <a:p>
            <a:endParaRPr lang="en-US" sz="1500" dirty="0" smtClean="0"/>
          </a:p>
          <a:p>
            <a:r>
              <a:rPr lang="en-US" dirty="0" smtClean="0"/>
              <a:t>A fundamental (and very easily stated) combinatorial optimization problem</a:t>
            </a:r>
          </a:p>
        </p:txBody>
      </p:sp>
      <p:sp>
        <p:nvSpPr>
          <p:cNvPr id="4" name="Oval 3"/>
          <p:cNvSpPr/>
          <p:nvPr/>
        </p:nvSpPr>
        <p:spPr>
          <a:xfrm>
            <a:off x="7344589" y="1881482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721501" y="2346678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49453" y="2515132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77747" y="3410794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00659" y="3343952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2"/>
            <a:endCxn id="6" idx="6"/>
          </p:cNvCxnSpPr>
          <p:nvPr/>
        </p:nvCxnSpPr>
        <p:spPr>
          <a:xfrm flipH="1">
            <a:off x="6783137" y="2413520"/>
            <a:ext cx="1938364" cy="1684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1"/>
            <a:endCxn id="6" idx="5"/>
          </p:cNvCxnSpPr>
          <p:nvPr/>
        </p:nvCxnSpPr>
        <p:spPr>
          <a:xfrm flipH="1" flipV="1">
            <a:off x="6763559" y="2629238"/>
            <a:ext cx="533766" cy="801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  <a:endCxn id="4" idx="4"/>
          </p:cNvCxnSpPr>
          <p:nvPr/>
        </p:nvCxnSpPr>
        <p:spPr>
          <a:xfrm flipV="1">
            <a:off x="7344589" y="2015166"/>
            <a:ext cx="66842" cy="1395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1"/>
            <a:endCxn id="4" idx="4"/>
          </p:cNvCxnSpPr>
          <p:nvPr/>
        </p:nvCxnSpPr>
        <p:spPr>
          <a:xfrm flipH="1" flipV="1">
            <a:off x="7411431" y="2015166"/>
            <a:ext cx="1008806" cy="1348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7" idx="7"/>
          </p:cNvCxnSpPr>
          <p:nvPr/>
        </p:nvCxnSpPr>
        <p:spPr>
          <a:xfrm flipH="1">
            <a:off x="7391853" y="2460784"/>
            <a:ext cx="1349226" cy="969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52049" y="3641626"/>
            <a:ext cx="1382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G=(V,E)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 rot="2602592">
            <a:off x="6566307" y="1325968"/>
            <a:ext cx="854350" cy="1869733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34686" y="1881482"/>
            <a:ext cx="776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A</a:t>
            </a:r>
            <a:endParaRPr lang="en-US" sz="2400" dirty="0">
              <a:solidFill>
                <a:srgbClr val="C0504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9118" y="2653482"/>
            <a:ext cx="126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B=V-A</a:t>
            </a:r>
            <a:endParaRPr lang="en-US" sz="2400" dirty="0">
              <a:solidFill>
                <a:srgbClr val="C0504D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99895" y="3118491"/>
            <a:ext cx="1657684" cy="0"/>
          </a:xfrm>
          <a:prstGeom prst="lin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2058741" y="3116692"/>
            <a:ext cx="2620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0504D"/>
                </a:solidFill>
              </a:rPr>
              <a:t>number of edges between A &amp; B</a:t>
            </a:r>
            <a:endParaRPr lang="en-US" sz="2200" dirty="0">
              <a:solidFill>
                <a:srgbClr val="C0504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3</a:t>
            </a:fld>
            <a:endParaRPr lang="en-US"/>
          </a:p>
        </p:txBody>
      </p:sp>
      <p:sp>
        <p:nvSpPr>
          <p:cNvPr id="21" name="Oval 20"/>
          <p:cNvSpPr/>
          <p:nvPr/>
        </p:nvSpPr>
        <p:spPr>
          <a:xfrm rot="3482584">
            <a:off x="7753226" y="1636140"/>
            <a:ext cx="1188224" cy="2572321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17001"/>
              </p:ext>
            </p:extLst>
          </p:nvPr>
        </p:nvGraphicFramePr>
        <p:xfrm>
          <a:off x="3470367" y="4322274"/>
          <a:ext cx="21605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92" name="Equation" r:id="rId4" imgW="876300" imgH="393700" progId="Equation.3">
                  <p:embed/>
                </p:oleObj>
              </mc:Choice>
              <mc:Fallback>
                <p:oleObj name="Equation" r:id="rId4" imgW="876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367" y="4322274"/>
                        <a:ext cx="21605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36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90"/>
    </mc:Choice>
    <mc:Fallback xmlns="">
      <p:transition xmlns:p14="http://schemas.microsoft.com/office/powerpoint/2010/main" spd="slow" advTm="852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for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541"/>
            <a:ext cx="8229600" cy="5340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Recall: </a:t>
            </a:r>
            <a:r>
              <a:rPr lang="en-US" sz="2400" dirty="0" err="1" smtClean="0"/>
              <a:t>Lasserre-Parrilo</a:t>
            </a:r>
            <a:r>
              <a:rPr lang="en-US" sz="2400" dirty="0" smtClean="0"/>
              <a:t> – strongest hierarchy known</a:t>
            </a:r>
          </a:p>
          <a:p>
            <a:endParaRPr lang="en-US" sz="2400" dirty="0"/>
          </a:p>
          <a:p>
            <a:r>
              <a:rPr lang="en-US" sz="2400" dirty="0" smtClean="0"/>
              <a:t>Have seen a few levels (</a:t>
            </a:r>
            <a:r>
              <a:rPr lang="en-US" sz="2400" i="1" dirty="0" smtClean="0">
                <a:latin typeface="Times"/>
                <a:cs typeface="Times"/>
              </a:rPr>
              <a:t>O</a:t>
            </a:r>
            <a:r>
              <a:rPr lang="en-US" sz="2400" dirty="0" smtClean="0">
                <a:latin typeface="Times"/>
                <a:cs typeface="Times"/>
              </a:rPr>
              <a:t>(1)</a:t>
            </a:r>
            <a:r>
              <a:rPr lang="en-US" sz="2400" dirty="0" smtClean="0"/>
              <a:t>) of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err="1" smtClean="0"/>
              <a:t>Sherali</a:t>
            </a:r>
            <a:r>
              <a:rPr lang="en-US" sz="2400" dirty="0" smtClean="0"/>
              <a:t>-Adams LP hierarchy already powerful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Will prove limitations of the </a:t>
            </a:r>
            <a:r>
              <a:rPr lang="en-US" sz="2400" dirty="0" err="1" smtClean="0"/>
              <a:t>Lasserre</a:t>
            </a:r>
            <a:r>
              <a:rPr lang="en-US" sz="2400" dirty="0" smtClean="0"/>
              <a:t>-</a:t>
            </a:r>
          </a:p>
          <a:p>
            <a:pPr marL="0" indent="0">
              <a:buNone/>
            </a:pPr>
            <a:r>
              <a:rPr lang="en-US" sz="2400" dirty="0" err="1" smtClean="0"/>
              <a:t>Parrilo</a:t>
            </a:r>
            <a:r>
              <a:rPr lang="en-US" sz="2400" dirty="0" smtClean="0"/>
              <a:t> SDP hierarchy with </a:t>
            </a:r>
            <a:r>
              <a:rPr lang="en-US" sz="2400" dirty="0" smtClean="0">
                <a:solidFill>
                  <a:srgbClr val="C0504D"/>
                </a:solidFill>
              </a:rPr>
              <a:t>many levels</a:t>
            </a:r>
            <a:r>
              <a:rPr lang="en-US" sz="2400" dirty="0" smtClean="0"/>
              <a:t> (</a:t>
            </a:r>
            <a:r>
              <a:rPr lang="en-US" sz="2400" i="1" dirty="0" smtClean="0">
                <a:latin typeface="Times"/>
                <a:cs typeface="Times"/>
              </a:rPr>
              <a:t>n</a:t>
            </a:r>
            <a:r>
              <a:rPr lang="en-US" sz="2400" baseline="30000" dirty="0" smtClean="0">
                <a:latin typeface="Times"/>
                <a:cs typeface="Times"/>
              </a:rPr>
              <a:t>.01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for several problems</a:t>
            </a:r>
          </a:p>
          <a:p>
            <a:pPr lvl="1"/>
            <a:r>
              <a:rPr lang="en-US" sz="2400" dirty="0" smtClean="0"/>
              <a:t>Predict the NP-hardness of approximating </a:t>
            </a:r>
          </a:p>
          <a:p>
            <a:pPr marL="457200" lvl="1" indent="0">
              <a:buNone/>
            </a:pPr>
            <a:r>
              <a:rPr lang="en-US" sz="2400" dirty="0" smtClean="0"/>
              <a:t>these problems</a:t>
            </a:r>
          </a:p>
          <a:p>
            <a:pPr lvl="1"/>
            <a:r>
              <a:rPr lang="en-US" sz="2400" dirty="0" smtClean="0"/>
              <a:t>At least substantially new algorithmic ideas needed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endCxn id="28" idx="2"/>
          </p:cNvCxnSpPr>
          <p:nvPr/>
        </p:nvCxnSpPr>
        <p:spPr>
          <a:xfrm>
            <a:off x="6260641" y="3076846"/>
            <a:ext cx="968430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30" idx="2"/>
          </p:cNvCxnSpPr>
          <p:nvPr/>
        </p:nvCxnSpPr>
        <p:spPr>
          <a:xfrm>
            <a:off x="5773132" y="4823188"/>
            <a:ext cx="1440895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30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35949" y="2879391"/>
            <a:ext cx="7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9071" y="3709610"/>
            <a:ext cx="111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SA+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77445" y="4540725"/>
            <a:ext cx="80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Las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6888" y="2027407"/>
            <a:ext cx="7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LS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7444235" y="2396740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7443497" y="3264212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443497" y="4147873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16242" y="1962630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229071" y="2794383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214027" y="3669464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7214027" y="4540725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4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83"/>
    </mc:Choice>
    <mc:Fallback xmlns="">
      <p:transition xmlns:p14="http://schemas.microsoft.com/office/powerpoint/2010/main" spd="slow" advTm="7078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results: </a:t>
            </a:r>
            <a:br>
              <a:rPr lang="en-US" dirty="0" smtClean="0"/>
            </a:br>
            <a:r>
              <a:rPr lang="en-US" sz="3300" dirty="0" err="1">
                <a:latin typeface="Capitals"/>
                <a:cs typeface="Capitals"/>
              </a:rPr>
              <a:t>SparsestCut</a:t>
            </a:r>
            <a:r>
              <a:rPr lang="en-US" dirty="0" smtClean="0"/>
              <a:t> &amp; </a:t>
            </a:r>
            <a:r>
              <a:rPr lang="en-US" sz="3300" dirty="0" err="1">
                <a:latin typeface="Capitals"/>
                <a:cs typeface="Capitals"/>
              </a:rPr>
              <a:t>Dense</a:t>
            </a:r>
            <a:r>
              <a:rPr lang="en-US" i="1" dirty="0" err="1">
                <a:latin typeface="Times"/>
                <a:cs typeface="Times"/>
              </a:rPr>
              <a:t>k</a:t>
            </a:r>
            <a:r>
              <a:rPr lang="en-US" sz="3300" dirty="0" err="1">
                <a:latin typeface="Capitals"/>
                <a:cs typeface="Capitals"/>
              </a:rPr>
              <a:t>Subgraph</a:t>
            </a:r>
            <a:endParaRPr lang="en-US" sz="3300" dirty="0">
              <a:latin typeface="Capitals"/>
              <a:cs typeface="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Theorem. </a:t>
            </a:r>
            <a:r>
              <a:rPr lang="en-US" sz="2000" dirty="0">
                <a:solidFill>
                  <a:schemeClr val="accent1"/>
                </a:solidFill>
              </a:rPr>
              <a:t>[Guruswami-Sinop-</a:t>
            </a:r>
            <a:r>
              <a:rPr lang="en-US" sz="2000" b="1" dirty="0">
                <a:solidFill>
                  <a:schemeClr val="tx2"/>
                </a:solidFill>
              </a:rPr>
              <a:t>Zhou</a:t>
            </a:r>
            <a:r>
              <a:rPr lang="en-US" sz="2000" dirty="0">
                <a:solidFill>
                  <a:schemeClr val="accent1"/>
                </a:solidFill>
              </a:rPr>
              <a:t>’13]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latin typeface="Times"/>
                <a:cs typeface="Times"/>
              </a:rPr>
              <a:t>1.0001</a:t>
            </a:r>
            <a:r>
              <a:rPr lang="en-US" sz="2400" dirty="0" smtClean="0"/>
              <a:t>-factor integrality gap of </a:t>
            </a:r>
            <a:r>
              <a:rPr lang="en-US" sz="2400" i="1" dirty="0" err="1">
                <a:latin typeface="Times"/>
                <a:cs typeface="Times"/>
              </a:rPr>
              <a:t>Ω</a:t>
            </a:r>
            <a:r>
              <a:rPr lang="en-US" sz="2400" dirty="0" smtClean="0">
                <a:latin typeface="Times"/>
                <a:cs typeface="Times"/>
              </a:rPr>
              <a:t>(</a:t>
            </a:r>
            <a:r>
              <a:rPr lang="en-US" sz="2400" i="1" dirty="0" smtClean="0">
                <a:latin typeface="Times"/>
                <a:cs typeface="Times"/>
              </a:rPr>
              <a:t>n</a:t>
            </a:r>
            <a:r>
              <a:rPr lang="en-US" sz="2400" dirty="0" smtClean="0">
                <a:latin typeface="Times"/>
                <a:cs typeface="Times"/>
              </a:rPr>
              <a:t>)</a:t>
            </a:r>
            <a:r>
              <a:rPr lang="en-US" sz="2400" dirty="0"/>
              <a:t>-</a:t>
            </a:r>
            <a:r>
              <a:rPr lang="en-US" sz="2400" dirty="0" smtClean="0"/>
              <a:t>level </a:t>
            </a:r>
            <a:r>
              <a:rPr lang="en-US" sz="2400" dirty="0" err="1" smtClean="0"/>
              <a:t>Lasserre-Parrilo</a:t>
            </a:r>
            <a:r>
              <a:rPr lang="en-US" sz="2400" dirty="0" smtClean="0"/>
              <a:t> for </a:t>
            </a:r>
            <a:r>
              <a:rPr lang="en-US" sz="1800" dirty="0" err="1" smtClean="0">
                <a:latin typeface="Capitals"/>
                <a:cs typeface="Capitals"/>
              </a:rPr>
              <a:t>SparsestCut</a:t>
            </a:r>
            <a:endParaRPr lang="en-US" sz="1800" dirty="0" smtClean="0">
              <a:latin typeface="Capitals"/>
              <a:cs typeface="Capitals"/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Theorem. </a:t>
            </a:r>
            <a:r>
              <a:rPr lang="en-US" sz="2000" dirty="0" smtClean="0">
                <a:solidFill>
                  <a:schemeClr val="accent1"/>
                </a:solidFill>
              </a:rPr>
              <a:t>[Bhaskara-Charikar-Guruswami-Vijayaraghavan-</a:t>
            </a:r>
            <a:r>
              <a:rPr lang="en-US" sz="2000" b="1" dirty="0" smtClean="0">
                <a:solidFill>
                  <a:schemeClr val="tx2"/>
                </a:solidFill>
              </a:rPr>
              <a:t>Zhou</a:t>
            </a:r>
            <a:r>
              <a:rPr lang="en-US" sz="2000" dirty="0" smtClean="0">
                <a:solidFill>
                  <a:schemeClr val="accent1"/>
                </a:solidFill>
              </a:rPr>
              <a:t>’12]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i="1" dirty="0" smtClean="0">
                <a:latin typeface="Times"/>
                <a:cs typeface="Times"/>
              </a:rPr>
              <a:t>n</a:t>
            </a:r>
            <a:r>
              <a:rPr lang="en-US" sz="2400" baseline="30000" dirty="0" smtClean="0">
                <a:latin typeface="Times"/>
                <a:cs typeface="Times"/>
              </a:rPr>
              <a:t>2</a:t>
            </a:r>
            <a:r>
              <a:rPr lang="en-US" sz="2400" baseline="30000" dirty="0">
                <a:latin typeface="Times"/>
                <a:cs typeface="Times"/>
              </a:rPr>
              <a:t>/53</a:t>
            </a:r>
            <a:r>
              <a:rPr lang="en-US" sz="2400" dirty="0"/>
              <a:t>-factor integrality gap of </a:t>
            </a:r>
            <a:r>
              <a:rPr lang="en-US" sz="2400" i="1" dirty="0" err="1">
                <a:latin typeface="Times"/>
                <a:cs typeface="Times"/>
              </a:rPr>
              <a:t>Ω</a:t>
            </a:r>
            <a:r>
              <a:rPr lang="en-US" sz="2400" dirty="0">
                <a:latin typeface="Times"/>
                <a:cs typeface="Times"/>
              </a:rPr>
              <a:t>(</a:t>
            </a:r>
            <a:r>
              <a:rPr lang="en-US" sz="2400" i="1" dirty="0">
                <a:latin typeface="Times"/>
                <a:cs typeface="Times"/>
              </a:rPr>
              <a:t>n</a:t>
            </a:r>
            <a:r>
              <a:rPr lang="en-US" sz="2400" baseline="30000" dirty="0">
                <a:latin typeface="Times"/>
                <a:cs typeface="Times"/>
              </a:rPr>
              <a:t>.01</a:t>
            </a:r>
            <a:r>
              <a:rPr lang="en-US" sz="2400" dirty="0">
                <a:latin typeface="Times"/>
                <a:cs typeface="Times"/>
              </a:rPr>
              <a:t>)</a:t>
            </a:r>
            <a:r>
              <a:rPr lang="en-US" sz="2400" dirty="0"/>
              <a:t>-level </a:t>
            </a:r>
            <a:r>
              <a:rPr lang="en-US" sz="2400" dirty="0" err="1"/>
              <a:t>Lasserre-Parrilo</a:t>
            </a:r>
            <a:r>
              <a:rPr lang="en-US" sz="2400" dirty="0"/>
              <a:t> for </a:t>
            </a:r>
            <a:r>
              <a:rPr lang="en-US" sz="1800" dirty="0" err="1">
                <a:latin typeface="Capitals"/>
                <a:cs typeface="Capitals"/>
              </a:rPr>
              <a:t>Dense</a:t>
            </a:r>
            <a:r>
              <a:rPr lang="en-US" sz="2400" i="1" dirty="0" err="1">
                <a:latin typeface="Times"/>
                <a:cs typeface="Times"/>
              </a:rPr>
              <a:t>k</a:t>
            </a:r>
            <a:r>
              <a:rPr lang="en-US" sz="1800" dirty="0" err="1">
                <a:latin typeface="Capitals"/>
                <a:cs typeface="Capitals"/>
              </a:rPr>
              <a:t>Subgraph</a:t>
            </a:r>
            <a:endParaRPr lang="en-US" sz="1800" dirty="0">
              <a:latin typeface="Capitals"/>
              <a:cs typeface="Capitals"/>
            </a:endParaRPr>
          </a:p>
          <a:p>
            <a:pPr lvl="1"/>
            <a:r>
              <a:rPr lang="en-US" sz="1800" dirty="0" err="1">
                <a:latin typeface="Capitals"/>
                <a:cs typeface="Capitals"/>
              </a:rPr>
              <a:t>Dense</a:t>
            </a:r>
            <a:r>
              <a:rPr lang="en-US" sz="2400" i="1" dirty="0" err="1">
                <a:latin typeface="Times"/>
                <a:cs typeface="Times"/>
              </a:rPr>
              <a:t>k</a:t>
            </a:r>
            <a:r>
              <a:rPr lang="en-US" sz="1800" dirty="0" err="1">
                <a:latin typeface="Capitals"/>
                <a:cs typeface="Capitals"/>
              </a:rPr>
              <a:t>Subgraph</a:t>
            </a:r>
            <a:r>
              <a:rPr lang="en-US" sz="2400" dirty="0"/>
              <a:t>: Given graph G=(V, E), find a set A of </a:t>
            </a:r>
            <a:r>
              <a:rPr lang="en-US" sz="2400" i="1" dirty="0">
                <a:latin typeface="Times"/>
                <a:cs typeface="Times"/>
              </a:rPr>
              <a:t>k</a:t>
            </a:r>
            <a:r>
              <a:rPr lang="en-US" sz="2400" dirty="0"/>
              <a:t> vertices such that the number of edges in A is maximized</a:t>
            </a:r>
          </a:p>
          <a:p>
            <a:pPr lvl="1"/>
            <a:r>
              <a:rPr lang="en-US" sz="2400" dirty="0"/>
              <a:t>Frequently arises in community detection (social networks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964860"/>
              </p:ext>
            </p:extLst>
          </p:nvPr>
        </p:nvGraphicFramePr>
        <p:xfrm>
          <a:off x="220877" y="4972686"/>
          <a:ext cx="8641848" cy="165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219"/>
                <a:gridCol w="2250193"/>
                <a:gridCol w="2305414"/>
                <a:gridCol w="1767022"/>
              </a:tblGrid>
              <a:tr h="5513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Problem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Best</a:t>
                      </a:r>
                      <a:r>
                        <a:rPr lang="en-US" sz="2200" baseline="0" dirty="0" smtClean="0"/>
                        <a:t> Approx. </a:t>
                      </a:r>
                      <a:r>
                        <a:rPr lang="en-US" sz="2200" baseline="0" dirty="0" err="1" smtClean="0"/>
                        <a:t>Alg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Best NP-Hardness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Our IG</a:t>
                      </a:r>
                      <a:endParaRPr lang="en-US" sz="2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5135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Capitals"/>
                          <a:ea typeface="+mn-ea"/>
                          <a:cs typeface="Capitals"/>
                        </a:rPr>
                        <a:t>SparsestCut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pitals"/>
                        <a:ea typeface="+mn-ea"/>
                        <a:cs typeface="Capital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[ARV’04]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None</a:t>
                      </a:r>
                      <a:r>
                        <a:rPr lang="en-US" sz="2200" baseline="0" dirty="0" smtClean="0"/>
                        <a:t> known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2"/>
                          </a:solidFill>
                          <a:latin typeface="Times"/>
                          <a:cs typeface="Times"/>
                        </a:rPr>
                        <a:t>1.0001</a:t>
                      </a:r>
                      <a:endParaRPr lang="en-US" sz="2200" dirty="0">
                        <a:solidFill>
                          <a:schemeClr val="accent2"/>
                        </a:solidFill>
                        <a:latin typeface="Times"/>
                        <a:cs typeface="Times"/>
                      </a:endParaRPr>
                    </a:p>
                  </a:txBody>
                  <a:tcPr anchor="ctr"/>
                </a:tc>
              </a:tr>
              <a:tr h="551356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Capitals"/>
                        <a:ea typeface="+mn-ea"/>
                        <a:cs typeface="Capital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511316"/>
              </p:ext>
            </p:extLst>
          </p:nvPr>
        </p:nvGraphicFramePr>
        <p:xfrm>
          <a:off x="2546196" y="5589513"/>
          <a:ext cx="1185421" cy="452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81" name="Equation" r:id="rId4" imgW="660400" imgH="254000" progId="Equation.3">
                  <p:embed/>
                </p:oleObj>
              </mc:Choice>
              <mc:Fallback>
                <p:oleObj name="Equation" r:id="rId4" imgW="660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6196" y="5589513"/>
                        <a:ext cx="1185421" cy="452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31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42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97"/>
    </mc:Choice>
    <mc:Fallback xmlns="">
      <p:transition xmlns:p14="http://schemas.microsoft.com/office/powerpoint/2010/main" spd="slow" advTm="968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results: </a:t>
            </a:r>
            <a:br>
              <a:rPr lang="en-US" dirty="0" smtClean="0"/>
            </a:br>
            <a:r>
              <a:rPr lang="en-US" sz="3300" dirty="0" err="1" smtClean="0">
                <a:latin typeface="Capitals"/>
                <a:cs typeface="Capitals"/>
              </a:rPr>
              <a:t>SparsestCut</a:t>
            </a:r>
            <a:r>
              <a:rPr lang="en-US" dirty="0" smtClean="0"/>
              <a:t> &amp; </a:t>
            </a:r>
            <a:r>
              <a:rPr lang="en-US" sz="3300" dirty="0" err="1">
                <a:latin typeface="Capitals"/>
                <a:cs typeface="Capitals"/>
              </a:rPr>
              <a:t>Dense</a:t>
            </a:r>
            <a:r>
              <a:rPr lang="en-US" i="1" dirty="0" err="1">
                <a:latin typeface="Times"/>
                <a:cs typeface="Times"/>
              </a:rPr>
              <a:t>k</a:t>
            </a:r>
            <a:r>
              <a:rPr lang="en-US" sz="3300" dirty="0" err="1">
                <a:latin typeface="Capitals"/>
                <a:cs typeface="Capitals"/>
              </a:rPr>
              <a:t>Subgraph</a:t>
            </a:r>
            <a:endParaRPr lang="en-US" sz="3300" dirty="0">
              <a:latin typeface="Capitals"/>
              <a:cs typeface="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Theorem. </a:t>
            </a:r>
            <a:r>
              <a:rPr lang="en-US" sz="2000" dirty="0">
                <a:solidFill>
                  <a:schemeClr val="accent1"/>
                </a:solidFill>
              </a:rPr>
              <a:t>[Guruswami-Sinop-</a:t>
            </a:r>
            <a:r>
              <a:rPr lang="en-US" sz="2000" b="1" dirty="0">
                <a:solidFill>
                  <a:schemeClr val="tx2"/>
                </a:solidFill>
              </a:rPr>
              <a:t>Zhou</a:t>
            </a:r>
            <a:r>
              <a:rPr lang="en-US" sz="2000" dirty="0">
                <a:solidFill>
                  <a:schemeClr val="accent1"/>
                </a:solidFill>
              </a:rPr>
              <a:t>’13]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latin typeface="Times"/>
                <a:cs typeface="Times"/>
              </a:rPr>
              <a:t>1.0001</a:t>
            </a:r>
            <a:r>
              <a:rPr lang="en-US" sz="2400" dirty="0" smtClean="0"/>
              <a:t>-factor integrality gap of </a:t>
            </a:r>
            <a:r>
              <a:rPr lang="en-US" sz="2400" i="1" dirty="0" err="1">
                <a:latin typeface="Times"/>
                <a:cs typeface="Times"/>
              </a:rPr>
              <a:t>Ω</a:t>
            </a:r>
            <a:r>
              <a:rPr lang="en-US" sz="2400" dirty="0" smtClean="0">
                <a:latin typeface="Times"/>
                <a:cs typeface="Times"/>
              </a:rPr>
              <a:t>(</a:t>
            </a:r>
            <a:r>
              <a:rPr lang="en-US" sz="2400" i="1" dirty="0" smtClean="0">
                <a:latin typeface="Times"/>
                <a:cs typeface="Times"/>
              </a:rPr>
              <a:t>n</a:t>
            </a:r>
            <a:r>
              <a:rPr lang="en-US" sz="2400" dirty="0" smtClean="0">
                <a:latin typeface="Times"/>
                <a:cs typeface="Times"/>
              </a:rPr>
              <a:t>)</a:t>
            </a:r>
            <a:r>
              <a:rPr lang="en-US" sz="2400" dirty="0"/>
              <a:t>-</a:t>
            </a:r>
            <a:r>
              <a:rPr lang="en-US" sz="2400" dirty="0" smtClean="0"/>
              <a:t>level </a:t>
            </a:r>
            <a:r>
              <a:rPr lang="en-US" sz="2400" dirty="0" err="1" smtClean="0"/>
              <a:t>Lasserre-Parrilo</a:t>
            </a:r>
            <a:r>
              <a:rPr lang="en-US" sz="2400" dirty="0" smtClean="0"/>
              <a:t> for </a:t>
            </a:r>
            <a:r>
              <a:rPr lang="en-US" sz="1800" dirty="0" err="1" smtClean="0">
                <a:latin typeface="Capitals"/>
                <a:cs typeface="Capitals"/>
              </a:rPr>
              <a:t>SparsestCut</a:t>
            </a:r>
            <a:endParaRPr lang="en-US" sz="1800" dirty="0" smtClean="0">
              <a:latin typeface="Capitals"/>
              <a:cs typeface="Capitals"/>
            </a:endParaRPr>
          </a:p>
          <a:p>
            <a:r>
              <a:rPr lang="en-US" sz="2400" b="1" dirty="0" smtClean="0">
                <a:solidFill>
                  <a:schemeClr val="accent2"/>
                </a:solidFill>
              </a:rPr>
              <a:t>Theorem</a:t>
            </a:r>
            <a:r>
              <a:rPr lang="en-US" sz="2400" b="1" dirty="0">
                <a:solidFill>
                  <a:schemeClr val="accent2"/>
                </a:solidFill>
              </a:rPr>
              <a:t>. </a:t>
            </a:r>
            <a:r>
              <a:rPr lang="en-US" sz="2000" dirty="0" smtClean="0">
                <a:solidFill>
                  <a:schemeClr val="accent1"/>
                </a:solidFill>
              </a:rPr>
              <a:t>[Bhaskara-Charikar-Guruswami-Vijayaraghavan-</a:t>
            </a:r>
            <a:r>
              <a:rPr lang="en-US" sz="2000" b="1" dirty="0" smtClean="0">
                <a:solidFill>
                  <a:schemeClr val="tx2"/>
                </a:solidFill>
              </a:rPr>
              <a:t>Zhou</a:t>
            </a:r>
            <a:r>
              <a:rPr lang="en-US" sz="2000" dirty="0">
                <a:solidFill>
                  <a:schemeClr val="accent1"/>
                </a:solidFill>
              </a:rPr>
              <a:t>’</a:t>
            </a:r>
            <a:r>
              <a:rPr lang="en-US" sz="2000" dirty="0" smtClean="0">
                <a:solidFill>
                  <a:schemeClr val="accent1"/>
                </a:solidFill>
              </a:rPr>
              <a:t>12]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400" i="1" dirty="0" smtClean="0">
                <a:latin typeface="Times"/>
                <a:cs typeface="Times"/>
              </a:rPr>
              <a:t>n</a:t>
            </a:r>
            <a:r>
              <a:rPr lang="en-US" sz="2400" baseline="30000" dirty="0" smtClean="0">
                <a:latin typeface="Times"/>
                <a:cs typeface="Times"/>
              </a:rPr>
              <a:t>2/53</a:t>
            </a:r>
            <a:r>
              <a:rPr lang="en-US" sz="2400" dirty="0" smtClean="0"/>
              <a:t>-</a:t>
            </a:r>
            <a:r>
              <a:rPr lang="en-US" sz="2400" dirty="0"/>
              <a:t>factor integrality gap of </a:t>
            </a:r>
            <a:r>
              <a:rPr lang="en-US" sz="2400" i="1" dirty="0" err="1">
                <a:latin typeface="Times"/>
                <a:cs typeface="Times"/>
              </a:rPr>
              <a:t>Ω</a:t>
            </a:r>
            <a:r>
              <a:rPr lang="en-US" sz="2400" dirty="0">
                <a:latin typeface="Times"/>
                <a:cs typeface="Times"/>
              </a:rPr>
              <a:t>(</a:t>
            </a:r>
            <a:r>
              <a:rPr lang="en-US" sz="2400" i="1" dirty="0" smtClean="0">
                <a:latin typeface="Times"/>
                <a:cs typeface="Times"/>
              </a:rPr>
              <a:t>n</a:t>
            </a:r>
            <a:r>
              <a:rPr lang="en-US" sz="2400" baseline="30000" dirty="0" smtClean="0">
                <a:latin typeface="Times"/>
                <a:cs typeface="Times"/>
              </a:rPr>
              <a:t>.01</a:t>
            </a:r>
            <a:r>
              <a:rPr lang="en-US" sz="2400" dirty="0" smtClean="0">
                <a:latin typeface="Times"/>
                <a:cs typeface="Times"/>
              </a:rPr>
              <a:t>)</a:t>
            </a:r>
            <a:r>
              <a:rPr lang="en-US" sz="2400" dirty="0"/>
              <a:t>-level </a:t>
            </a:r>
            <a:r>
              <a:rPr lang="en-US" sz="2400" dirty="0" err="1" smtClean="0"/>
              <a:t>Lasserre-Parrilo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1800" dirty="0" err="1" smtClean="0">
                <a:latin typeface="Capitals"/>
                <a:cs typeface="Capitals"/>
              </a:rPr>
              <a:t>Dense</a:t>
            </a:r>
            <a:r>
              <a:rPr lang="en-US" sz="2400" i="1" dirty="0" err="1" smtClean="0">
                <a:latin typeface="Times"/>
                <a:cs typeface="Times"/>
              </a:rPr>
              <a:t>k</a:t>
            </a:r>
            <a:r>
              <a:rPr lang="en-US" sz="1800" dirty="0" err="1" smtClean="0">
                <a:latin typeface="Capitals"/>
                <a:cs typeface="Capitals"/>
              </a:rPr>
              <a:t>Subgraph</a:t>
            </a:r>
            <a:endParaRPr lang="en-US" sz="1800" dirty="0">
              <a:latin typeface="Capitals"/>
              <a:cs typeface="Capitals"/>
            </a:endParaRPr>
          </a:p>
          <a:p>
            <a:pPr lvl="1"/>
            <a:r>
              <a:rPr lang="en-US" sz="1800" dirty="0" err="1" smtClean="0">
                <a:latin typeface="Capitals"/>
                <a:cs typeface="Capitals"/>
              </a:rPr>
              <a:t>Dense</a:t>
            </a:r>
            <a:r>
              <a:rPr lang="en-US" sz="2400" i="1" dirty="0" err="1" smtClean="0">
                <a:latin typeface="Times"/>
                <a:cs typeface="Times"/>
              </a:rPr>
              <a:t>k</a:t>
            </a:r>
            <a:r>
              <a:rPr lang="en-US" sz="1800" dirty="0" err="1" smtClean="0">
                <a:latin typeface="Capitals"/>
                <a:cs typeface="Capitals"/>
              </a:rPr>
              <a:t>Subgraph</a:t>
            </a:r>
            <a:r>
              <a:rPr lang="en-US" sz="2400" dirty="0" smtClean="0"/>
              <a:t>: Given graph G=(V, E), find a set A of </a:t>
            </a:r>
            <a:r>
              <a:rPr lang="en-US" sz="2400" i="1" dirty="0">
                <a:latin typeface="Times"/>
                <a:cs typeface="Times"/>
              </a:rPr>
              <a:t>k</a:t>
            </a:r>
            <a:r>
              <a:rPr lang="en-US" sz="2400" dirty="0" smtClean="0"/>
              <a:t> vertices such that the number of edges in A is maximized</a:t>
            </a:r>
          </a:p>
          <a:p>
            <a:pPr lvl="1"/>
            <a:r>
              <a:rPr lang="en-US" sz="2400" dirty="0" smtClean="0"/>
              <a:t>Frequently arises in community detection (social networks)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509429"/>
              </p:ext>
            </p:extLst>
          </p:nvPr>
        </p:nvGraphicFramePr>
        <p:xfrm>
          <a:off x="220877" y="4972686"/>
          <a:ext cx="8641848" cy="165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219"/>
                <a:gridCol w="2250193"/>
                <a:gridCol w="2305414"/>
                <a:gridCol w="1767022"/>
              </a:tblGrid>
              <a:tr h="5513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Problem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Best</a:t>
                      </a:r>
                      <a:r>
                        <a:rPr lang="en-US" sz="2200" baseline="0" dirty="0" smtClean="0"/>
                        <a:t> Approx. </a:t>
                      </a:r>
                      <a:r>
                        <a:rPr lang="en-US" sz="2200" baseline="0" dirty="0" err="1" smtClean="0"/>
                        <a:t>Alg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Best NP-Hardness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Our IG</a:t>
                      </a:r>
                      <a:endParaRPr lang="en-US" sz="2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5135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Capitals"/>
                          <a:ea typeface="+mn-ea"/>
                          <a:cs typeface="Capitals"/>
                        </a:rPr>
                        <a:t>SparsestCut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pitals"/>
                        <a:ea typeface="+mn-ea"/>
                        <a:cs typeface="Capital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[ARV’04]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None</a:t>
                      </a:r>
                      <a:r>
                        <a:rPr lang="en-US" sz="2200" baseline="0" dirty="0" smtClean="0"/>
                        <a:t> known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2"/>
                          </a:solidFill>
                          <a:latin typeface="Times"/>
                          <a:cs typeface="Times"/>
                        </a:rPr>
                        <a:t>1.0001</a:t>
                      </a:r>
                      <a:endParaRPr lang="en-US" sz="2200" dirty="0">
                        <a:solidFill>
                          <a:schemeClr val="accent2"/>
                        </a:solidFill>
                        <a:latin typeface="Times"/>
                        <a:cs typeface="Times"/>
                      </a:endParaRPr>
                    </a:p>
                  </a:txBody>
                  <a:tcPr anchor="ctr"/>
                </a:tc>
              </a:tr>
              <a:tr h="55135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Capitals"/>
                          <a:ea typeface="+mn-ea"/>
                          <a:cs typeface="Capitals"/>
                        </a:rPr>
                        <a:t>Dense</a:t>
                      </a:r>
                      <a:r>
                        <a:rPr lang="en-US" sz="2200" i="1" kern="1200" dirty="0" err="1" smtClean="0">
                          <a:solidFill>
                            <a:schemeClr val="tx1"/>
                          </a:solidFill>
                          <a:latin typeface="Times"/>
                          <a:ea typeface="+mn-ea"/>
                          <a:cs typeface="Times"/>
                        </a:rPr>
                        <a:t>k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Capitals"/>
                          <a:ea typeface="+mn-ea"/>
                          <a:cs typeface="Capitals"/>
                        </a:rPr>
                        <a:t>Subgraph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pitals"/>
                        <a:ea typeface="+mn-ea"/>
                        <a:cs typeface="Capital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4F81BD"/>
                          </a:solidFill>
                          <a:latin typeface="Calibri (Body)"/>
                          <a:cs typeface="Calibri (Body)"/>
                        </a:rPr>
                        <a:t>[BCCFV’10]</a:t>
                      </a:r>
                      <a:endParaRPr lang="en-US" sz="1800" dirty="0">
                        <a:solidFill>
                          <a:srgbClr val="4F81BD"/>
                        </a:solidFill>
                        <a:latin typeface="Calibri (Body)"/>
                        <a:cs typeface="Calibri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None</a:t>
                      </a:r>
                      <a:r>
                        <a:rPr lang="en-US" sz="2200" baseline="0" dirty="0" smtClean="0"/>
                        <a:t> known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1" dirty="0" smtClean="0">
                          <a:solidFill>
                            <a:schemeClr val="accent2"/>
                          </a:solidFill>
                          <a:latin typeface="Times"/>
                          <a:cs typeface="Times"/>
                        </a:rPr>
                        <a:t>n</a:t>
                      </a:r>
                      <a:r>
                        <a:rPr lang="en-US" sz="2200" baseline="30000" dirty="0" smtClean="0">
                          <a:solidFill>
                            <a:schemeClr val="accent2"/>
                          </a:solidFill>
                          <a:latin typeface="Times"/>
                          <a:cs typeface="Times"/>
                        </a:rPr>
                        <a:t>2/53</a:t>
                      </a:r>
                      <a:endParaRPr lang="en-US" sz="22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138188"/>
              </p:ext>
            </p:extLst>
          </p:nvPr>
        </p:nvGraphicFramePr>
        <p:xfrm>
          <a:off x="2546196" y="5589513"/>
          <a:ext cx="1185421" cy="452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21" name="Equation" r:id="rId3" imgW="660400" imgH="254000" progId="Equation.3">
                  <p:embed/>
                </p:oleObj>
              </mc:Choice>
              <mc:Fallback>
                <p:oleObj name="Equation" r:id="rId3" imgW="660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6196" y="5589513"/>
                        <a:ext cx="1185421" cy="452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935507"/>
              </p:ext>
            </p:extLst>
          </p:nvPr>
        </p:nvGraphicFramePr>
        <p:xfrm>
          <a:off x="2546196" y="6140789"/>
          <a:ext cx="97948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22" name="Equation" r:id="rId5" imgW="546100" imgH="228600" progId="Equation.3">
                  <p:embed/>
                </p:oleObj>
              </mc:Choice>
              <mc:Fallback>
                <p:oleObj name="Equation" r:id="rId5" imgW="546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6196" y="6140789"/>
                        <a:ext cx="979487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43"/>
    </mc:Choice>
    <mc:Fallback xmlns="">
      <p:transition xmlns:p14="http://schemas.microsoft.com/office/powerpoint/2010/main" spd="slow" advTm="282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results: </a:t>
            </a:r>
            <a:r>
              <a:rPr lang="en-US" sz="3200" dirty="0" err="1">
                <a:latin typeface="Capitals"/>
                <a:cs typeface="Capitals"/>
              </a:rPr>
              <a:t>GraphIsomorphism</a:t>
            </a:r>
            <a:endParaRPr lang="en-US" sz="3200" dirty="0">
              <a:latin typeface="Capitals"/>
              <a:cs typeface="Capital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33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51851" y="2351070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51851" y="3246732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7" idx="0"/>
            <a:endCxn id="6" idx="4"/>
          </p:cNvCxnSpPr>
          <p:nvPr/>
        </p:nvCxnSpPr>
        <p:spPr>
          <a:xfrm flipV="1">
            <a:off x="2018693" y="2484754"/>
            <a:ext cx="0" cy="761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928015" y="3246732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928015" y="2351070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>
            <a:stCxn id="18" idx="0"/>
            <a:endCxn id="19" idx="4"/>
          </p:cNvCxnSpPr>
          <p:nvPr/>
        </p:nvCxnSpPr>
        <p:spPr>
          <a:xfrm flipV="1">
            <a:off x="2994857" y="2484754"/>
            <a:ext cx="0" cy="761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9" idx="2"/>
            <a:endCxn id="6" idx="6"/>
          </p:cNvCxnSpPr>
          <p:nvPr/>
        </p:nvCxnSpPr>
        <p:spPr>
          <a:xfrm flipH="1">
            <a:off x="2085535" y="2417912"/>
            <a:ext cx="8424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2"/>
            <a:endCxn id="7" idx="6"/>
          </p:cNvCxnSpPr>
          <p:nvPr/>
        </p:nvCxnSpPr>
        <p:spPr>
          <a:xfrm flipH="1">
            <a:off x="2085535" y="3313574"/>
            <a:ext cx="8424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077926" y="2351070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077926" y="3246732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>
            <a:stCxn id="30" idx="0"/>
            <a:endCxn id="29" idx="4"/>
          </p:cNvCxnSpPr>
          <p:nvPr/>
        </p:nvCxnSpPr>
        <p:spPr>
          <a:xfrm flipV="1">
            <a:off x="5144768" y="2484754"/>
            <a:ext cx="0" cy="761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054090" y="3246732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054090" y="2351070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>
            <a:stCxn id="32" idx="0"/>
            <a:endCxn id="33" idx="4"/>
          </p:cNvCxnSpPr>
          <p:nvPr/>
        </p:nvCxnSpPr>
        <p:spPr>
          <a:xfrm flipV="1">
            <a:off x="6120932" y="2484754"/>
            <a:ext cx="0" cy="761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2" idx="1"/>
            <a:endCxn id="29" idx="5"/>
          </p:cNvCxnSpPr>
          <p:nvPr/>
        </p:nvCxnSpPr>
        <p:spPr>
          <a:xfrm flipH="1" flipV="1">
            <a:off x="5192032" y="2465176"/>
            <a:ext cx="881636" cy="801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3"/>
            <a:endCxn id="30" idx="7"/>
          </p:cNvCxnSpPr>
          <p:nvPr/>
        </p:nvCxnSpPr>
        <p:spPr>
          <a:xfrm flipH="1">
            <a:off x="5192032" y="2465176"/>
            <a:ext cx="881636" cy="801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6" idx="7"/>
            <a:endCxn id="29" idx="1"/>
          </p:cNvCxnSpPr>
          <p:nvPr/>
        </p:nvCxnSpPr>
        <p:spPr>
          <a:xfrm rot="5400000" flipH="1" flipV="1">
            <a:off x="3581730" y="854875"/>
            <a:ext cx="12700" cy="3031547"/>
          </a:xfrm>
          <a:prstGeom prst="curvedConnector3">
            <a:avLst>
              <a:gd name="adj1" fmla="val 1954157"/>
            </a:avLst>
          </a:prstGeom>
          <a:ln>
            <a:solidFill>
              <a:schemeClr val="accent2"/>
            </a:solidFill>
            <a:prstDash val="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7" idx="5"/>
            <a:endCxn id="30" idx="3"/>
          </p:cNvCxnSpPr>
          <p:nvPr/>
        </p:nvCxnSpPr>
        <p:spPr>
          <a:xfrm rot="16200000" flipH="1">
            <a:off x="3581730" y="1845064"/>
            <a:ext cx="12700" cy="3031547"/>
          </a:xfrm>
          <a:prstGeom prst="curvedConnector3">
            <a:avLst>
              <a:gd name="adj1" fmla="val 1954157"/>
            </a:avLst>
          </a:prstGeom>
          <a:ln>
            <a:solidFill>
              <a:schemeClr val="accent2"/>
            </a:solidFill>
            <a:prstDash val="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18" idx="5"/>
            <a:endCxn id="33" idx="6"/>
          </p:cNvCxnSpPr>
          <p:nvPr/>
        </p:nvCxnSpPr>
        <p:spPr>
          <a:xfrm rot="5400000" flipH="1" flipV="1">
            <a:off x="4143484" y="1316548"/>
            <a:ext cx="942926" cy="3145653"/>
          </a:xfrm>
          <a:prstGeom prst="curvedConnector4">
            <a:avLst>
              <a:gd name="adj1" fmla="val -61691"/>
              <a:gd name="adj2" fmla="val 144380"/>
            </a:avLst>
          </a:prstGeom>
          <a:ln>
            <a:solidFill>
              <a:schemeClr val="accent2"/>
            </a:solidFill>
            <a:prstDash val="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19" idx="0"/>
            <a:endCxn id="32" idx="6"/>
          </p:cNvCxnSpPr>
          <p:nvPr/>
        </p:nvCxnSpPr>
        <p:spPr>
          <a:xfrm rot="16200000" flipH="1">
            <a:off x="4110063" y="1235864"/>
            <a:ext cx="962504" cy="3192917"/>
          </a:xfrm>
          <a:prstGeom prst="curvedConnector4">
            <a:avLst>
              <a:gd name="adj1" fmla="val -69064"/>
              <a:gd name="adj2" fmla="val 142117"/>
            </a:avLst>
          </a:prstGeom>
          <a:ln>
            <a:solidFill>
              <a:schemeClr val="accent2"/>
            </a:solidFill>
            <a:prstDash val="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774065" y="4040851"/>
            <a:ext cx="367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Isomorphic graphs</a:t>
            </a:r>
            <a:endParaRPr lang="en-US" sz="2400" dirty="0"/>
          </a:p>
        </p:txBody>
      </p:sp>
      <p:sp>
        <p:nvSpPr>
          <p:cNvPr id="109" name="Oval 108"/>
          <p:cNvSpPr/>
          <p:nvPr/>
        </p:nvSpPr>
        <p:spPr>
          <a:xfrm>
            <a:off x="2494519" y="4772630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2494519" y="5668292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Straight Connector 110"/>
          <p:cNvCxnSpPr>
            <a:stCxn id="110" idx="0"/>
            <a:endCxn id="109" idx="4"/>
          </p:cNvCxnSpPr>
          <p:nvPr/>
        </p:nvCxnSpPr>
        <p:spPr>
          <a:xfrm flipV="1">
            <a:off x="2561361" y="4906314"/>
            <a:ext cx="0" cy="761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3470683" y="5668292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3470683" y="4772630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4" name="Straight Connector 113"/>
          <p:cNvCxnSpPr>
            <a:stCxn id="112" idx="0"/>
            <a:endCxn id="113" idx="4"/>
          </p:cNvCxnSpPr>
          <p:nvPr/>
        </p:nvCxnSpPr>
        <p:spPr>
          <a:xfrm flipV="1">
            <a:off x="3537525" y="4906314"/>
            <a:ext cx="0" cy="761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3" idx="2"/>
            <a:endCxn id="109" idx="6"/>
          </p:cNvCxnSpPr>
          <p:nvPr/>
        </p:nvCxnSpPr>
        <p:spPr>
          <a:xfrm flipH="1">
            <a:off x="2628203" y="4839472"/>
            <a:ext cx="8424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2" idx="2"/>
            <a:endCxn id="110" idx="6"/>
          </p:cNvCxnSpPr>
          <p:nvPr/>
        </p:nvCxnSpPr>
        <p:spPr>
          <a:xfrm flipH="1">
            <a:off x="2628203" y="5735134"/>
            <a:ext cx="8424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5620594" y="4772630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5620594" y="5668292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9" name="Straight Connector 118"/>
          <p:cNvCxnSpPr>
            <a:stCxn id="118" idx="0"/>
            <a:endCxn id="117" idx="4"/>
          </p:cNvCxnSpPr>
          <p:nvPr/>
        </p:nvCxnSpPr>
        <p:spPr>
          <a:xfrm flipV="1">
            <a:off x="5687436" y="4906314"/>
            <a:ext cx="0" cy="761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6596758" y="5668292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596758" y="4772630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2" name="Straight Connector 121"/>
          <p:cNvCxnSpPr>
            <a:stCxn id="120" idx="0"/>
            <a:endCxn id="121" idx="4"/>
          </p:cNvCxnSpPr>
          <p:nvPr/>
        </p:nvCxnSpPr>
        <p:spPr>
          <a:xfrm flipV="1">
            <a:off x="6663600" y="4906314"/>
            <a:ext cx="0" cy="761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20" idx="1"/>
            <a:endCxn id="117" idx="5"/>
          </p:cNvCxnSpPr>
          <p:nvPr/>
        </p:nvCxnSpPr>
        <p:spPr>
          <a:xfrm flipH="1" flipV="1">
            <a:off x="5734700" y="4886736"/>
            <a:ext cx="881636" cy="801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0" idx="2"/>
            <a:endCxn id="118" idx="6"/>
          </p:cNvCxnSpPr>
          <p:nvPr/>
        </p:nvCxnSpPr>
        <p:spPr>
          <a:xfrm flipH="1">
            <a:off x="5754278" y="5735134"/>
            <a:ext cx="8424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2774065" y="6001955"/>
            <a:ext cx="367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Non-isomorphic graphs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66"/>
    </mc:Choice>
    <mc:Fallback xmlns="">
      <p:transition xmlns:p14="http://schemas.microsoft.com/office/powerpoint/2010/main" spd="slow" advTm="1517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results: </a:t>
            </a:r>
            <a:r>
              <a:rPr lang="en-US" sz="3200" dirty="0" err="1">
                <a:latin typeface="Capitals"/>
                <a:cs typeface="Capitals"/>
              </a:rPr>
              <a:t>GraphIsomorphism</a:t>
            </a:r>
            <a:endParaRPr lang="en-US" sz="3200" dirty="0">
              <a:latin typeface="Capitals"/>
              <a:cs typeface="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9751"/>
            <a:ext cx="9144000" cy="55235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Sherali</a:t>
            </a:r>
            <a:r>
              <a:rPr lang="en-US" sz="2400" dirty="0" smtClean="0"/>
              <a:t>-Adams LP hierarchy for </a:t>
            </a:r>
            <a:r>
              <a:rPr lang="en-US" sz="1800" dirty="0" err="1" smtClean="0">
                <a:latin typeface="Capitals"/>
                <a:cs typeface="Capitals"/>
              </a:rPr>
              <a:t>GraphIsomorphism</a:t>
            </a:r>
            <a:r>
              <a:rPr lang="en-US" sz="1800" dirty="0" smtClean="0">
                <a:latin typeface="Capitals"/>
                <a:cs typeface="Capitals"/>
              </a:rPr>
              <a:t> </a:t>
            </a:r>
            <a:r>
              <a:rPr lang="en-US" sz="2400" dirty="0"/>
              <a:t>(</a:t>
            </a:r>
            <a:r>
              <a:rPr lang="en-US" sz="1800" dirty="0" err="1" smtClean="0">
                <a:latin typeface="Capitals"/>
                <a:cs typeface="Capitals"/>
              </a:rPr>
              <a:t>GIso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smtClean="0"/>
              <a:t>A.k.a. </a:t>
            </a:r>
            <a:r>
              <a:rPr lang="en-US" sz="2400" dirty="0" smtClean="0">
                <a:solidFill>
                  <a:schemeClr val="accent2"/>
                </a:solidFill>
              </a:rPr>
              <a:t>high dimensional color refinement/</a:t>
            </a:r>
            <a:r>
              <a:rPr lang="en-US" sz="2400" dirty="0" err="1" smtClean="0">
                <a:solidFill>
                  <a:schemeClr val="accent2"/>
                </a:solidFill>
              </a:rPr>
              <a:t>Weisfeiler</a:t>
            </a:r>
            <a:r>
              <a:rPr lang="en-US" sz="2400" dirty="0" smtClean="0">
                <a:solidFill>
                  <a:schemeClr val="accent2"/>
                </a:solidFill>
              </a:rPr>
              <a:t>-Lehman alg. </a:t>
            </a:r>
            <a:endParaRPr lang="en-US" sz="2400" dirty="0" smtClean="0"/>
          </a:p>
          <a:p>
            <a:pPr lvl="1"/>
            <a:r>
              <a:rPr lang="en-US" sz="2400" dirty="0" smtClean="0"/>
              <a:t>A widely used heuristic </a:t>
            </a:r>
          </a:p>
          <a:p>
            <a:pPr lvl="1"/>
            <a:r>
              <a:rPr lang="en-US" sz="2400" dirty="0" smtClean="0"/>
              <a:t>A subroutine of </a:t>
            </a:r>
            <a:r>
              <a:rPr lang="en-US" sz="2400" dirty="0" err="1" smtClean="0">
                <a:solidFill>
                  <a:schemeClr val="accent1"/>
                </a:solidFill>
              </a:rPr>
              <a:t>Babai</a:t>
            </a:r>
            <a:r>
              <a:rPr lang="en-US" sz="2400" dirty="0" smtClean="0">
                <a:solidFill>
                  <a:schemeClr val="accent1"/>
                </a:solidFill>
              </a:rPr>
              <a:t>-Luks</a:t>
            </a:r>
            <a:r>
              <a:rPr lang="en-US" sz="2400" dirty="0" smtClean="0"/>
              <a:t>                - time </a:t>
            </a:r>
            <a:r>
              <a:rPr lang="en-US" sz="1800" dirty="0" err="1" smtClean="0">
                <a:latin typeface="Capitals"/>
                <a:cs typeface="Capitals"/>
              </a:rPr>
              <a:t>GIso</a:t>
            </a:r>
            <a:r>
              <a:rPr lang="en-US" sz="2400" dirty="0" smtClean="0"/>
              <a:t> algorithm</a:t>
            </a:r>
          </a:p>
          <a:p>
            <a:endParaRPr lang="en-US" sz="1500" dirty="0"/>
          </a:p>
          <a:p>
            <a:r>
              <a:rPr lang="en-US" sz="2400" dirty="0" smtClean="0"/>
              <a:t>Once conjectured: </a:t>
            </a:r>
            <a:r>
              <a:rPr lang="en-US" sz="2400" i="1" dirty="0" smtClean="0">
                <a:latin typeface="Times"/>
                <a:cs typeface="Times"/>
              </a:rPr>
              <a:t>O</a:t>
            </a:r>
            <a:r>
              <a:rPr lang="en-US" sz="2400" dirty="0" smtClean="0">
                <a:latin typeface="Times"/>
                <a:cs typeface="Times"/>
              </a:rPr>
              <a:t>(1)</a:t>
            </a:r>
            <a:r>
              <a:rPr lang="en-US" sz="2400" dirty="0" smtClean="0"/>
              <a:t>-level </a:t>
            </a:r>
            <a:r>
              <a:rPr lang="en-US" sz="2400" dirty="0" err="1" smtClean="0"/>
              <a:t>Sherali</a:t>
            </a:r>
            <a:r>
              <a:rPr lang="en-US" sz="2400" dirty="0" smtClean="0"/>
              <a:t>-Adams LP solves </a:t>
            </a:r>
            <a:r>
              <a:rPr lang="en-US" sz="1800" dirty="0" err="1" smtClean="0">
                <a:latin typeface="Capitals"/>
                <a:cs typeface="Capitals"/>
              </a:rPr>
              <a:t>GIso</a:t>
            </a:r>
            <a:endParaRPr lang="en-US" sz="1800" dirty="0">
              <a:latin typeface="Capitals"/>
              <a:cs typeface="Capitals"/>
            </a:endParaRPr>
          </a:p>
          <a:p>
            <a:r>
              <a:rPr lang="en-US" sz="2400" dirty="0" smtClean="0"/>
              <a:t>Refuted by </a:t>
            </a:r>
            <a:r>
              <a:rPr lang="en-US" sz="2000" dirty="0">
                <a:solidFill>
                  <a:schemeClr val="accent1"/>
                </a:solidFill>
              </a:rPr>
              <a:t>[Cai-</a:t>
            </a:r>
            <a:r>
              <a:rPr lang="en-US" sz="2000" dirty="0" smtClean="0">
                <a:solidFill>
                  <a:schemeClr val="accent1"/>
                </a:solidFill>
              </a:rPr>
              <a:t>Fürer</a:t>
            </a:r>
            <a:r>
              <a:rPr lang="en-US" sz="2000" dirty="0">
                <a:solidFill>
                  <a:schemeClr val="accent1"/>
                </a:solidFill>
              </a:rPr>
              <a:t>-Immerman’92]</a:t>
            </a:r>
            <a:r>
              <a:rPr lang="en-US" sz="2400" dirty="0" smtClean="0"/>
              <a:t>: Even </a:t>
            </a:r>
            <a:r>
              <a:rPr lang="en-US" sz="2400" dirty="0" smtClean="0">
                <a:latin typeface="Times"/>
                <a:cs typeface="Times"/>
              </a:rPr>
              <a:t>.1</a:t>
            </a:r>
            <a:r>
              <a:rPr lang="en-US" sz="2400" i="1" dirty="0" smtClean="0">
                <a:latin typeface="Times"/>
                <a:cs typeface="Times"/>
              </a:rPr>
              <a:t>n</a:t>
            </a:r>
            <a:r>
              <a:rPr lang="en-US" sz="2400" dirty="0" smtClean="0"/>
              <a:t>-</a:t>
            </a:r>
            <a:r>
              <a:rPr lang="en-US" sz="2400" dirty="0"/>
              <a:t>level </a:t>
            </a:r>
            <a:r>
              <a:rPr lang="en-US" sz="2400" dirty="0" err="1"/>
              <a:t>Sherali</a:t>
            </a:r>
            <a:r>
              <a:rPr lang="en-US" sz="2400" dirty="0"/>
              <a:t>-</a:t>
            </a:r>
            <a:r>
              <a:rPr lang="en-US" sz="2400" dirty="0" smtClean="0"/>
              <a:t>Adams LP says isomorphic, the two graphs might be non-isomorphic</a:t>
            </a:r>
            <a:endParaRPr lang="en-US" sz="2400" dirty="0"/>
          </a:p>
          <a:p>
            <a:endParaRPr lang="en-US" sz="1500" dirty="0" smtClean="0"/>
          </a:p>
          <a:p>
            <a:r>
              <a:rPr lang="en-US" sz="2400" b="1" dirty="0">
                <a:solidFill>
                  <a:schemeClr val="accent2"/>
                </a:solidFill>
              </a:rPr>
              <a:t>Theorem.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[O’Donnell-Wright-Wu-</a:t>
            </a:r>
            <a:r>
              <a:rPr lang="en-US" sz="2000" b="1" dirty="0">
                <a:solidFill>
                  <a:schemeClr val="tx2"/>
                </a:solidFill>
              </a:rPr>
              <a:t>Zhou</a:t>
            </a:r>
            <a:r>
              <a:rPr lang="en-US" sz="2000" dirty="0">
                <a:solidFill>
                  <a:schemeClr val="accent1"/>
                </a:solidFill>
              </a:rPr>
              <a:t>’14]</a:t>
            </a:r>
            <a:r>
              <a:rPr lang="en-US" sz="2400" dirty="0" smtClean="0"/>
              <a:t> Even </a:t>
            </a:r>
            <a:r>
              <a:rPr lang="en-US" sz="2400" dirty="0" smtClean="0">
                <a:latin typeface="Times"/>
                <a:cs typeface="Times"/>
              </a:rPr>
              <a:t>.1</a:t>
            </a:r>
            <a:r>
              <a:rPr lang="en-US" sz="2400" i="1" dirty="0" smtClean="0">
                <a:latin typeface="Times"/>
                <a:cs typeface="Times"/>
              </a:rPr>
              <a:t>n</a:t>
            </a:r>
            <a:r>
              <a:rPr lang="en-US" sz="2400" dirty="0" smtClean="0"/>
              <a:t>-</a:t>
            </a:r>
            <a:r>
              <a:rPr lang="en-US" sz="2400" dirty="0"/>
              <a:t>level </a:t>
            </a:r>
            <a:r>
              <a:rPr lang="en-US" sz="2400" dirty="0" err="1" smtClean="0">
                <a:solidFill>
                  <a:srgbClr val="C0504D"/>
                </a:solidFill>
              </a:rPr>
              <a:t>Lasserre-Parrilo</a:t>
            </a:r>
            <a:r>
              <a:rPr lang="en-US" sz="2400" dirty="0" smtClean="0">
                <a:solidFill>
                  <a:srgbClr val="C0504D"/>
                </a:solidFill>
              </a:rPr>
              <a:t> SDP</a:t>
            </a:r>
            <a:r>
              <a:rPr lang="en-US" sz="2400" dirty="0" smtClean="0"/>
              <a:t> says isomorphic</a:t>
            </a:r>
            <a:r>
              <a:rPr lang="en-US" sz="2400" dirty="0"/>
              <a:t>, the two graphs might </a:t>
            </a:r>
            <a:r>
              <a:rPr lang="en-US" sz="2400" dirty="0" smtClean="0"/>
              <a:t>be </a:t>
            </a:r>
            <a:r>
              <a:rPr lang="en-US" sz="2400" dirty="0" smtClean="0">
                <a:solidFill>
                  <a:srgbClr val="C0504D"/>
                </a:solidFill>
              </a:rPr>
              <a:t>far from being isomorphic</a:t>
            </a:r>
          </a:p>
          <a:p>
            <a:pPr lvl="1"/>
            <a:r>
              <a:rPr lang="en-US" sz="2400" dirty="0" smtClean="0"/>
              <a:t>i.e. one has to modify </a:t>
            </a:r>
            <a:r>
              <a:rPr lang="en-US" sz="2400" i="1" dirty="0" err="1">
                <a:latin typeface="Times"/>
                <a:cs typeface="Times"/>
              </a:rPr>
              <a:t>Ω</a:t>
            </a:r>
            <a:r>
              <a:rPr lang="en-US" sz="2400" dirty="0" smtClean="0">
                <a:latin typeface="Times"/>
                <a:cs typeface="Times"/>
              </a:rPr>
              <a:t>(1)-</a:t>
            </a:r>
            <a:r>
              <a:rPr lang="en-US" sz="2400" dirty="0" smtClean="0"/>
              <a:t>fraction edges to align the graphs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153263"/>
              </p:ext>
            </p:extLst>
          </p:nvPr>
        </p:nvGraphicFramePr>
        <p:xfrm>
          <a:off x="4210486" y="2783384"/>
          <a:ext cx="1107654" cy="42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5" name="Equation" r:id="rId4" imgW="558800" imgH="215900" progId="Equation.3">
                  <p:embed/>
                </p:oleObj>
              </mc:Choice>
              <mc:Fallback>
                <p:oleObj name="Equation" r:id="rId4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0486" y="2783384"/>
                        <a:ext cx="1107654" cy="424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34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967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66"/>
    </mc:Choice>
    <mc:Fallback xmlns="">
      <p:transition xmlns:p14="http://schemas.microsoft.com/office/powerpoint/2010/main" spd="slow" advTm="1517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5942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 for convex relaxation hierarchies 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hierarchies to design approximation algorithms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dense </a:t>
            </a:r>
            <a:r>
              <a:rPr lang="en-US" sz="1800" dirty="0" err="1" smtClean="0">
                <a:solidFill>
                  <a:schemeClr val="bg1"/>
                </a:solidFill>
                <a:latin typeface="Capitals"/>
                <a:cs typeface="Capitals"/>
              </a:rPr>
              <a:t>MaxCut</a:t>
            </a:r>
            <a:r>
              <a:rPr lang="en-US" sz="2400" dirty="0" smtClean="0">
                <a:solidFill>
                  <a:schemeClr val="bg1"/>
                </a:solidFill>
              </a:rPr>
              <a:t>, dense </a:t>
            </a:r>
            <a:r>
              <a:rPr lang="en-US" sz="2400" i="1" dirty="0">
                <a:solidFill>
                  <a:schemeClr val="bg1"/>
                </a:solidFill>
                <a:latin typeface="Times"/>
                <a:cs typeface="Times"/>
              </a:rPr>
              <a:t>k</a:t>
            </a:r>
            <a:r>
              <a:rPr lang="en-US" sz="2000" dirty="0">
                <a:solidFill>
                  <a:schemeClr val="bg1"/>
                </a:solidFill>
                <a:latin typeface="Capitals"/>
                <a:cs typeface="Capitals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Capitals"/>
                <a:cs typeface="Capitals"/>
              </a:rPr>
              <a:t>CSP</a:t>
            </a:r>
            <a:r>
              <a:rPr lang="en-US" sz="2400" dirty="0" smtClean="0">
                <a:solidFill>
                  <a:schemeClr val="bg1"/>
                </a:solidFill>
              </a:rPr>
              <a:t>, metric </a:t>
            </a:r>
            <a:r>
              <a:rPr lang="en-US" sz="1800" dirty="0" err="1">
                <a:solidFill>
                  <a:schemeClr val="bg1"/>
                </a:solidFill>
                <a:latin typeface="Capitals"/>
                <a:cs typeface="Capitals"/>
              </a:rPr>
              <a:t>MaxCut</a:t>
            </a:r>
            <a:r>
              <a:rPr lang="en-US" sz="2400" dirty="0" smtClean="0">
                <a:solidFill>
                  <a:schemeClr val="bg1"/>
                </a:solidFill>
              </a:rPr>
              <a:t>, locally</a:t>
            </a:r>
            <a:r>
              <a:rPr lang="en-US" sz="2400" dirty="0">
                <a:solidFill>
                  <a:schemeClr val="bg1"/>
                </a:solidFill>
              </a:rPr>
              <a:t>-dense </a:t>
            </a:r>
            <a:r>
              <a:rPr lang="en-US" sz="2400" i="1" dirty="0">
                <a:solidFill>
                  <a:schemeClr val="bg1"/>
                </a:solidFill>
                <a:latin typeface="Times"/>
                <a:cs typeface="Times"/>
              </a:rPr>
              <a:t>k</a:t>
            </a:r>
            <a:r>
              <a:rPr lang="en-US" sz="2000" dirty="0">
                <a:solidFill>
                  <a:schemeClr val="bg1"/>
                </a:solidFill>
                <a:latin typeface="Capitals"/>
                <a:cs typeface="Capitals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Capitals"/>
                <a:cs typeface="Capitals"/>
              </a:rPr>
              <a:t>CSP</a:t>
            </a:r>
            <a:r>
              <a:rPr lang="en-US" sz="2400" dirty="0" smtClean="0">
                <a:solidFill>
                  <a:schemeClr val="bg1"/>
                </a:solidFill>
              </a:rPr>
              <a:t>, dense </a:t>
            </a:r>
            <a:r>
              <a:rPr lang="en-US" sz="1800" dirty="0" err="1">
                <a:solidFill>
                  <a:schemeClr val="bg1"/>
                </a:solidFill>
                <a:latin typeface="Capitals"/>
                <a:cs typeface="Capitals"/>
              </a:rPr>
              <a:t>MaxGraphIsomorphism</a:t>
            </a:r>
            <a:r>
              <a:rPr lang="en-US" sz="2400" dirty="0" smtClean="0">
                <a:solidFill>
                  <a:schemeClr val="bg1"/>
                </a:solidFill>
              </a:rPr>
              <a:t>, (dense </a:t>
            </a:r>
            <a:r>
              <a:rPr lang="en-US" sz="2400" dirty="0">
                <a:solidFill>
                  <a:schemeClr val="bg1"/>
                </a:solidFill>
              </a:rPr>
              <a:t>&amp; metric) </a:t>
            </a:r>
            <a:r>
              <a:rPr lang="en-US" sz="1800" dirty="0" err="1">
                <a:solidFill>
                  <a:schemeClr val="bg1"/>
                </a:solidFill>
                <a:latin typeface="Capitals"/>
                <a:cs typeface="Capitals"/>
              </a:rPr>
              <a:t>MaxGraphIsomorphism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[Yoshida-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Zhou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’14]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/>
              <a:t>What problems are resistant to hierarchies – the limitation of hierarchies</a:t>
            </a:r>
            <a:r>
              <a:rPr lang="en-US" sz="2400" dirty="0" smtClean="0"/>
              <a:t>?</a:t>
            </a:r>
          </a:p>
          <a:p>
            <a:pPr lvl="1"/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SparsestCut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[Guruswami-Sinop-</a:t>
            </a:r>
            <a:r>
              <a:rPr lang="en-US" sz="2000" b="1" dirty="0">
                <a:solidFill>
                  <a:srgbClr val="FFFFFF"/>
                </a:solidFill>
              </a:rPr>
              <a:t>Zhou</a:t>
            </a:r>
            <a:r>
              <a:rPr lang="en-US" sz="2000" dirty="0">
                <a:solidFill>
                  <a:srgbClr val="FFFFFF"/>
                </a:solidFill>
              </a:rPr>
              <a:t>’</a:t>
            </a:r>
            <a:r>
              <a:rPr lang="en-US" sz="2000" dirty="0" smtClean="0">
                <a:solidFill>
                  <a:srgbClr val="FFFFFF"/>
                </a:solidFill>
              </a:rPr>
              <a:t>13]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Dense</a:t>
            </a:r>
            <a:r>
              <a:rPr lang="en-US" sz="2400" i="1" dirty="0" err="1" smtClean="0">
                <a:solidFill>
                  <a:srgbClr val="FFFFFF"/>
                </a:solidFill>
                <a:latin typeface="Times"/>
                <a:cs typeface="Times"/>
              </a:rPr>
              <a:t>k</a:t>
            </a:r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Subgraph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[</a:t>
            </a:r>
            <a:r>
              <a:rPr lang="en-US" sz="2000" dirty="0">
                <a:solidFill>
                  <a:srgbClr val="FFFFFF"/>
                </a:solidFill>
              </a:rPr>
              <a:t>Bhaskara-Charikar-Guruswami-Vijayaraghavan-</a:t>
            </a:r>
            <a:r>
              <a:rPr lang="en-US" sz="2000" b="1" dirty="0">
                <a:solidFill>
                  <a:srgbClr val="FFFFFF"/>
                </a:solidFill>
              </a:rPr>
              <a:t>Zhou</a:t>
            </a:r>
            <a:r>
              <a:rPr lang="en-US" sz="2000" dirty="0">
                <a:solidFill>
                  <a:srgbClr val="FFFFFF"/>
                </a:solidFill>
              </a:rPr>
              <a:t>’12</a:t>
            </a:r>
            <a:r>
              <a:rPr lang="en-US" sz="2000" dirty="0" smtClean="0">
                <a:solidFill>
                  <a:srgbClr val="FFFFFF"/>
                </a:solidFill>
              </a:rPr>
              <a:t>]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GraphIsomorphism</a:t>
            </a:r>
            <a:r>
              <a:rPr lang="en-US" sz="240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[O’Donnell-Wright-Wu-</a:t>
            </a:r>
            <a:r>
              <a:rPr lang="en-US" sz="2000" b="1" dirty="0" smtClean="0">
                <a:solidFill>
                  <a:srgbClr val="FFFFFF"/>
                </a:solidFill>
              </a:rPr>
              <a:t>Zhou</a:t>
            </a:r>
            <a:r>
              <a:rPr lang="en-US" sz="2000" dirty="0">
                <a:solidFill>
                  <a:srgbClr val="FFFFFF"/>
                </a:solidFill>
              </a:rPr>
              <a:t>’</a:t>
            </a:r>
            <a:r>
              <a:rPr lang="en-US" sz="2000" dirty="0" smtClean="0">
                <a:solidFill>
                  <a:srgbClr val="FFFFFF"/>
                </a:solidFill>
              </a:rPr>
              <a:t>14]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C0504D"/>
                </a:solidFill>
              </a:rPr>
              <a:t>New perspective for hierarchy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Connection from theory of algebraic proof complexity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N</a:t>
            </a:r>
            <a:r>
              <a:rPr lang="en-US" sz="2400" dirty="0" smtClean="0">
                <a:solidFill>
                  <a:srgbClr val="FFFFFF"/>
                </a:solidFill>
              </a:rPr>
              <a:t>ew insight to big open problem in approximation algorithms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Hierarchy integrality gaps for </a:t>
            </a:r>
            <a:r>
              <a:rPr lang="en-US" sz="3300" dirty="0" err="1">
                <a:latin typeface="Capitals"/>
                <a:cs typeface="Capitals"/>
              </a:rPr>
              <a:t>MaxCut</a:t>
            </a:r>
            <a:endParaRPr lang="en-US" sz="3300" dirty="0">
              <a:latin typeface="Capitals"/>
              <a:cs typeface="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Recall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Big open </a:t>
            </a:r>
            <a:r>
              <a:rPr lang="en-US" sz="2400" dirty="0" smtClean="0">
                <a:solidFill>
                  <a:schemeClr val="accent2"/>
                </a:solidFill>
              </a:rPr>
              <a:t>problem</a:t>
            </a:r>
            <a:endParaRPr lang="en-US" sz="2400" dirty="0"/>
          </a:p>
          <a:p>
            <a:pPr lvl="2"/>
            <a:r>
              <a:rPr lang="en-US" sz="2400" dirty="0" smtClean="0"/>
              <a:t>Is </a:t>
            </a:r>
            <a:r>
              <a:rPr lang="en-US" sz="2400" dirty="0" err="1">
                <a:solidFill>
                  <a:schemeClr val="accent1"/>
                </a:solidFill>
              </a:rPr>
              <a:t>Goemans</a:t>
            </a:r>
            <a:r>
              <a:rPr lang="en-US" sz="2400" dirty="0">
                <a:solidFill>
                  <a:schemeClr val="accent1"/>
                </a:solidFill>
              </a:rPr>
              <a:t>-Williamson </a:t>
            </a:r>
            <a:r>
              <a:rPr lang="en-US" sz="2400" dirty="0" smtClean="0"/>
              <a:t>SDP</a:t>
            </a:r>
            <a:r>
              <a:rPr lang="en-US" sz="2400" dirty="0"/>
              <a:t> </a:t>
            </a:r>
            <a:r>
              <a:rPr lang="en-US" sz="2400" dirty="0" smtClean="0"/>
              <a:t>the best</a:t>
            </a:r>
          </a:p>
          <a:p>
            <a:pPr marL="914400" lvl="2" indent="0">
              <a:buNone/>
            </a:pPr>
            <a:r>
              <a:rPr lang="en-US" sz="2400" dirty="0" smtClean="0"/>
              <a:t>polynomial-time algorithm for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>
                <a:solidFill>
                  <a:srgbClr val="C0504D"/>
                </a:solidFill>
              </a:rPr>
              <a:t>As the first step </a:t>
            </a:r>
          </a:p>
          <a:p>
            <a:pPr lvl="2"/>
            <a:r>
              <a:rPr lang="en-US" sz="2400" dirty="0" smtClean="0"/>
              <a:t>Do hierarchies give .879-approximation</a:t>
            </a:r>
          </a:p>
          <a:p>
            <a:pPr marL="914400" lvl="2" indent="0">
              <a:buNone/>
            </a:pPr>
            <a:r>
              <a:rPr lang="en-US" sz="2400" dirty="0"/>
              <a:t>(Beat </a:t>
            </a:r>
            <a:r>
              <a:rPr lang="en-US" sz="2400" dirty="0" err="1">
                <a:solidFill>
                  <a:schemeClr val="accent1"/>
                </a:solidFill>
              </a:rPr>
              <a:t>Goemans</a:t>
            </a:r>
            <a:r>
              <a:rPr lang="en-US" sz="2400" dirty="0">
                <a:solidFill>
                  <a:schemeClr val="accent1"/>
                </a:solidFill>
              </a:rPr>
              <a:t>-Williamson</a:t>
            </a:r>
            <a:r>
              <a:rPr lang="en-US" sz="2400" dirty="0"/>
              <a:t>)?</a:t>
            </a:r>
          </a:p>
          <a:p>
            <a:endParaRPr lang="en-US" sz="2400" dirty="0" smtClean="0"/>
          </a:p>
          <a:p>
            <a:r>
              <a:rPr lang="en-US" sz="2400" dirty="0" smtClean="0"/>
              <a:t>Known results for </a:t>
            </a:r>
            <a:r>
              <a:rPr lang="en-US" sz="2400" dirty="0" err="1" smtClean="0"/>
              <a:t>Sherali</a:t>
            </a:r>
            <a:r>
              <a:rPr lang="en-US" sz="2400" dirty="0" smtClean="0"/>
              <a:t>-Adams+ SDP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chemeClr val="accent1"/>
                </a:solidFill>
              </a:rPr>
              <a:t>[KV’05, RS’09, BGHMRS’12]</a:t>
            </a:r>
          </a:p>
          <a:p>
            <a:pPr lvl="1"/>
            <a:r>
              <a:rPr lang="en-US" sz="2400" dirty="0" smtClean="0"/>
              <a:t>Level-                               SA+ SDP do not </a:t>
            </a:r>
            <a:r>
              <a:rPr lang="en-US" sz="2400" dirty="0"/>
              <a:t>.879</a:t>
            </a:r>
            <a:r>
              <a:rPr lang="en-US" sz="2400" dirty="0" smtClean="0"/>
              <a:t>-approximate</a:t>
            </a:r>
            <a:r>
              <a:rPr lang="en-US" sz="2200" dirty="0" smtClean="0"/>
              <a:t>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endParaRPr lang="en-US" sz="1800" dirty="0"/>
          </a:p>
          <a:p>
            <a:pPr lvl="1"/>
            <a:r>
              <a:rPr lang="en-US" sz="2400" dirty="0" smtClean="0"/>
              <a:t>I.e. Exists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400" dirty="0" smtClean="0">
                <a:latin typeface="Capitals"/>
                <a:cs typeface="Capitals"/>
              </a:rPr>
              <a:t> </a:t>
            </a:r>
            <a:r>
              <a:rPr lang="en-US" sz="2400" dirty="0" smtClean="0"/>
              <a:t>instances hard for SA+ SDP (integrality gap)</a:t>
            </a:r>
          </a:p>
          <a:p>
            <a:pPr lvl="1"/>
            <a:r>
              <a:rPr lang="en-US" sz="2400" dirty="0" smtClean="0"/>
              <a:t>Hardest instances known for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endParaRPr lang="en-US" sz="1800" dirty="0">
              <a:latin typeface="Capitals"/>
              <a:cs typeface="Capital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46130"/>
              </p:ext>
            </p:extLst>
          </p:nvPr>
        </p:nvGraphicFramePr>
        <p:xfrm>
          <a:off x="1562144" y="5386342"/>
          <a:ext cx="2081494" cy="406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51" name="Equation" r:id="rId4" imgW="1171283" imgH="229458" progId="Equation.3">
                  <p:embed/>
                </p:oleObj>
              </mc:Choice>
              <mc:Fallback>
                <p:oleObj name="Equation" r:id="rId4" imgW="1171283" imgH="22945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44" y="5386342"/>
                        <a:ext cx="2081494" cy="406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36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61607" y="2533035"/>
            <a:ext cx="7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4729" y="3363254"/>
            <a:ext cx="111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SA+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3103" y="4194369"/>
            <a:ext cx="80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Las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2546" y="1681051"/>
            <a:ext cx="7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LS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469893" y="2050384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7469155" y="2917856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469155" y="3801517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241900" y="1616274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54729" y="2448027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239685" y="3323108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239685" y="4194369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680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56"/>
    </mc:Choice>
    <mc:Fallback xmlns="">
      <p:transition xmlns:p14="http://schemas.microsoft.com/office/powerpoint/2010/main" spd="slow" advTm="6765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</a:t>
            </a:r>
            <a:r>
              <a:rPr lang="en-US" dirty="0" err="1" smtClean="0"/>
              <a:t>Lasserre-Parrilo</a:t>
            </a:r>
            <a:r>
              <a:rPr lang="en-US" dirty="0" smtClean="0"/>
              <a:t> to hard instances for </a:t>
            </a:r>
            <a:r>
              <a:rPr lang="en-US" dirty="0" err="1" smtClean="0"/>
              <a:t>Sherali</a:t>
            </a:r>
            <a:r>
              <a:rPr lang="en-US" dirty="0" smtClean="0"/>
              <a:t>-Adams+ SDP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Known results. </a:t>
            </a:r>
            <a:r>
              <a:rPr lang="en-US" sz="2400" dirty="0" smtClean="0"/>
              <a:t>Instances hard for </a:t>
            </a:r>
            <a:r>
              <a:rPr lang="en-US" sz="2400" dirty="0" err="1" smtClean="0"/>
              <a:t>Sherali</a:t>
            </a:r>
            <a:r>
              <a:rPr lang="en-US" sz="2400" dirty="0" smtClean="0"/>
              <a:t>-Adams+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SDP hierarchy</a:t>
            </a:r>
            <a:endParaRPr lang="en-US" sz="2400" dirty="0" smtClean="0">
              <a:solidFill>
                <a:srgbClr val="C0504D"/>
              </a:solidFill>
            </a:endParaRPr>
          </a:p>
          <a:p>
            <a:r>
              <a:rPr lang="en-US" sz="2400" dirty="0" smtClean="0">
                <a:solidFill>
                  <a:srgbClr val="C0504D"/>
                </a:solidFill>
              </a:rPr>
              <a:t>Question.</a:t>
            </a:r>
            <a:r>
              <a:rPr lang="en-US" sz="2400" dirty="0" smtClean="0"/>
              <a:t> Are these </a:t>
            </a:r>
            <a:r>
              <a:rPr lang="en-US" sz="1800" dirty="0" err="1" smtClean="0">
                <a:latin typeface="Capitals"/>
                <a:cs typeface="Capitals"/>
              </a:rPr>
              <a:t>MaxCut</a:t>
            </a:r>
            <a:r>
              <a:rPr lang="en-US" sz="2400" dirty="0" smtClean="0">
                <a:latin typeface="Capitals"/>
                <a:cs typeface="Capitals"/>
              </a:rPr>
              <a:t> </a:t>
            </a:r>
            <a:r>
              <a:rPr lang="en-US" sz="2400" dirty="0" smtClean="0"/>
              <a:t>instances also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.878-integrality gap instances for </a:t>
            </a:r>
            <a:r>
              <a:rPr lang="en-US" sz="2400" dirty="0" err="1" smtClean="0"/>
              <a:t>Lasserre-Parrilo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SDP hierarchy?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Our answer.</a:t>
            </a:r>
            <a:r>
              <a:rPr lang="en-US" sz="2400" dirty="0" smtClean="0"/>
              <a:t> </a:t>
            </a:r>
            <a:r>
              <a:rPr lang="en-US" sz="2400" b="1" dirty="0" smtClean="0"/>
              <a:t>No!</a:t>
            </a:r>
            <a:r>
              <a:rPr lang="en-US" sz="2400" dirty="0" smtClean="0"/>
              <a:t>  </a:t>
            </a:r>
            <a:endParaRPr lang="en-US" sz="2400" dirty="0"/>
          </a:p>
          <a:p>
            <a:pPr lvl="1"/>
            <a:r>
              <a:rPr lang="en-US" sz="2400" b="1" dirty="0" smtClean="0">
                <a:solidFill>
                  <a:srgbClr val="C0504D"/>
                </a:solidFill>
              </a:rPr>
              <a:t>Theorem.</a:t>
            </a:r>
            <a:r>
              <a:rPr lang="en-US" sz="2400" dirty="0" smtClean="0"/>
              <a:t> </a:t>
            </a:r>
            <a:r>
              <a:rPr lang="en-US" sz="2000" dirty="0">
                <a:solidFill>
                  <a:schemeClr val="accent1"/>
                </a:solidFill>
              </a:rPr>
              <a:t>[Barak-Brandão-Harrow-</a:t>
            </a:r>
            <a:r>
              <a:rPr lang="en-US" sz="2000" dirty="0" err="1">
                <a:solidFill>
                  <a:schemeClr val="accent1"/>
                </a:solidFill>
              </a:rPr>
              <a:t>Kelner</a:t>
            </a:r>
            <a:r>
              <a:rPr lang="en-US" sz="2000" dirty="0">
                <a:solidFill>
                  <a:schemeClr val="accent1"/>
                </a:solidFill>
              </a:rPr>
              <a:t>-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Steurer-</a:t>
            </a:r>
            <a:r>
              <a:rPr lang="en-US" sz="2000" b="1" dirty="0">
                <a:solidFill>
                  <a:schemeClr val="tx2"/>
                </a:solidFill>
              </a:rPr>
              <a:t>Zhou</a:t>
            </a:r>
            <a:r>
              <a:rPr lang="en-US" sz="2000" dirty="0">
                <a:solidFill>
                  <a:schemeClr val="accent1"/>
                </a:solidFill>
              </a:rPr>
              <a:t>’12, </a:t>
            </a:r>
            <a:r>
              <a:rPr lang="en-US" sz="2000" dirty="0" smtClean="0">
                <a:solidFill>
                  <a:schemeClr val="accent1"/>
                </a:solidFill>
              </a:rPr>
              <a:t>O’Donnell</a:t>
            </a:r>
            <a:r>
              <a:rPr lang="en-US" sz="2000" dirty="0">
                <a:solidFill>
                  <a:schemeClr val="accent1"/>
                </a:solidFill>
              </a:rPr>
              <a:t>-</a:t>
            </a:r>
            <a:r>
              <a:rPr lang="en-US" sz="2000" b="1" dirty="0">
                <a:solidFill>
                  <a:schemeClr val="tx2"/>
                </a:solidFill>
              </a:rPr>
              <a:t>Zhou</a:t>
            </a:r>
            <a:r>
              <a:rPr lang="en-US" sz="2000" dirty="0">
                <a:solidFill>
                  <a:schemeClr val="accent1"/>
                </a:solidFill>
              </a:rPr>
              <a:t>’13] </a:t>
            </a:r>
            <a:r>
              <a:rPr lang="en-US" sz="2400" i="1" dirty="0" smtClean="0">
                <a:latin typeface="Times"/>
                <a:cs typeface="Times"/>
              </a:rPr>
              <a:t>O</a:t>
            </a:r>
            <a:r>
              <a:rPr lang="en-US" sz="2400" dirty="0">
                <a:latin typeface="Times"/>
                <a:cs typeface="Times"/>
              </a:rPr>
              <a:t>(1)</a:t>
            </a:r>
            <a:r>
              <a:rPr lang="en-US" sz="2400" dirty="0"/>
              <a:t>-level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err="1" smtClean="0"/>
              <a:t>Lasserre-Parrilo</a:t>
            </a:r>
            <a:r>
              <a:rPr lang="en-US" sz="2400" dirty="0" smtClean="0"/>
              <a:t> gives better-than-.878 approximation to these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400" dirty="0">
                <a:latin typeface="Capitals"/>
                <a:cs typeface="Capitals"/>
              </a:rPr>
              <a:t> </a:t>
            </a:r>
            <a:r>
              <a:rPr lang="en-US" sz="2400" dirty="0"/>
              <a:t>instances 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37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61607" y="2533035"/>
            <a:ext cx="7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4729" y="3363254"/>
            <a:ext cx="111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SA+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3103" y="4194369"/>
            <a:ext cx="80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Las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2546" y="1681051"/>
            <a:ext cx="7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LS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7469893" y="2050384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469155" y="2917856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7469155" y="3801517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241900" y="1616274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54729" y="2448027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239685" y="3323108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239685" y="4194369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9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17"/>
    </mc:Choice>
    <mc:Fallback xmlns="">
      <p:transition xmlns:p14="http://schemas.microsoft.com/office/powerpoint/2010/main" spd="slow" advTm="736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interesting?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/>
          <a:lstStyle/>
          <a:p>
            <a:r>
              <a:rPr lang="en-US" sz="2400" dirty="0" err="1" smtClean="0"/>
              <a:t>Lasserre</a:t>
            </a:r>
            <a:r>
              <a:rPr lang="en-US" sz="2400" dirty="0" err="1"/>
              <a:t>-Parrilo</a:t>
            </a:r>
            <a:r>
              <a:rPr lang="en-US" sz="2400" dirty="0"/>
              <a:t> succeeds on the </a:t>
            </a:r>
            <a:r>
              <a:rPr lang="en-US" sz="2400" dirty="0">
                <a:solidFill>
                  <a:schemeClr val="accent2"/>
                </a:solidFill>
              </a:rPr>
              <a:t>hardest </a:t>
            </a:r>
            <a:r>
              <a:rPr lang="en-US" sz="2400" dirty="0" smtClean="0">
                <a:solidFill>
                  <a:schemeClr val="accent2"/>
                </a:solidFill>
              </a:rPr>
              <a:t>known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400" dirty="0">
                <a:latin typeface="Capitals"/>
                <a:cs typeface="Capitals"/>
              </a:rPr>
              <a:t> </a:t>
            </a:r>
            <a:r>
              <a:rPr lang="en-US" sz="2400" dirty="0"/>
              <a:t>instances, with the potential to work for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>
                <a:solidFill>
                  <a:srgbClr val="C0504D"/>
                </a:solidFill>
              </a:rPr>
              <a:t> </a:t>
            </a:r>
            <a:r>
              <a:rPr lang="en-US" sz="2400" dirty="0" smtClean="0">
                <a:solidFill>
                  <a:srgbClr val="C0504D"/>
                </a:solidFill>
              </a:rPr>
              <a:t>  all </a:t>
            </a:r>
            <a:r>
              <a:rPr lang="en-US" sz="1800" dirty="0" err="1">
                <a:solidFill>
                  <a:srgbClr val="C0504D"/>
                </a:solidFill>
                <a:latin typeface="Capitals"/>
                <a:cs typeface="Capitals"/>
              </a:rPr>
              <a:t>MaxCut</a:t>
            </a:r>
            <a:r>
              <a:rPr lang="en-US" sz="2400" dirty="0">
                <a:solidFill>
                  <a:srgbClr val="C0504D"/>
                </a:solidFill>
                <a:latin typeface="Capitals"/>
                <a:cs typeface="Capitals"/>
              </a:rPr>
              <a:t> </a:t>
            </a:r>
            <a:r>
              <a:rPr lang="en-US" sz="2400" dirty="0" smtClean="0">
                <a:solidFill>
                  <a:srgbClr val="C0504D"/>
                </a:solidFill>
              </a:rPr>
              <a:t>instances</a:t>
            </a:r>
            <a:endParaRPr lang="en-US" sz="2400" dirty="0">
              <a:solidFill>
                <a:srgbClr val="C0504D"/>
              </a:solidFill>
            </a:endParaRPr>
          </a:p>
          <a:p>
            <a:pPr lvl="1"/>
            <a:r>
              <a:rPr lang="en-US" sz="2400" dirty="0" smtClean="0"/>
              <a:t>Seriously questions possible optimality of </a:t>
            </a:r>
            <a:r>
              <a:rPr lang="en-US" sz="2400" dirty="0">
                <a:solidFill>
                  <a:schemeClr val="accent1"/>
                </a:solidFill>
              </a:rPr>
              <a:t>GW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38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61607" y="2533035"/>
            <a:ext cx="7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4729" y="3363254"/>
            <a:ext cx="111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SA+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03103" y="4194369"/>
            <a:ext cx="80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Las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2546" y="1681051"/>
            <a:ext cx="7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LS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7469893" y="2050384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7469155" y="2917856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7469155" y="3801517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241900" y="1616274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254729" y="2448027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7239685" y="3323108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239685" y="4194369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75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52"/>
    </mc:Choice>
    <mc:Fallback xmlns="">
      <p:transition xmlns:p14="http://schemas.microsoft.com/office/powerpoint/2010/main" spd="slow" advTm="12275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interesting?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39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3710" y="2731881"/>
            <a:ext cx="8517604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0" y="2757537"/>
            <a:ext cx="0" cy="1693657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64146" y="1831675"/>
            <a:ext cx="927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400" dirty="0" smtClean="0">
                <a:solidFill>
                  <a:schemeClr val="accent2"/>
                </a:solidFill>
              </a:rPr>
              <a:t>The big open question:</a:t>
            </a:r>
          </a:p>
          <a:p>
            <a:pPr marL="0" lvl="2" algn="ctr"/>
            <a:r>
              <a:rPr lang="en-US" sz="2400" dirty="0" smtClean="0"/>
              <a:t>Is </a:t>
            </a:r>
            <a:r>
              <a:rPr lang="en-US" sz="2400" dirty="0" err="1">
                <a:solidFill>
                  <a:schemeClr val="accent1"/>
                </a:solidFill>
              </a:rPr>
              <a:t>Goemans</a:t>
            </a:r>
            <a:r>
              <a:rPr lang="en-US" sz="2400" dirty="0">
                <a:solidFill>
                  <a:schemeClr val="accent1"/>
                </a:solidFill>
              </a:rPr>
              <a:t>-Williamson </a:t>
            </a:r>
            <a:r>
              <a:rPr lang="en-US" sz="2400" dirty="0"/>
              <a:t>the best polynomial-time algorithm for </a:t>
            </a:r>
            <a:r>
              <a:rPr lang="en-US" dirty="0" err="1">
                <a:latin typeface="Capitals"/>
                <a:cs typeface="Capitals"/>
              </a:rPr>
              <a:t>MaxCut</a:t>
            </a:r>
            <a:r>
              <a:rPr lang="en-US" sz="2400" dirty="0"/>
              <a:t>?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315" y="2731881"/>
            <a:ext cx="45206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400" dirty="0" smtClean="0"/>
              <a:t>Evidence for </a:t>
            </a:r>
            <a:r>
              <a:rPr lang="en-US" sz="2400" b="1" dirty="0" smtClean="0"/>
              <a:t>Yes</a:t>
            </a:r>
          </a:p>
          <a:p>
            <a:pPr marL="0" lvl="2" algn="ctr"/>
            <a:r>
              <a:rPr lang="en-US" sz="2400" dirty="0" smtClean="0"/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[</a:t>
            </a:r>
            <a:r>
              <a:rPr lang="en-US" sz="2000" dirty="0">
                <a:solidFill>
                  <a:schemeClr val="accent1"/>
                </a:solidFill>
              </a:rPr>
              <a:t>KV’05, RS’09, BGHMRS’12</a:t>
            </a:r>
            <a:r>
              <a:rPr lang="en-US" sz="2000" dirty="0" smtClean="0">
                <a:solidFill>
                  <a:schemeClr val="accent1"/>
                </a:solidFill>
              </a:rPr>
              <a:t>]</a:t>
            </a:r>
            <a:endParaRPr lang="en-US" sz="2400" dirty="0" smtClean="0"/>
          </a:p>
          <a:p>
            <a:pPr marL="0" lvl="2" algn="ctr"/>
            <a:r>
              <a:rPr lang="en-US" sz="2400" dirty="0" smtClean="0">
                <a:solidFill>
                  <a:schemeClr val="accent1"/>
                </a:solidFill>
              </a:rPr>
              <a:t>GW</a:t>
            </a:r>
            <a:r>
              <a:rPr lang="en-US" sz="2400" dirty="0" smtClean="0"/>
              <a:t> is optimal in </a:t>
            </a:r>
            <a:r>
              <a:rPr lang="en-US" sz="2400" dirty="0" err="1" smtClean="0"/>
              <a:t>Sherali</a:t>
            </a:r>
            <a:r>
              <a:rPr lang="en-US" sz="2400" dirty="0" smtClean="0"/>
              <a:t>-Adams+ hierarchy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742774"/>
            <a:ext cx="45206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400" dirty="0" smtClean="0"/>
              <a:t>Evidence for </a:t>
            </a:r>
            <a:r>
              <a:rPr lang="en-US" sz="2400" b="1" dirty="0" smtClean="0"/>
              <a:t>No</a:t>
            </a:r>
          </a:p>
          <a:p>
            <a:pPr marL="0" lvl="2" algn="ctr"/>
            <a:r>
              <a:rPr lang="en-US" sz="2400" b="1" dirty="0" smtClean="0"/>
              <a:t> </a:t>
            </a:r>
            <a:r>
              <a:rPr lang="en-US" sz="2000" dirty="0" smtClean="0">
                <a:solidFill>
                  <a:srgbClr val="C0504D"/>
                </a:solidFill>
              </a:rPr>
              <a:t>(our results)</a:t>
            </a:r>
            <a:endParaRPr lang="en-US" sz="2400" dirty="0" smtClean="0"/>
          </a:p>
          <a:p>
            <a:pPr marL="0" lvl="2" algn="ctr"/>
            <a:r>
              <a:rPr lang="en-US" sz="2400" dirty="0" smtClean="0"/>
              <a:t>Hard instances from the left are solved by </a:t>
            </a:r>
            <a:r>
              <a:rPr lang="en-US" sz="2400" dirty="0" err="1" smtClean="0"/>
              <a:t>Lasserre-Parrilo</a:t>
            </a:r>
            <a:endParaRPr lang="en-US" sz="2400" dirty="0"/>
          </a:p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3710" y="3538493"/>
            <a:ext cx="8517604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3710" y="4434898"/>
            <a:ext cx="8517604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3198" y="1815379"/>
            <a:ext cx="8517604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304" y="4560740"/>
            <a:ext cx="3303392" cy="21982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942" y="5679983"/>
            <a:ext cx="745635" cy="10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 2: </a:t>
            </a:r>
            <a:r>
              <a:rPr lang="en-US" sz="3600" dirty="0" err="1" smtClean="0">
                <a:latin typeface="Capitals"/>
                <a:cs typeface="Capitals"/>
              </a:rPr>
              <a:t>SparsestCut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r>
              <a:rPr lang="en-US" dirty="0" smtClean="0"/>
              <a:t>Input: graph G = (V, E)</a:t>
            </a:r>
          </a:p>
          <a:p>
            <a:r>
              <a:rPr lang="en-US" dirty="0" smtClean="0"/>
              <a:t>Goal: partition V into two parts A &amp; B</a:t>
            </a:r>
          </a:p>
          <a:p>
            <a:pPr marL="0" indent="0">
              <a:buNone/>
            </a:pPr>
            <a:r>
              <a:rPr lang="en-US" dirty="0" smtClean="0"/>
              <a:t>       such that the </a:t>
            </a:r>
            <a:r>
              <a:rPr lang="en-US" dirty="0" err="1" smtClean="0"/>
              <a:t>sparsity</a:t>
            </a:r>
            <a:r>
              <a:rPr lang="en-US" dirty="0" smtClean="0"/>
              <a:t> is minimized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Closely related to the </a:t>
            </a:r>
            <a:r>
              <a:rPr lang="en-US" sz="2000" dirty="0" err="1">
                <a:latin typeface="Capitals"/>
                <a:ea typeface="+mj-ea"/>
                <a:cs typeface="Capitals"/>
              </a:rPr>
              <a:t>NormalizedCut</a:t>
            </a:r>
            <a:r>
              <a:rPr lang="en-US" dirty="0" smtClean="0"/>
              <a:t> problem in Image Segmentation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344589" y="1881482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721501" y="2346678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49453" y="2515132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277747" y="3410794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00659" y="3343952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2"/>
            <a:endCxn id="6" idx="6"/>
          </p:cNvCxnSpPr>
          <p:nvPr/>
        </p:nvCxnSpPr>
        <p:spPr>
          <a:xfrm flipH="1">
            <a:off x="6783137" y="2413520"/>
            <a:ext cx="1938364" cy="1684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1"/>
            <a:endCxn id="6" idx="5"/>
          </p:cNvCxnSpPr>
          <p:nvPr/>
        </p:nvCxnSpPr>
        <p:spPr>
          <a:xfrm flipH="1" flipV="1">
            <a:off x="6763559" y="2629238"/>
            <a:ext cx="533766" cy="801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  <a:endCxn id="4" idx="4"/>
          </p:cNvCxnSpPr>
          <p:nvPr/>
        </p:nvCxnSpPr>
        <p:spPr>
          <a:xfrm flipV="1">
            <a:off x="7344589" y="2015166"/>
            <a:ext cx="66842" cy="1395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1"/>
            <a:endCxn id="4" idx="4"/>
          </p:cNvCxnSpPr>
          <p:nvPr/>
        </p:nvCxnSpPr>
        <p:spPr>
          <a:xfrm flipH="1" flipV="1">
            <a:off x="7411431" y="2015166"/>
            <a:ext cx="1008806" cy="1348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8" idx="0"/>
          </p:cNvCxnSpPr>
          <p:nvPr/>
        </p:nvCxnSpPr>
        <p:spPr>
          <a:xfrm flipH="1">
            <a:off x="8467501" y="2460784"/>
            <a:ext cx="273578" cy="883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52049" y="3641626"/>
            <a:ext cx="1382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G=(V,E)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 rot="254201">
            <a:off x="6543257" y="1650639"/>
            <a:ext cx="1281234" cy="2011024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34686" y="1881482"/>
            <a:ext cx="776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A</a:t>
            </a:r>
            <a:endParaRPr lang="en-US" sz="2400" dirty="0">
              <a:solidFill>
                <a:srgbClr val="C0504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77358" y="1819994"/>
            <a:ext cx="126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B=V-A</a:t>
            </a:r>
            <a:endParaRPr lang="en-US" sz="2400" dirty="0">
              <a:solidFill>
                <a:srgbClr val="C0504D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095372"/>
              </p:ext>
            </p:extLst>
          </p:nvPr>
        </p:nvGraphicFramePr>
        <p:xfrm>
          <a:off x="1917032" y="3176215"/>
          <a:ext cx="35671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76" name="Equation" r:id="rId4" imgW="1765300" imgH="444500" progId="Equation.3">
                  <p:embed/>
                </p:oleObj>
              </mc:Choice>
              <mc:Fallback>
                <p:oleObj name="Equation" r:id="rId4" imgW="1765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7032" y="3176215"/>
                        <a:ext cx="3567113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 descr="Screen Shot 2014-01-24 at 9.07.1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4" y="5196973"/>
            <a:ext cx="1413448" cy="1038126"/>
          </a:xfrm>
          <a:prstGeom prst="rect">
            <a:avLst/>
          </a:prstGeom>
        </p:spPr>
      </p:pic>
      <p:pic>
        <p:nvPicPr>
          <p:cNvPr id="25" name="Picture 24" descr="Screen Shot 2014-01-24 at 9.09.1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74" y="5196973"/>
            <a:ext cx="1264158" cy="1032129"/>
          </a:xfrm>
          <a:prstGeom prst="rect">
            <a:avLst/>
          </a:prstGeom>
        </p:spPr>
      </p:pic>
      <p:pic>
        <p:nvPicPr>
          <p:cNvPr id="26" name="Picture 25" descr="Screen Shot 2014-01-24 at 9.09.24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82" y="5188972"/>
            <a:ext cx="1256157" cy="1040130"/>
          </a:xfrm>
          <a:prstGeom prst="rect">
            <a:avLst/>
          </a:prstGeom>
        </p:spPr>
      </p:pic>
      <p:pic>
        <p:nvPicPr>
          <p:cNvPr id="27" name="Picture 26" descr="Screen Shot 2014-01-24 at 9.09.29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17" y="5172970"/>
            <a:ext cx="1256157" cy="1056132"/>
          </a:xfrm>
          <a:prstGeom prst="rect">
            <a:avLst/>
          </a:prstGeom>
        </p:spPr>
      </p:pic>
      <p:pic>
        <p:nvPicPr>
          <p:cNvPr id="28" name="Picture 27" descr="Screen Shot 2014-01-24 at 9.09.35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83" y="5172970"/>
            <a:ext cx="1256157" cy="1040130"/>
          </a:xfrm>
          <a:prstGeom prst="rect">
            <a:avLst/>
          </a:prstGeom>
        </p:spPr>
      </p:pic>
      <p:pic>
        <p:nvPicPr>
          <p:cNvPr id="29" name="Picture 28" descr="Screen Shot 2014-01-24 at 9.09.41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09" y="5172970"/>
            <a:ext cx="1248156" cy="10241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62750" y="5464589"/>
            <a:ext cx="57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075024" y="5463053"/>
            <a:ext cx="57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511892" y="5464589"/>
            <a:ext cx="57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952518" y="5464589"/>
            <a:ext cx="57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368866" y="5464589"/>
            <a:ext cx="57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158374" y="6266247"/>
            <a:ext cx="290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Pictures from </a:t>
            </a:r>
            <a:r>
              <a:rPr lang="en-US" dirty="0" smtClean="0">
                <a:solidFill>
                  <a:schemeClr val="tx2"/>
                </a:solidFill>
              </a:rPr>
              <a:t>[ShiMalik00]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4</a:t>
            </a:fld>
            <a:endParaRPr lang="en-US"/>
          </a:p>
        </p:txBody>
      </p:sp>
      <p:sp>
        <p:nvSpPr>
          <p:cNvPr id="36" name="Oval 35"/>
          <p:cNvSpPr/>
          <p:nvPr/>
        </p:nvSpPr>
        <p:spPr>
          <a:xfrm rot="254201">
            <a:off x="8049820" y="1551019"/>
            <a:ext cx="1281234" cy="2212008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5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19"/>
    </mc:Choice>
    <mc:Fallback xmlns="">
      <p:transition xmlns:p14="http://schemas.microsoft.com/office/powerpoint/2010/main" spd="slow" advTm="726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interesting?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/>
          <a:lstStyle/>
          <a:p>
            <a:r>
              <a:rPr lang="en-US" sz="2400" dirty="0" err="1" smtClean="0"/>
              <a:t>Lasserre</a:t>
            </a:r>
            <a:r>
              <a:rPr lang="en-US" sz="2400" dirty="0" err="1"/>
              <a:t>-Parrilo</a:t>
            </a:r>
            <a:r>
              <a:rPr lang="en-US" sz="2400" dirty="0"/>
              <a:t> succeeds on the </a:t>
            </a:r>
            <a:r>
              <a:rPr lang="en-US" sz="2400" dirty="0">
                <a:solidFill>
                  <a:schemeClr val="accent2"/>
                </a:solidFill>
              </a:rPr>
              <a:t>hardest </a:t>
            </a:r>
            <a:r>
              <a:rPr lang="en-US" sz="2400" dirty="0" smtClean="0">
                <a:solidFill>
                  <a:schemeClr val="accent2"/>
                </a:solidFill>
              </a:rPr>
              <a:t>known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400" dirty="0">
                <a:latin typeface="Capitals"/>
                <a:cs typeface="Capitals"/>
              </a:rPr>
              <a:t> </a:t>
            </a:r>
            <a:r>
              <a:rPr lang="en-US" sz="2400" dirty="0"/>
              <a:t>instances, with the potential to work for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>
                <a:solidFill>
                  <a:srgbClr val="C0504D"/>
                </a:solidFill>
              </a:rPr>
              <a:t> </a:t>
            </a:r>
            <a:r>
              <a:rPr lang="en-US" sz="2400" dirty="0" smtClean="0">
                <a:solidFill>
                  <a:srgbClr val="C0504D"/>
                </a:solidFill>
              </a:rPr>
              <a:t>  all </a:t>
            </a:r>
            <a:r>
              <a:rPr lang="en-US" sz="1800" dirty="0" err="1">
                <a:solidFill>
                  <a:srgbClr val="C0504D"/>
                </a:solidFill>
                <a:latin typeface="Capitals"/>
                <a:cs typeface="Capitals"/>
              </a:rPr>
              <a:t>MaxCut</a:t>
            </a:r>
            <a:r>
              <a:rPr lang="en-US" sz="2400" dirty="0">
                <a:solidFill>
                  <a:srgbClr val="C0504D"/>
                </a:solidFill>
                <a:latin typeface="Capitals"/>
                <a:cs typeface="Capitals"/>
              </a:rPr>
              <a:t> </a:t>
            </a:r>
            <a:r>
              <a:rPr lang="en-US" sz="2400" dirty="0" smtClean="0">
                <a:solidFill>
                  <a:srgbClr val="C0504D"/>
                </a:solidFill>
              </a:rPr>
              <a:t>instances</a:t>
            </a:r>
            <a:endParaRPr lang="en-US" sz="2400" dirty="0">
              <a:solidFill>
                <a:srgbClr val="C0504D"/>
              </a:solidFill>
            </a:endParaRPr>
          </a:p>
          <a:p>
            <a:pPr lvl="1"/>
            <a:r>
              <a:rPr lang="en-US" sz="2400" dirty="0"/>
              <a:t>Seriously questions </a:t>
            </a:r>
            <a:r>
              <a:rPr lang="en-US" sz="2400" dirty="0" smtClean="0"/>
              <a:t>possible </a:t>
            </a:r>
            <a:r>
              <a:rPr lang="en-US" sz="2400" dirty="0"/>
              <a:t>optimality of </a:t>
            </a:r>
            <a:r>
              <a:rPr lang="en-US" sz="2400" dirty="0">
                <a:solidFill>
                  <a:schemeClr val="accent1"/>
                </a:solidFill>
              </a:rPr>
              <a:t>GW</a:t>
            </a:r>
          </a:p>
          <a:p>
            <a:endParaRPr lang="en-US" sz="2400" dirty="0" smtClean="0"/>
          </a:p>
          <a:p>
            <a:r>
              <a:rPr lang="en-US" sz="2400" dirty="0" smtClean="0"/>
              <a:t>Separates </a:t>
            </a:r>
            <a:r>
              <a:rPr lang="en-US" sz="2400" dirty="0" err="1" smtClean="0"/>
              <a:t>Lasserre-Parrilo</a:t>
            </a:r>
            <a:r>
              <a:rPr lang="en-US" sz="2400" dirty="0" smtClean="0"/>
              <a:t> from </a:t>
            </a:r>
            <a:r>
              <a:rPr lang="en-US" sz="2400" dirty="0" err="1" smtClean="0"/>
              <a:t>Sherali</a:t>
            </a:r>
            <a:r>
              <a:rPr lang="en-US" sz="2400" dirty="0" smtClean="0"/>
              <a:t>-Adams+</a:t>
            </a:r>
          </a:p>
          <a:p>
            <a:endParaRPr lang="en-US" sz="2400" dirty="0" smtClean="0"/>
          </a:p>
          <a:p>
            <a:r>
              <a:rPr lang="en-US" sz="2400" dirty="0" smtClean="0"/>
              <a:t>Our </a:t>
            </a:r>
            <a:r>
              <a:rPr lang="en-US" sz="2400" dirty="0"/>
              <a:t>proof </a:t>
            </a:r>
            <a:r>
              <a:rPr lang="en-US" sz="2400" dirty="0" smtClean="0"/>
              <a:t>technique </a:t>
            </a:r>
            <a:endParaRPr lang="en-US" sz="2400" dirty="0"/>
          </a:p>
          <a:p>
            <a:pPr lvl="1"/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accent2"/>
                </a:solidFill>
              </a:rPr>
              <a:t>surprising connection</a:t>
            </a:r>
            <a:r>
              <a:rPr lang="en-US" sz="2400" dirty="0" smtClean="0"/>
              <a:t> from theory of algebraic</a:t>
            </a:r>
          </a:p>
          <a:p>
            <a:pPr marL="457200" lvl="1" indent="0">
              <a:buNone/>
            </a:pPr>
            <a:r>
              <a:rPr lang="en-US" sz="2400" dirty="0" smtClean="0"/>
              <a:t>proof complexity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40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61607" y="2533035"/>
            <a:ext cx="7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4729" y="3363254"/>
            <a:ext cx="111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SA+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03103" y="4194369"/>
            <a:ext cx="80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Las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2546" y="1681051"/>
            <a:ext cx="73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LS</a:t>
            </a:r>
            <a:r>
              <a:rPr lang="en-US" sz="2400" baseline="30000" dirty="0" smtClean="0">
                <a:solidFill>
                  <a:schemeClr val="accent1"/>
                </a:solidFill>
              </a:rPr>
              <a:t>(k)</a:t>
            </a:r>
            <a:endParaRPr lang="en-US" sz="2400" baseline="300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7469893" y="2050384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7469155" y="2917856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39685" y="3323108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239685" y="4194369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7469893" y="3801517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2"/>
                </a:solidFill>
              </a:rPr>
              <a:t>&gt;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241900" y="1616274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254729" y="2448027"/>
            <a:ext cx="1112338" cy="56492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7469155" y="3801517"/>
            <a:ext cx="609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4F81BD"/>
                </a:solidFill>
              </a:rPr>
              <a:t>≥</a:t>
            </a:r>
            <a:endParaRPr lang="en-US" sz="3000" dirty="0">
              <a:solidFill>
                <a:srgbClr val="4F81B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52"/>
    </mc:Choice>
    <mc:Fallback xmlns="">
      <p:transition xmlns:p14="http://schemas.microsoft.com/office/powerpoint/2010/main" spd="slow" advTm="12275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0" grpId="0"/>
      <p:bldP spid="30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connection from</a:t>
            </a:r>
            <a:br>
              <a:rPr lang="en-US" dirty="0" smtClean="0"/>
            </a:br>
            <a:r>
              <a:rPr lang="en-US" dirty="0" smtClean="0"/>
              <a:t>algebraic proof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relate power of </a:t>
            </a:r>
            <a:r>
              <a:rPr lang="en-US" sz="2400" dirty="0" err="1" smtClean="0"/>
              <a:t>Lasserre-Parrilo</a:t>
            </a:r>
            <a:r>
              <a:rPr lang="en-US" sz="2400" dirty="0" smtClean="0"/>
              <a:t> to power of an algebraic proof system –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Sum-of-Squares (SOS) proof system</a:t>
            </a:r>
            <a:endParaRPr lang="en-US" sz="2400" b="1" dirty="0">
              <a:solidFill>
                <a:schemeClr val="accent2"/>
              </a:solidFill>
            </a:endParaRPr>
          </a:p>
          <a:p>
            <a:pPr lvl="1"/>
            <a:r>
              <a:rPr lang="en-US" sz="2400" dirty="0" smtClean="0"/>
              <a:t>Proof system where the only way to deduce inequality is by </a:t>
            </a:r>
            <a:r>
              <a:rPr lang="en-US" sz="2400" i="1" dirty="0" smtClean="0">
                <a:latin typeface="Times"/>
                <a:cs typeface="Times"/>
              </a:rPr>
              <a:t>p</a:t>
            </a:r>
            <a:r>
              <a:rPr lang="en-US" sz="2400" dirty="0" smtClean="0">
                <a:latin typeface="Times"/>
                <a:cs typeface="Times"/>
              </a:rPr>
              <a:t>(</a:t>
            </a:r>
            <a:r>
              <a:rPr lang="en-US" sz="2400" i="1" dirty="0" smtClean="0">
                <a:latin typeface="Times"/>
                <a:cs typeface="Times"/>
              </a:rPr>
              <a:t>x</a:t>
            </a:r>
            <a:r>
              <a:rPr lang="en-US" sz="2400" dirty="0" smtClean="0">
                <a:latin typeface="Times"/>
                <a:cs typeface="Times"/>
              </a:rPr>
              <a:t>)</a:t>
            </a:r>
            <a:r>
              <a:rPr lang="en-US" sz="2400" baseline="30000" dirty="0" smtClean="0">
                <a:latin typeface="Times"/>
                <a:cs typeface="Times"/>
              </a:rPr>
              <a:t>2</a:t>
            </a:r>
            <a:r>
              <a:rPr lang="en-US" sz="2400" dirty="0" smtClean="0">
                <a:latin typeface="Times"/>
                <a:cs typeface="Times"/>
              </a:rPr>
              <a:t> ≥ 0</a:t>
            </a:r>
          </a:p>
          <a:p>
            <a:pPr lvl="1"/>
            <a:r>
              <a:rPr lang="en-US" sz="2400" dirty="0" smtClean="0"/>
              <a:t>Dates </a:t>
            </a:r>
            <a:r>
              <a:rPr lang="en-US" sz="2400" dirty="0"/>
              <a:t>back to Hilbert’s 17</a:t>
            </a:r>
            <a:r>
              <a:rPr lang="en-US" sz="2400" baseline="30000" dirty="0"/>
              <a:t>th</a:t>
            </a:r>
            <a:r>
              <a:rPr lang="en-US" sz="2400" dirty="0"/>
              <a:t> Problem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334" y="4399955"/>
            <a:ext cx="4016863" cy="23425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747" y="4421118"/>
            <a:ext cx="4822442" cy="1569660"/>
          </a:xfrm>
          <a:prstGeom prst="rect">
            <a:avLst/>
          </a:prstGeom>
          <a:ln w="28575" cmpd="sng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Given a multivariate polynomial that takes only non-</a:t>
            </a:r>
            <a:r>
              <a:rPr lang="en-US" sz="2400" dirty="0" smtClean="0">
                <a:solidFill>
                  <a:srgbClr val="FF0000"/>
                </a:solidFill>
              </a:rPr>
              <a:t>negative values over </a:t>
            </a:r>
            <a:r>
              <a:rPr lang="en-US" sz="2400" dirty="0" err="1" smtClean="0">
                <a:solidFill>
                  <a:srgbClr val="FF0000"/>
                </a:solidFill>
              </a:rPr>
              <a:t>reals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>
                <a:solidFill>
                  <a:srgbClr val="FF0000"/>
                </a:solidFill>
              </a:rPr>
              <a:t>can it be represented as a sum of squares of rational functions?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3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66"/>
    </mc:Choice>
    <mc:Fallback xmlns="">
      <p:transition xmlns:p14="http://schemas.microsoft.com/office/powerpoint/2010/main" spd="slow" advTm="480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25" y="274638"/>
            <a:ext cx="864686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proof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0404"/>
            <a:ext cx="91440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Recall: how to prove integrality gaps for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endParaRPr lang="en-US" sz="1800" dirty="0">
              <a:latin typeface="Capitals"/>
              <a:cs typeface="Capitals"/>
            </a:endParaRPr>
          </a:p>
          <a:p>
            <a:pPr lvl="1"/>
            <a:r>
              <a:rPr lang="en-US" sz="2400" dirty="0" smtClean="0"/>
              <a:t>Design a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400" dirty="0" smtClean="0"/>
              <a:t> instance </a:t>
            </a:r>
            <a:r>
              <a:rPr lang="en-US" sz="2400" dirty="0" smtClean="0">
                <a:latin typeface="SchoolHouse Cursive B"/>
                <a:cs typeface="SchoolHouse Cursive B"/>
              </a:rPr>
              <a:t>I</a:t>
            </a:r>
          </a:p>
          <a:p>
            <a:pPr lvl="1"/>
            <a:r>
              <a:rPr lang="en-US" sz="2400" dirty="0" smtClean="0"/>
              <a:t>Prove </a:t>
            </a:r>
            <a:r>
              <a:rPr lang="en-US" sz="2400" dirty="0"/>
              <a:t>real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400" dirty="0"/>
              <a:t> of </a:t>
            </a:r>
            <a:r>
              <a:rPr lang="en-US" sz="2400" dirty="0">
                <a:latin typeface="SchoolHouse Cursive B"/>
                <a:cs typeface="SchoolHouse Cursive B"/>
              </a:rPr>
              <a:t>I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small</a:t>
            </a:r>
          </a:p>
          <a:p>
            <a:pPr lvl="1"/>
            <a:r>
              <a:rPr lang="en-US" sz="2400" dirty="0" smtClean="0"/>
              <a:t>Prove relaxation thinks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of </a:t>
            </a:r>
            <a:r>
              <a:rPr lang="en-US" sz="2400" dirty="0">
                <a:latin typeface="SchoolHouse Cursive B"/>
                <a:cs typeface="SchoolHouse Cursive B"/>
              </a:rPr>
              <a:t>I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large</a:t>
            </a:r>
            <a:endParaRPr lang="en-US" sz="2400" dirty="0">
              <a:solidFill>
                <a:schemeClr val="accent2"/>
              </a:solidFill>
            </a:endParaRP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400" dirty="0" smtClean="0">
                <a:solidFill>
                  <a:srgbClr val="C0504D"/>
                </a:solidFill>
              </a:rPr>
              <a:t>Our goal.</a:t>
            </a:r>
            <a:r>
              <a:rPr lang="en-US" sz="2400" dirty="0" smtClean="0"/>
              <a:t> Prove </a:t>
            </a:r>
            <a:r>
              <a:rPr lang="en-US" sz="2400" dirty="0" smtClean="0">
                <a:latin typeface="SchoolHouse Cursive B"/>
                <a:cs typeface="SchoolHouse Cursive B"/>
              </a:rPr>
              <a:t>I </a:t>
            </a:r>
            <a:r>
              <a:rPr lang="en-US" sz="2400" dirty="0"/>
              <a:t>is </a:t>
            </a:r>
            <a:r>
              <a:rPr lang="en-US" sz="2400" b="1" i="1" dirty="0" smtClean="0"/>
              <a:t>not</a:t>
            </a:r>
            <a:r>
              <a:rPr lang="en-US" sz="2400" dirty="0" smtClean="0"/>
              <a:t> </a:t>
            </a:r>
            <a:r>
              <a:rPr lang="en-US" sz="2400" dirty="0" err="1" smtClean="0"/>
              <a:t>Lasserre-Parrilo</a:t>
            </a:r>
            <a:r>
              <a:rPr lang="en-US" sz="2400" dirty="0" smtClean="0"/>
              <a:t> SDP integrality gap instance</a:t>
            </a:r>
          </a:p>
          <a:p>
            <a:pPr lvl="1"/>
            <a:r>
              <a:rPr lang="en-US" sz="2400" dirty="0" smtClean="0"/>
              <a:t>Prove </a:t>
            </a:r>
            <a:r>
              <a:rPr lang="en-US" sz="2400" dirty="0" err="1" smtClean="0"/>
              <a:t>Lasserre-Parrilo</a:t>
            </a:r>
            <a:r>
              <a:rPr lang="en-US" sz="2400" dirty="0" smtClean="0"/>
              <a:t> SDP certifies </a:t>
            </a:r>
            <a:r>
              <a:rPr lang="en-US" sz="1800" dirty="0" err="1" smtClean="0">
                <a:latin typeface="Capitals"/>
                <a:cs typeface="Capitals"/>
              </a:rPr>
              <a:t>MaxCut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>
                <a:latin typeface="SchoolHouse Cursive B"/>
                <a:cs typeface="SchoolHouse Cursive B"/>
              </a:rPr>
              <a:t>I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small</a:t>
            </a:r>
            <a:endParaRPr lang="en-US" sz="2400" dirty="0"/>
          </a:p>
          <a:p>
            <a:endParaRPr lang="en-US" sz="2400" dirty="0" smtClean="0">
              <a:solidFill>
                <a:srgbClr val="C0504D"/>
              </a:solidFill>
            </a:endParaRPr>
          </a:p>
          <a:p>
            <a:r>
              <a:rPr lang="en-US" sz="2400" dirty="0" smtClean="0">
                <a:solidFill>
                  <a:srgbClr val="C0504D"/>
                </a:solidFill>
              </a:rPr>
              <a:t>Our method.</a:t>
            </a:r>
            <a:r>
              <a:rPr lang="en-US" sz="2400" dirty="0" smtClean="0"/>
              <a:t> By the weak duality theorem for SDPs </a:t>
            </a:r>
            <a:r>
              <a:rPr lang="en-US" sz="2200" dirty="0" smtClean="0">
                <a:solidFill>
                  <a:schemeClr val="accent2"/>
                </a:solidFill>
              </a:rPr>
              <a:t>(</a:t>
            </a:r>
            <a:r>
              <a:rPr lang="en-US" sz="2200" i="1" dirty="0" smtClean="0">
                <a:solidFill>
                  <a:schemeClr val="accent2"/>
                </a:solidFill>
                <a:latin typeface="Times"/>
                <a:cs typeface="Times"/>
              </a:rPr>
              <a:t>primal optimum</a:t>
            </a:r>
            <a:r>
              <a:rPr lang="en-US" sz="2200" dirty="0" smtClean="0">
                <a:solidFill>
                  <a:schemeClr val="accent2"/>
                </a:solidFill>
                <a:latin typeface="Times"/>
                <a:cs typeface="Times"/>
              </a:rPr>
              <a:t> ≤ </a:t>
            </a:r>
            <a:r>
              <a:rPr lang="en-US" sz="2200" i="1" dirty="0" smtClean="0">
                <a:solidFill>
                  <a:schemeClr val="accent2"/>
                </a:solidFill>
                <a:latin typeface="Times"/>
                <a:cs typeface="Times"/>
              </a:rPr>
              <a:t>any dual solution</a:t>
            </a:r>
            <a:r>
              <a:rPr lang="en-US" sz="2200" dirty="0" smtClean="0">
                <a:solidFill>
                  <a:schemeClr val="accent2"/>
                </a:solidFill>
              </a:rPr>
              <a:t>)</a:t>
            </a:r>
            <a:r>
              <a:rPr lang="en-US" sz="2400" dirty="0" smtClean="0"/>
              <a:t>, design a dual solution with small objective value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48221" y="2520669"/>
            <a:ext cx="350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8000"/>
                </a:solidFill>
              </a:rPr>
              <a:t>True Optimum : 2</a:t>
            </a:r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1989" y="2902739"/>
            <a:ext cx="3507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2"/>
                </a:solidFill>
              </a:rPr>
              <a:t>Relaxation Optimum : 9/</a:t>
            </a:r>
            <a:r>
              <a:rPr lang="en-US" sz="22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24113" y="2951556"/>
            <a:ext cx="3155457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0048" y="3342299"/>
            <a:ext cx="149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≈ .889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52065" y="2149002"/>
            <a:ext cx="392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Integrality gap (IG) =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032735">
            <a:off x="7429822" y="1757725"/>
            <a:ext cx="1797346" cy="83099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want it far from 1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52065" y="2005595"/>
            <a:ext cx="0" cy="2099261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7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38"/>
    </mc:Choice>
    <mc:Fallback xmlns="">
      <p:transition xmlns:p14="http://schemas.microsoft.com/office/powerpoint/2010/main" spd="slow" advTm="575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Algebraic proof systems – </a:t>
            </a:r>
            <a:br>
              <a:rPr lang="en-US" dirty="0" smtClean="0"/>
            </a:br>
            <a:r>
              <a:rPr lang="en-US" dirty="0" smtClean="0"/>
              <a:t>a new perspective for </a:t>
            </a:r>
            <a:r>
              <a:rPr lang="en-US" dirty="0" err="1" smtClean="0"/>
              <a:t>Lasserre-Parrilo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6" y="1600199"/>
            <a:ext cx="8686800" cy="53908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504D"/>
                </a:solidFill>
              </a:rPr>
              <a:t>Our method.</a:t>
            </a:r>
            <a:r>
              <a:rPr lang="en-US" sz="2400" dirty="0"/>
              <a:t> </a:t>
            </a:r>
            <a:r>
              <a:rPr lang="en-US" sz="2400" dirty="0" smtClean="0"/>
              <a:t>Design </a:t>
            </a:r>
            <a:r>
              <a:rPr lang="en-US" sz="2400" dirty="0"/>
              <a:t>a dual solution with small objective </a:t>
            </a:r>
            <a:r>
              <a:rPr lang="en-US" sz="2400" dirty="0" smtClean="0"/>
              <a:t>value</a:t>
            </a:r>
          </a:p>
          <a:p>
            <a:endParaRPr lang="en-US" sz="2400" dirty="0" smtClean="0"/>
          </a:p>
          <a:p>
            <a:r>
              <a:rPr lang="en-US" sz="2400" dirty="0" smtClean="0"/>
              <a:t>What is </a:t>
            </a:r>
            <a:r>
              <a:rPr lang="en-US" sz="2400" dirty="0" err="1" smtClean="0"/>
              <a:t>Lasserre-Parrilo</a:t>
            </a:r>
            <a:r>
              <a:rPr lang="en-US" sz="2400" dirty="0" smtClean="0"/>
              <a:t> SDP? – Omitted due to time constraints…</a:t>
            </a:r>
          </a:p>
          <a:p>
            <a:r>
              <a:rPr lang="en-US" sz="2400" dirty="0" smtClean="0"/>
              <a:t>What is the dual SDP of </a:t>
            </a:r>
            <a:r>
              <a:rPr lang="en-US" sz="2400" dirty="0" err="1" smtClean="0"/>
              <a:t>Lasserre-Parrilo</a:t>
            </a:r>
            <a:r>
              <a:rPr lang="en-US" sz="2400" dirty="0" smtClean="0"/>
              <a:t>? 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Our </a:t>
            </a:r>
            <a:r>
              <a:rPr lang="en-US" sz="2400" b="1" dirty="0">
                <a:solidFill>
                  <a:schemeClr val="accent2"/>
                </a:solidFill>
              </a:rPr>
              <a:t>key </a:t>
            </a:r>
            <a:r>
              <a:rPr lang="en-US" sz="2400" b="1" dirty="0" smtClean="0">
                <a:solidFill>
                  <a:schemeClr val="accent2"/>
                </a:solidFill>
              </a:rPr>
              <a:t>observation.  </a:t>
            </a:r>
            <a:r>
              <a:rPr lang="en-US" sz="2400" dirty="0" smtClean="0">
                <a:solidFill>
                  <a:schemeClr val="accent2"/>
                </a:solidFill>
              </a:rPr>
              <a:t>(new view of the dual)</a:t>
            </a:r>
            <a:r>
              <a:rPr lang="en-US" sz="2400" b="1" dirty="0" smtClean="0">
                <a:solidFill>
                  <a:schemeClr val="accent2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  <a:sym typeface="Wingdings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sym typeface="Wingdings"/>
              </a:rPr>
              <a:t>                                            </a:t>
            </a:r>
            <a:r>
              <a:rPr lang="en-US" sz="2400" dirty="0" smtClean="0">
                <a:sym typeface="Wingdings"/>
              </a:rPr>
              <a:t>SOS proof  dual solution</a:t>
            </a:r>
          </a:p>
          <a:p>
            <a:pPr marL="0" indent="0">
              <a:buNone/>
            </a:pPr>
            <a:r>
              <a:rPr lang="en-US" sz="2400" dirty="0" smtClean="0"/>
              <a:t>   i.e.   SOS proof of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400" dirty="0" smtClean="0"/>
              <a:t> is small </a:t>
            </a:r>
            <a:r>
              <a:rPr lang="en-US" sz="2400" dirty="0" smtClean="0">
                <a:sym typeface="Wingdings"/>
              </a:rPr>
              <a:t> dual value small</a:t>
            </a:r>
          </a:p>
          <a:p>
            <a:pPr marL="0" indent="0">
              <a:buNone/>
            </a:pPr>
            <a:endParaRPr lang="en-US" sz="2400" dirty="0">
              <a:solidFill>
                <a:srgbClr val="C0504D"/>
              </a:solidFill>
              <a:sym typeface="Wingdings"/>
            </a:endParaRPr>
          </a:p>
          <a:p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Our goal.</a:t>
            </a:r>
            <a:r>
              <a:rPr lang="en-US" sz="2400" dirty="0" smtClean="0">
                <a:sym typeface="Wingdings"/>
              </a:rPr>
              <a:t> Translate 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the proof into SOS proof 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system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425393" y="4724713"/>
            <a:ext cx="571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Proofs of the known </a:t>
            </a:r>
            <a:r>
              <a:rPr lang="en-US" dirty="0" err="1">
                <a:latin typeface="Capitals"/>
                <a:cs typeface="Capitals"/>
              </a:rPr>
              <a:t>MaxCut</a:t>
            </a:r>
            <a:r>
              <a:rPr lang="en-US" sz="2400" dirty="0"/>
              <a:t> </a:t>
            </a:r>
            <a:r>
              <a:rPr lang="en-US" sz="2400" dirty="0" smtClean="0"/>
              <a:t>IG </a:t>
            </a:r>
            <a:r>
              <a:rPr lang="en-US" sz="2000" dirty="0" smtClean="0">
                <a:solidFill>
                  <a:schemeClr val="accent1"/>
                </a:solidFill>
              </a:rPr>
              <a:t>[KV’05]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Design a </a:t>
            </a:r>
            <a:r>
              <a:rPr lang="en-US" dirty="0" err="1" smtClean="0">
                <a:latin typeface="Capitals"/>
                <a:cs typeface="Capitals"/>
              </a:rPr>
              <a:t>MaxCut</a:t>
            </a:r>
            <a:r>
              <a:rPr lang="en-US" sz="2400" dirty="0" smtClean="0"/>
              <a:t> instance </a:t>
            </a:r>
            <a:r>
              <a:rPr lang="en-US" sz="2400" dirty="0" smtClean="0">
                <a:latin typeface="SchoolHouse Cursive B"/>
                <a:cs typeface="SchoolHouse Cursive B"/>
              </a:rPr>
              <a:t>I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Prove </a:t>
            </a:r>
            <a:r>
              <a:rPr lang="en-US" sz="2400" dirty="0"/>
              <a:t>real </a:t>
            </a:r>
            <a:r>
              <a:rPr lang="en-US" dirty="0" err="1">
                <a:latin typeface="Capitals"/>
                <a:cs typeface="Capitals"/>
              </a:rPr>
              <a:t>MaxCut</a:t>
            </a:r>
            <a:r>
              <a:rPr lang="en-US" sz="2400" dirty="0"/>
              <a:t> of </a:t>
            </a:r>
            <a:r>
              <a:rPr lang="en-US" sz="2400" dirty="0">
                <a:latin typeface="SchoolHouse Cursive B"/>
                <a:cs typeface="SchoolHouse Cursive B"/>
              </a:rPr>
              <a:t>I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small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Prove relaxation thinks </a:t>
            </a:r>
            <a:r>
              <a:rPr lang="en-US" dirty="0" err="1">
                <a:latin typeface="Capitals"/>
                <a:cs typeface="Capitals"/>
              </a:rPr>
              <a:t>MaxCut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   of </a:t>
            </a:r>
            <a:r>
              <a:rPr lang="en-US" sz="2400" dirty="0">
                <a:latin typeface="SchoolHouse Cursive B"/>
                <a:cs typeface="SchoolHouse Cursive B"/>
              </a:rPr>
              <a:t>I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large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6235" y="4748170"/>
            <a:ext cx="5255133" cy="193899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3284254" y="5710481"/>
            <a:ext cx="868680" cy="0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C0504D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43825" y="5336310"/>
            <a:ext cx="4849347" cy="748341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43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28"/>
    </mc:Choice>
    <mc:Fallback xmlns="">
      <p:transition xmlns:p14="http://schemas.microsoft.com/office/powerpoint/2010/main" spd="slow" advTm="967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comparison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51340"/>
            <a:ext cx="456941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Construct integrality gaps</a:t>
            </a:r>
          </a:p>
          <a:p>
            <a:pPr algn="ctr"/>
            <a:endParaRPr lang="en-US" sz="1000" dirty="0" smtClean="0"/>
          </a:p>
          <a:p>
            <a:pPr algn="ctr"/>
            <a:endParaRPr lang="en-US" sz="1500" dirty="0" smtClean="0"/>
          </a:p>
          <a:p>
            <a:pPr algn="ctr"/>
            <a:endParaRPr lang="en-US" sz="1500" dirty="0"/>
          </a:p>
          <a:p>
            <a:pPr algn="ctr"/>
            <a:endParaRPr lang="en-US" sz="1500" dirty="0" smtClean="0"/>
          </a:p>
          <a:p>
            <a:pPr algn="ctr"/>
            <a:endParaRPr lang="en-US" sz="1500" dirty="0"/>
          </a:p>
          <a:p>
            <a:pPr algn="ctr"/>
            <a:r>
              <a:rPr lang="en-US" sz="2400" dirty="0" smtClean="0"/>
              <a:t>Can use </a:t>
            </a:r>
            <a:r>
              <a:rPr lang="en-US" sz="2400" dirty="0" smtClean="0">
                <a:solidFill>
                  <a:srgbClr val="C0504D"/>
                </a:solidFill>
              </a:rPr>
              <a:t>all</a:t>
            </a:r>
            <a:r>
              <a:rPr lang="en-US" sz="2400" dirty="0" smtClean="0"/>
              <a:t> mathematical proof techniques</a:t>
            </a:r>
          </a:p>
          <a:p>
            <a:pPr algn="ctr"/>
            <a:endParaRPr lang="en-US" sz="1500" dirty="0" smtClean="0"/>
          </a:p>
          <a:p>
            <a:pPr algn="ctr"/>
            <a:r>
              <a:rPr lang="en-US" sz="2400" dirty="0" smtClean="0"/>
              <a:t>Give a </a:t>
            </a:r>
            <a:r>
              <a:rPr lang="en-US" sz="2400" dirty="0" smtClean="0">
                <a:solidFill>
                  <a:srgbClr val="C0504D"/>
                </a:solidFill>
              </a:rPr>
              <a:t>deep</a:t>
            </a:r>
            <a:r>
              <a:rPr lang="en-US" sz="2400" dirty="0" smtClean="0"/>
              <a:t> proof </a:t>
            </a:r>
          </a:p>
          <a:p>
            <a:pPr algn="ctr"/>
            <a:r>
              <a:rPr lang="en-US" sz="2400" dirty="0" smtClean="0"/>
              <a:t>to a </a:t>
            </a:r>
            <a:r>
              <a:rPr lang="en-US" sz="2400" dirty="0" smtClean="0">
                <a:solidFill>
                  <a:srgbClr val="C0504D"/>
                </a:solidFill>
              </a:rPr>
              <a:t>deep</a:t>
            </a:r>
            <a:r>
              <a:rPr lang="en-US" sz="2400" dirty="0" smtClean="0"/>
              <a:t> theorem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4588" y="1451340"/>
            <a:ext cx="456941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goal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Can only use the </a:t>
            </a:r>
            <a:r>
              <a:rPr lang="en-US" sz="2400" dirty="0" smtClean="0">
                <a:solidFill>
                  <a:srgbClr val="C0504D"/>
                </a:solidFill>
              </a:rPr>
              <a:t>limited</a:t>
            </a:r>
            <a:r>
              <a:rPr lang="en-US" sz="2400" dirty="0" smtClean="0"/>
              <a:t> axioms </a:t>
            </a:r>
          </a:p>
          <a:p>
            <a:pPr algn="ctr"/>
            <a:r>
              <a:rPr lang="en-US" sz="2400" dirty="0" smtClean="0"/>
              <a:t>(as given by the SOS proof system)</a:t>
            </a:r>
          </a:p>
          <a:p>
            <a:pPr algn="ctr"/>
            <a:endParaRPr lang="en-US" sz="1500" dirty="0"/>
          </a:p>
          <a:p>
            <a:pPr algn="ctr"/>
            <a:r>
              <a:rPr lang="en-US" sz="2400" dirty="0" smtClean="0"/>
              <a:t>Give a </a:t>
            </a:r>
            <a:r>
              <a:rPr lang="en-US" sz="2400" dirty="0" smtClean="0">
                <a:solidFill>
                  <a:srgbClr val="C0504D"/>
                </a:solidFill>
              </a:rPr>
              <a:t>“simple”(restricted)</a:t>
            </a:r>
            <a:r>
              <a:rPr lang="en-US" sz="2400" dirty="0" smtClean="0"/>
              <a:t> proof </a:t>
            </a:r>
          </a:p>
          <a:p>
            <a:pPr algn="ctr"/>
            <a:r>
              <a:rPr lang="en-US" sz="2400" dirty="0" smtClean="0"/>
              <a:t>to a </a:t>
            </a:r>
            <a:r>
              <a:rPr lang="en-US" sz="2400" dirty="0" smtClean="0">
                <a:solidFill>
                  <a:srgbClr val="C0504D"/>
                </a:solidFill>
              </a:rPr>
              <a:t>deep</a:t>
            </a:r>
            <a:r>
              <a:rPr lang="en-US" sz="2400" dirty="0" smtClean="0"/>
              <a:t> theorem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3710" y="1949316"/>
            <a:ext cx="8517604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1511754"/>
            <a:ext cx="0" cy="424734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5786" y="4691777"/>
            <a:ext cx="8517604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15417" y="5230837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504D"/>
                </a:solidFill>
              </a:rPr>
              <a:t>What is the Sum</a:t>
            </a:r>
            <a:r>
              <a:rPr lang="en-US" sz="3200" b="1" dirty="0">
                <a:solidFill>
                  <a:srgbClr val="C0504D"/>
                </a:solidFill>
              </a:rPr>
              <a:t>-of-Squares (SOS) proof </a:t>
            </a:r>
            <a:r>
              <a:rPr lang="en-US" sz="3200" b="1" dirty="0" smtClean="0">
                <a:solidFill>
                  <a:srgbClr val="C0504D"/>
                </a:solidFill>
              </a:rPr>
              <a:t>system?</a:t>
            </a:r>
            <a:endParaRPr lang="en-US" sz="3200" b="1" dirty="0">
              <a:solidFill>
                <a:srgbClr val="C0504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44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03710" y="2847276"/>
            <a:ext cx="8517604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7176" y="2847276"/>
            <a:ext cx="0" cy="1844501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79947" y="2170215"/>
            <a:ext cx="7787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400" dirty="0"/>
              <a:t>Prove the </a:t>
            </a:r>
            <a:r>
              <a:rPr lang="en-US" dirty="0" err="1">
                <a:latin typeface="Capitals"/>
                <a:cs typeface="Capitals"/>
              </a:rPr>
              <a:t>MaxCut</a:t>
            </a:r>
            <a:r>
              <a:rPr lang="en-US" sz="2400" dirty="0"/>
              <a:t> of the </a:t>
            </a:r>
            <a:r>
              <a:rPr lang="en-US" sz="2400" dirty="0" smtClean="0"/>
              <a:t>instance </a:t>
            </a:r>
            <a:r>
              <a:rPr lang="en-US" sz="2400" dirty="0">
                <a:latin typeface="SchoolHouse Cursive B"/>
                <a:cs typeface="SchoolHouse Cursive B"/>
              </a:rPr>
              <a:t>I </a:t>
            </a:r>
            <a:r>
              <a:rPr lang="en-US" sz="2400" dirty="0"/>
              <a:t>is at most </a:t>
            </a:r>
            <a:r>
              <a:rPr lang="en-US" sz="2400" i="1" dirty="0">
                <a:latin typeface="Times"/>
                <a:cs typeface="Times"/>
              </a:rPr>
              <a:t>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79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4"/>
    </mc:Choice>
    <mc:Fallback xmlns="">
      <p:transition xmlns:p14="http://schemas.microsoft.com/office/powerpoint/2010/main" spd="slow" advTm="4620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Sum-of-Squares proof system</a:t>
            </a:r>
            <a:endParaRPr lang="en-US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3460"/>
            <a:ext cx="8843957" cy="5156729"/>
          </a:xfrm>
        </p:spPr>
        <p:txBody>
          <a:bodyPr>
            <a:noAutofit/>
          </a:bodyPr>
          <a:lstStyle/>
          <a:p>
            <a:r>
              <a:rPr lang="en-US" dirty="0" smtClean="0"/>
              <a:t>Goal: assume                      , prove </a:t>
            </a:r>
          </a:p>
          <a:p>
            <a:endParaRPr lang="en-US" dirty="0" smtClean="0"/>
          </a:p>
          <a:p>
            <a:r>
              <a:rPr lang="en-US" dirty="0" smtClean="0"/>
              <a:t>Step 1: turn to refute</a:t>
            </a:r>
            <a:endParaRPr lang="en-US" dirty="0"/>
          </a:p>
          <a:p>
            <a:endParaRPr lang="en-US" altLang="en-US" dirty="0"/>
          </a:p>
          <a:p>
            <a:r>
              <a:rPr lang="en-US" altLang="en-US" dirty="0" smtClean="0"/>
              <a:t>Step 2: assume there were a solution</a:t>
            </a:r>
            <a:endParaRPr lang="en-US" altLang="en-US" dirty="0"/>
          </a:p>
          <a:p>
            <a:r>
              <a:rPr lang="en-US" dirty="0" smtClean="0"/>
              <a:t>Step 3: come up with the following identity</a:t>
            </a:r>
            <a:endParaRPr 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Step 4: contradiction</a:t>
            </a:r>
          </a:p>
          <a:p>
            <a:r>
              <a:rPr lang="en-US" dirty="0" smtClean="0"/>
              <a:t>A </a:t>
            </a:r>
            <a:r>
              <a:rPr lang="en-US" dirty="0"/>
              <a:t>degree-2 </a:t>
            </a:r>
            <a:r>
              <a:rPr lang="en-US" dirty="0" smtClean="0"/>
              <a:t>SOS proof</a:t>
            </a:r>
            <a:endParaRPr lang="en-US" altLang="en-US" dirty="0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592162"/>
              </p:ext>
            </p:extLst>
          </p:nvPr>
        </p:nvGraphicFramePr>
        <p:xfrm>
          <a:off x="1984375" y="4697724"/>
          <a:ext cx="46450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38" r:id="rId4" imgW="1879877" imgH="228917" progId="Equation.3">
                  <p:embed/>
                </p:oleObj>
              </mc:Choice>
              <mc:Fallback>
                <p:oleObj r:id="rId4" imgW="1879877" imgH="2289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4697724"/>
                        <a:ext cx="46450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85476"/>
              </p:ext>
            </p:extLst>
          </p:nvPr>
        </p:nvGraphicFramePr>
        <p:xfrm>
          <a:off x="4278797" y="2649401"/>
          <a:ext cx="17557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39" name="Equation" r:id="rId6" imgW="711877" imgH="432297" progId="Equation.3">
                  <p:embed/>
                </p:oleObj>
              </mc:Choice>
              <mc:Fallback>
                <p:oleObj name="Equation" r:id="rId6" imgW="711877" imgH="4322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797" y="2649401"/>
                        <a:ext cx="17557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45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55074" y="2560373"/>
            <a:ext cx="1141799" cy="57797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8986" y="3138223"/>
            <a:ext cx="1863333" cy="57797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16549" y="5262874"/>
            <a:ext cx="1048706" cy="0"/>
          </a:xfrm>
          <a:prstGeom prst="line">
            <a:avLst/>
          </a:prstGeom>
          <a:noFill/>
          <a:ln w="28575" cmpd="sng">
            <a:solidFill>
              <a:srgbClr val="FF0000"/>
            </a:solidFill>
          </a:ln>
        </p:spPr>
      </p:cxnSp>
      <p:sp>
        <p:nvSpPr>
          <p:cNvPr id="11" name="TextBox 10"/>
          <p:cNvSpPr txBox="1"/>
          <p:nvPr/>
        </p:nvSpPr>
        <p:spPr>
          <a:xfrm>
            <a:off x="5516549" y="5251020"/>
            <a:ext cx="274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quared polynomial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99488"/>
              </p:ext>
            </p:extLst>
          </p:nvPr>
        </p:nvGraphicFramePr>
        <p:xfrm>
          <a:off x="2921101" y="1654772"/>
          <a:ext cx="17557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40" name="Equation" r:id="rId8" imgW="711200" imgH="203200" progId="Equation.3">
                  <p:embed/>
                </p:oleObj>
              </mc:Choice>
              <mc:Fallback>
                <p:oleObj name="Equation" r:id="rId8" imgW="711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101" y="1654772"/>
                        <a:ext cx="17557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450936"/>
              </p:ext>
            </p:extLst>
          </p:nvPr>
        </p:nvGraphicFramePr>
        <p:xfrm>
          <a:off x="5661710" y="1688972"/>
          <a:ext cx="8778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41" name="Equation" r:id="rId10" imgW="355600" imgH="165100" progId="Equation.3">
                  <p:embed/>
                </p:oleObj>
              </mc:Choice>
              <mc:Fallback>
                <p:oleObj name="Equation" r:id="rId10" imgW="3556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710" y="1688972"/>
                        <a:ext cx="8778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013291" y="5251020"/>
            <a:ext cx="2745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non-negative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22418" y="5251020"/>
            <a:ext cx="1048706" cy="0"/>
          </a:xfrm>
          <a:prstGeom prst="line">
            <a:avLst/>
          </a:prstGeom>
          <a:noFill/>
          <a:ln w="28575" cmpd="sng">
            <a:solidFill>
              <a:srgbClr val="FF0000"/>
            </a:solidFill>
          </a:ln>
        </p:spPr>
      </p:cxnSp>
      <p:cxnSp>
        <p:nvCxnSpPr>
          <p:cNvPr id="20" name="Straight Connector 19"/>
          <p:cNvCxnSpPr/>
          <p:nvPr/>
        </p:nvCxnSpPr>
        <p:spPr>
          <a:xfrm>
            <a:off x="4152523" y="5251020"/>
            <a:ext cx="1048706" cy="0"/>
          </a:xfrm>
          <a:prstGeom prst="line">
            <a:avLst/>
          </a:prstGeom>
          <a:noFill/>
          <a:ln w="28575" cmpd="sng">
            <a:solidFill>
              <a:srgbClr val="FF0000"/>
            </a:solidFill>
          </a:ln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10339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93"/>
    </mc:Choice>
    <mc:Fallback xmlns="">
      <p:transition xmlns:p14="http://schemas.microsoft.com/office/powerpoint/2010/main" spd="slow" advTm="4399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1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example:</a:t>
            </a:r>
            <a:br>
              <a:rPr lang="en-US" dirty="0" smtClean="0"/>
            </a:br>
            <a:r>
              <a:rPr lang="en-US" sz="3600" dirty="0" err="1">
                <a:latin typeface="Capitals"/>
                <a:ea typeface="+mn-ea"/>
                <a:cs typeface="Capitals"/>
              </a:rPr>
              <a:t>MaxCut</a:t>
            </a:r>
            <a:r>
              <a:rPr lang="en-US" dirty="0" smtClean="0"/>
              <a:t> </a:t>
            </a:r>
            <a:r>
              <a:rPr lang="en-US" dirty="0"/>
              <a:t>on triangle graph</a:t>
            </a:r>
            <a:endParaRPr lang="en-US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7779"/>
            <a:ext cx="8229600" cy="5583307"/>
          </a:xfrm>
        </p:spPr>
        <p:txBody>
          <a:bodyPr>
            <a:normAutofit/>
          </a:bodyPr>
          <a:lstStyle/>
          <a:p>
            <a:r>
              <a:rPr lang="en-US" sz="2400" dirty="0"/>
              <a:t>To </a:t>
            </a:r>
            <a:r>
              <a:rPr lang="en-US" sz="2400" dirty="0" smtClean="0"/>
              <a:t>prove </a:t>
            </a:r>
            <a:r>
              <a:rPr lang="en-US" sz="1800" dirty="0" err="1" smtClean="0">
                <a:latin typeface="Capitals"/>
                <a:cs typeface="Capitals"/>
              </a:rPr>
              <a:t>MaxCut</a:t>
            </a:r>
            <a:r>
              <a:rPr lang="en-US" sz="2400" dirty="0" smtClean="0"/>
              <a:t> at most 2</a:t>
            </a:r>
          </a:p>
          <a:p>
            <a:r>
              <a:rPr lang="en-US" sz="2400" dirty="0" smtClean="0"/>
              <a:t>Step 1: turn to refute (for any </a:t>
            </a:r>
            <a:r>
              <a:rPr lang="en-US" sz="2400" i="1" dirty="0" err="1" smtClean="0">
                <a:latin typeface="Times"/>
                <a:cs typeface="Times"/>
              </a:rPr>
              <a:t>ε</a:t>
            </a:r>
            <a:r>
              <a:rPr lang="en-US" sz="2400" dirty="0" smtClean="0">
                <a:latin typeface="Times"/>
                <a:cs typeface="Times"/>
              </a:rPr>
              <a:t> &gt; 0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 smtClean="0"/>
              <a:t>Step 2: assume there were a solution</a:t>
            </a:r>
          </a:p>
          <a:p>
            <a:r>
              <a:rPr lang="en-US" altLang="en-US" sz="2400" dirty="0" smtClean="0"/>
              <a:t>Step 3: </a:t>
            </a:r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 smtClean="0"/>
          </a:p>
          <a:p>
            <a:endParaRPr lang="en-US" altLang="en-US" sz="2400" dirty="0"/>
          </a:p>
          <a:p>
            <a:pPr marL="0" indent="0"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Step 4: contradiction</a:t>
            </a:r>
          </a:p>
          <a:p>
            <a:r>
              <a:rPr lang="en-US" altLang="en-US" sz="2400" dirty="0" smtClean="0"/>
              <a:t>Degree-4 SOS proof</a:t>
            </a:r>
            <a:endParaRPr lang="en-US" altLang="en-US" sz="2400" dirty="0"/>
          </a:p>
        </p:txBody>
      </p:sp>
      <p:graphicFrame>
        <p:nvGraphicFramePr>
          <p:cNvPr id="348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257976"/>
              </p:ext>
            </p:extLst>
          </p:nvPr>
        </p:nvGraphicFramePr>
        <p:xfrm>
          <a:off x="736026" y="2778150"/>
          <a:ext cx="5319348" cy="456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39" name="Equation" r:id="rId4" imgW="2362200" imgH="203200" progId="Equation.3">
                  <p:embed/>
                </p:oleObj>
              </mc:Choice>
              <mc:Fallback>
                <p:oleObj name="Equation" r:id="rId4" imgW="2362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026" y="2778150"/>
                        <a:ext cx="5319348" cy="456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994992"/>
              </p:ext>
            </p:extLst>
          </p:nvPr>
        </p:nvGraphicFramePr>
        <p:xfrm>
          <a:off x="738109" y="2255018"/>
          <a:ext cx="4598831" cy="514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40" name="Equation" r:id="rId6" imgW="2044700" imgH="228600" progId="Equation.3">
                  <p:embed/>
                </p:oleObj>
              </mc:Choice>
              <mc:Fallback>
                <p:oleObj name="Equation" r:id="rId6" imgW="2044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09" y="2255018"/>
                        <a:ext cx="4598831" cy="514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7836277" y="1606353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5" idx="1"/>
            <a:endCxn id="12" idx="5"/>
          </p:cNvCxnSpPr>
          <p:nvPr/>
        </p:nvCxnSpPr>
        <p:spPr>
          <a:xfrm flipH="1" flipV="1">
            <a:off x="7950383" y="1720459"/>
            <a:ext cx="612663" cy="1179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202039" y="2880177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543468" y="2880177"/>
            <a:ext cx="133684" cy="133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7"/>
            <a:endCxn id="12" idx="3"/>
          </p:cNvCxnSpPr>
          <p:nvPr/>
        </p:nvCxnSpPr>
        <p:spPr>
          <a:xfrm flipV="1">
            <a:off x="7316145" y="1720459"/>
            <a:ext cx="539710" cy="1179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6"/>
            <a:endCxn id="15" idx="2"/>
          </p:cNvCxnSpPr>
          <p:nvPr/>
        </p:nvCxnSpPr>
        <p:spPr>
          <a:xfrm>
            <a:off x="7335723" y="2947019"/>
            <a:ext cx="12077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02836" y="1350423"/>
            <a:ext cx="69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x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934" y="2716186"/>
            <a:ext cx="69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y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53107" y="2716186"/>
            <a:ext cx="69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z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2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398831"/>
              </p:ext>
            </p:extLst>
          </p:nvPr>
        </p:nvGraphicFramePr>
        <p:xfrm>
          <a:off x="1789043" y="3589170"/>
          <a:ext cx="5608377" cy="235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41" name="Equation" r:id="rId8" imgW="2997200" imgH="1257300" progId="Equation.3">
                  <p:embed/>
                </p:oleObj>
              </mc:Choice>
              <mc:Fallback>
                <p:oleObj name="Equation" r:id="rId8" imgW="2997200" imgH="1257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043" y="3589170"/>
                        <a:ext cx="5608377" cy="235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2411886" y="4014138"/>
            <a:ext cx="4017791" cy="0"/>
          </a:xfrm>
          <a:prstGeom prst="line">
            <a:avLst/>
          </a:prstGeom>
          <a:noFill/>
          <a:ln w="28575" cmpd="sng">
            <a:solidFill>
              <a:srgbClr val="FF0000"/>
            </a:solidFill>
          </a:ln>
        </p:spPr>
      </p:cxnSp>
      <p:sp>
        <p:nvSpPr>
          <p:cNvPr id="23" name="TextBox 22"/>
          <p:cNvSpPr txBox="1"/>
          <p:nvPr/>
        </p:nvSpPr>
        <p:spPr>
          <a:xfrm>
            <a:off x="6352703" y="3770477"/>
            <a:ext cx="2223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non-negative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422801" y="4537493"/>
            <a:ext cx="4880035" cy="0"/>
          </a:xfrm>
          <a:prstGeom prst="line">
            <a:avLst/>
          </a:prstGeom>
          <a:noFill/>
          <a:ln w="28575" cmpd="sng">
            <a:solidFill>
              <a:srgbClr val="FF0000"/>
            </a:solidFill>
          </a:ln>
        </p:spPr>
      </p:cxnSp>
      <p:sp>
        <p:nvSpPr>
          <p:cNvPr id="25" name="TextBox 24"/>
          <p:cNvSpPr txBox="1"/>
          <p:nvPr/>
        </p:nvSpPr>
        <p:spPr>
          <a:xfrm>
            <a:off x="6042549" y="4418604"/>
            <a:ext cx="2908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quared polynomials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2091156" y="4726333"/>
            <a:ext cx="320730" cy="1135908"/>
          </a:xfrm>
          <a:prstGeom prst="leftBrace">
            <a:avLst>
              <a:gd name="adj1" fmla="val 48328"/>
              <a:gd name="adj2" fmla="val 50000"/>
            </a:avLst>
          </a:prstGeom>
          <a:noFill/>
          <a:ln w="28575" cmpd="sng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75356" y="5000400"/>
            <a:ext cx="115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 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8109" y="2255018"/>
            <a:ext cx="4791269" cy="57797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6561" y="2676806"/>
            <a:ext cx="5318813" cy="57797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589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74"/>
    </mc:Choice>
    <mc:Fallback xmlns="">
      <p:transition xmlns:p14="http://schemas.microsoft.com/office/powerpoint/2010/main" spd="slow" advTm="2677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5" grpId="0" animBg="1"/>
      <p:bldP spid="26" grpId="0"/>
      <p:bldP spid="27" grpId="0" animBg="1"/>
      <p:bldP spid="27" grpId="1" animBg="1"/>
      <p:bldP spid="28" grpId="0" animBg="1"/>
      <p:bldP spid="2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Lasserre-Parrilo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the Sum-of-Squares proof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0988"/>
            <a:ext cx="9144000" cy="308188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/>
                <a:ea typeface="Arev Sans" pitchFamily="34" charset="0"/>
                <a:cs typeface="Calibri"/>
              </a:rPr>
              <a:t>Degree-</a:t>
            </a:r>
            <a:r>
              <a:rPr lang="en-US" sz="2400" i="1" dirty="0" smtClean="0">
                <a:latin typeface="Times"/>
                <a:ea typeface="Arev Sans" pitchFamily="34" charset="0"/>
                <a:cs typeface="Times"/>
              </a:rPr>
              <a:t>d</a:t>
            </a:r>
            <a:r>
              <a:rPr lang="en-US" sz="2400" dirty="0" smtClean="0">
                <a:latin typeface="Calibri"/>
                <a:ea typeface="Arev Sans" pitchFamily="34" charset="0"/>
                <a:cs typeface="Calibri"/>
              </a:rPr>
              <a:t> </a:t>
            </a:r>
            <a:r>
              <a:rPr lang="en-US" sz="2200" dirty="0" smtClean="0">
                <a:latin typeface="Calibri"/>
                <a:ea typeface="Arev Sans" pitchFamily="34" charset="0"/>
                <a:cs typeface="Calibri"/>
              </a:rPr>
              <a:t>(for constant </a:t>
            </a:r>
            <a:r>
              <a:rPr lang="en-US" sz="2200" i="1" dirty="0" smtClean="0">
                <a:latin typeface="Times"/>
                <a:ea typeface="Arev Sans" pitchFamily="34" charset="0"/>
                <a:cs typeface="Times"/>
              </a:rPr>
              <a:t>d</a:t>
            </a:r>
            <a:r>
              <a:rPr lang="en-US" sz="2200" dirty="0" smtClean="0">
                <a:latin typeface="Calibri"/>
                <a:ea typeface="Arev Sans" pitchFamily="34" charset="0"/>
                <a:cs typeface="Calibri"/>
              </a:rPr>
              <a:t>)</a:t>
            </a:r>
            <a:r>
              <a:rPr lang="en-US" sz="2400" dirty="0" smtClean="0">
                <a:latin typeface="Calibri"/>
                <a:ea typeface="Arev Sans" pitchFamily="34" charset="0"/>
                <a:cs typeface="Calibri"/>
              </a:rPr>
              <a:t> SOS proof found by </a:t>
            </a:r>
            <a:r>
              <a:rPr lang="en-US" sz="2400" dirty="0" smtClean="0">
                <a:solidFill>
                  <a:srgbClr val="C0504D"/>
                </a:solidFill>
                <a:latin typeface="Calibri"/>
                <a:ea typeface="Arev Sans" pitchFamily="34" charset="0"/>
                <a:cs typeface="Calibri"/>
              </a:rPr>
              <a:t>an SDP</a:t>
            </a:r>
            <a:r>
              <a:rPr lang="en-US" sz="2400" dirty="0" smtClean="0">
                <a:latin typeface="Calibri"/>
                <a:ea typeface="Arev Sans" pitchFamily="34" charset="0"/>
                <a:cs typeface="Calibri"/>
              </a:rPr>
              <a:t> in </a:t>
            </a:r>
            <a:r>
              <a:rPr lang="en-US" sz="2400" i="1" dirty="0" err="1" smtClean="0">
                <a:latin typeface="Times"/>
                <a:ea typeface="Arev Sans" pitchFamily="34" charset="0"/>
                <a:cs typeface="Times"/>
              </a:rPr>
              <a:t>n</a:t>
            </a:r>
            <a:r>
              <a:rPr lang="en-US" sz="2400" i="1" baseline="30000" dirty="0" err="1" smtClean="0">
                <a:latin typeface="Times"/>
                <a:ea typeface="Arev Sans" pitchFamily="34" charset="0"/>
                <a:cs typeface="Times"/>
              </a:rPr>
              <a:t>O</a:t>
            </a:r>
            <a:r>
              <a:rPr lang="en-US" sz="2400" baseline="30000" dirty="0" smtClean="0">
                <a:latin typeface="Times"/>
                <a:ea typeface="Arev Sans" pitchFamily="34" charset="0"/>
                <a:cs typeface="Times"/>
              </a:rPr>
              <a:t>(</a:t>
            </a:r>
            <a:r>
              <a:rPr lang="en-US" sz="2400" i="1" baseline="30000" dirty="0" smtClean="0">
                <a:latin typeface="Times"/>
                <a:ea typeface="Arev Sans" pitchFamily="34" charset="0"/>
                <a:cs typeface="Times"/>
              </a:rPr>
              <a:t>d</a:t>
            </a:r>
            <a:r>
              <a:rPr lang="en-US" sz="2400" baseline="30000" dirty="0" smtClean="0">
                <a:latin typeface="Times"/>
                <a:ea typeface="Arev Sans" pitchFamily="34" charset="0"/>
                <a:cs typeface="Times"/>
              </a:rPr>
              <a:t>)</a:t>
            </a:r>
            <a:r>
              <a:rPr lang="en-US" sz="2400" dirty="0" smtClean="0">
                <a:latin typeface="Calibri"/>
                <a:ea typeface="Arev Sans" pitchFamily="34" charset="0"/>
                <a:cs typeface="Calibri"/>
              </a:rPr>
              <a:t> time</a:t>
            </a:r>
          </a:p>
          <a:p>
            <a:endParaRPr lang="en-US" sz="2400" dirty="0" smtClean="0">
              <a:latin typeface="Calibri"/>
              <a:ea typeface="Arev Sans" pitchFamily="34" charset="0"/>
              <a:cs typeface="Calibri"/>
            </a:endParaRPr>
          </a:p>
          <a:p>
            <a:endParaRPr lang="en-US" sz="2400" dirty="0">
              <a:latin typeface="Calibri"/>
              <a:ea typeface="Arev Sans" pitchFamily="34" charset="0"/>
              <a:cs typeface="Calibri"/>
            </a:endParaRPr>
          </a:p>
          <a:p>
            <a:r>
              <a:rPr lang="en-US" sz="2400" b="1" dirty="0" smtClean="0">
                <a:solidFill>
                  <a:srgbClr val="C0504D"/>
                </a:solidFill>
                <a:latin typeface="Calibri"/>
                <a:ea typeface="Arev Sans" pitchFamily="34" charset="0"/>
                <a:cs typeface="Calibri"/>
              </a:rPr>
              <a:t>Key observation. </a:t>
            </a:r>
          </a:p>
          <a:p>
            <a:pPr marL="0" indent="0" algn="ctr">
              <a:buNone/>
            </a:pPr>
            <a:r>
              <a:rPr lang="en-US" sz="2600" dirty="0">
                <a:latin typeface="Calibri"/>
                <a:ea typeface="Arev Sans" pitchFamily="34" charset="0"/>
                <a:cs typeface="Calibri"/>
              </a:rPr>
              <a:t>d</a:t>
            </a:r>
            <a:r>
              <a:rPr lang="en-US" sz="2600" dirty="0" smtClean="0">
                <a:latin typeface="Calibri"/>
                <a:ea typeface="Arev Sans" pitchFamily="34" charset="0"/>
                <a:cs typeface="Calibri"/>
              </a:rPr>
              <a:t>egree-</a:t>
            </a:r>
            <a:r>
              <a:rPr lang="en-US" sz="2600" i="1" dirty="0" smtClean="0">
                <a:latin typeface="Times"/>
                <a:ea typeface="Arev Sans" pitchFamily="34" charset="0"/>
                <a:cs typeface="Times"/>
              </a:rPr>
              <a:t>d</a:t>
            </a:r>
            <a:r>
              <a:rPr lang="en-US" sz="2600" dirty="0" smtClean="0">
                <a:latin typeface="Calibri"/>
                <a:ea typeface="Arev Sans" pitchFamily="34" charset="0"/>
                <a:cs typeface="Calibri"/>
              </a:rPr>
              <a:t> SOS proof </a:t>
            </a:r>
            <a:r>
              <a:rPr lang="en-US" sz="2600" dirty="0" smtClean="0">
                <a:latin typeface="Calibri"/>
                <a:ea typeface="Arev Sans" pitchFamily="34" charset="0"/>
                <a:cs typeface="Calibri"/>
                <a:sym typeface="Wingdings"/>
              </a:rPr>
              <a:t> solution of dual of level-</a:t>
            </a:r>
            <a:r>
              <a:rPr lang="en-US" sz="2600" i="1" dirty="0" smtClean="0">
                <a:latin typeface="Times"/>
                <a:ea typeface="Arev Sans" pitchFamily="34" charset="0"/>
                <a:cs typeface="Times"/>
              </a:rPr>
              <a:t>d</a:t>
            </a:r>
            <a:r>
              <a:rPr lang="en-US" sz="2600" dirty="0" smtClean="0">
                <a:latin typeface="Calibri"/>
                <a:ea typeface="Arev Sans" pitchFamily="34" charset="0"/>
                <a:cs typeface="Calibri"/>
                <a:sym typeface="Wingdings"/>
              </a:rPr>
              <a:t> </a:t>
            </a:r>
            <a:r>
              <a:rPr lang="en-US" sz="2600" dirty="0" err="1" smtClean="0">
                <a:latin typeface="Calibri"/>
                <a:ea typeface="Arev Sans" pitchFamily="34" charset="0"/>
                <a:cs typeface="Calibri"/>
                <a:sym typeface="Wingdings"/>
              </a:rPr>
              <a:t>Lasserre-Parrilo</a:t>
            </a:r>
            <a:endParaRPr lang="en-US" sz="2600" dirty="0" smtClean="0">
              <a:latin typeface="Calibri"/>
              <a:ea typeface="Arev Sans" pitchFamily="34" charset="0"/>
              <a:cs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01422" y="2899210"/>
            <a:ext cx="96219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8793" y="2873553"/>
            <a:ext cx="323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dual of </a:t>
            </a:r>
            <a:r>
              <a:rPr lang="en-US" sz="2400" dirty="0" err="1" smtClean="0">
                <a:solidFill>
                  <a:srgbClr val="C0504D"/>
                </a:solidFill>
              </a:rPr>
              <a:t>Lasserre-Parrilo</a:t>
            </a:r>
            <a:endParaRPr lang="en-US" sz="2400" dirty="0"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47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8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"/>
    </mc:Choice>
    <mc:Fallback xmlns="">
      <p:transition xmlns:p14="http://schemas.microsoft.com/office/powerpoint/2010/main" spd="slow" advTm="18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Lasserre-Parrilo</a:t>
            </a:r>
            <a:r>
              <a:rPr lang="en-US" dirty="0" smtClean="0"/>
              <a:t> succeeds on known </a:t>
            </a:r>
            <a:r>
              <a:rPr lang="en-US" sz="3600" dirty="0" err="1">
                <a:latin typeface="Capitals"/>
                <a:cs typeface="Capitals"/>
              </a:rPr>
              <a:t>MaxCut</a:t>
            </a:r>
            <a:r>
              <a:rPr lang="en-US" dirty="0" smtClean="0"/>
              <a:t> instances: one-slide proof</a:t>
            </a:r>
            <a:endParaRPr lang="en-US" dirty="0"/>
          </a:p>
        </p:txBody>
      </p:sp>
      <p:pic>
        <p:nvPicPr>
          <p:cNvPr id="4" name="Picture 3" descr="Screen Shot 2013-01-07 at 12.55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7" y="1691997"/>
            <a:ext cx="2963906" cy="233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4-01-31 at 8.05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1" y="2605133"/>
            <a:ext cx="2963906" cy="217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4-01-31 at 8.05.1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54" y="3259183"/>
            <a:ext cx="2965857" cy="251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4552111" y="1691997"/>
            <a:ext cx="4591889" cy="40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400" b="1" dirty="0" smtClean="0">
                <a:latin typeface="Calibri"/>
                <a:ea typeface="Arev Sans" pitchFamily="34" charset="0"/>
                <a:cs typeface="Calibri"/>
              </a:rPr>
              <a:t>Theorem.</a:t>
            </a:r>
            <a:r>
              <a:rPr lang="en-US" sz="2400" dirty="0" smtClean="0">
                <a:latin typeface="Calibri"/>
                <a:ea typeface="Arev Sans" pitchFamily="34" charset="0"/>
                <a:cs typeface="Calibri"/>
              </a:rPr>
              <a:t>  </a:t>
            </a:r>
            <a:r>
              <a:rPr lang="en-US" dirty="0" err="1">
                <a:latin typeface="Capitals"/>
                <a:cs typeface="Capitals"/>
              </a:rPr>
              <a:t>MaxCut</a:t>
            </a:r>
            <a:r>
              <a:rPr lang="en-US" sz="2400" dirty="0" smtClean="0">
                <a:latin typeface="Calibri"/>
                <a:ea typeface="Arev Sans" pitchFamily="34" charset="0"/>
                <a:cs typeface="Calibri"/>
              </a:rPr>
              <a:t> of this graph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Calibri"/>
                <a:ea typeface="Arev Sans" pitchFamily="34" charset="0"/>
                <a:cs typeface="Calibri"/>
              </a:rPr>
              <a:t>       is </a:t>
            </a:r>
            <a:r>
              <a:rPr lang="en-US" sz="2400" dirty="0" smtClean="0">
                <a:latin typeface="Calibri"/>
                <a:ea typeface="Verdana" pitchFamily="34" charset="0"/>
                <a:cs typeface="Calibri"/>
              </a:rPr>
              <a:t>≤ blah</a:t>
            </a:r>
            <a:endParaRPr lang="en-US" sz="2400" dirty="0">
              <a:latin typeface="Calibri"/>
              <a:ea typeface="Verdana" pitchFamily="34" charset="0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Calibri"/>
                <a:ea typeface="Verdana" pitchFamily="34" charset="0"/>
                <a:cs typeface="Calibri"/>
              </a:rPr>
              <a:t>Proof.</a:t>
            </a:r>
            <a:r>
              <a:rPr lang="en-US" sz="2400" dirty="0">
                <a:ea typeface="Verdana" pitchFamily="34" charset="0"/>
                <a:cs typeface="Calibri"/>
              </a:rPr>
              <a:t> </a:t>
            </a:r>
            <a:r>
              <a:rPr lang="en-US" sz="2400" dirty="0" smtClean="0">
                <a:ea typeface="Verdana" pitchFamily="34" charset="0"/>
                <a:cs typeface="Calibri"/>
              </a:rPr>
              <a:t>  …Influen</a:t>
            </a:r>
            <a:r>
              <a:rPr lang="en-US" altLang="zh-CN" sz="2400" dirty="0" smtClean="0">
                <a:ea typeface="Verdana" pitchFamily="34" charset="0"/>
                <a:cs typeface="Calibri"/>
              </a:rPr>
              <a:t>ce</a:t>
            </a:r>
            <a:r>
              <a:rPr lang="en-US" sz="2400" dirty="0" smtClean="0">
                <a:ea typeface="Verdana" pitchFamily="34" charset="0"/>
                <a:cs typeface="Calibri"/>
              </a:rPr>
              <a:t> </a:t>
            </a:r>
            <a:r>
              <a:rPr lang="en-US" sz="2400" dirty="0">
                <a:ea typeface="Verdana" pitchFamily="34" charset="0"/>
                <a:cs typeface="Calibri"/>
              </a:rPr>
              <a:t>Decoding</a:t>
            </a:r>
            <a:r>
              <a:rPr lang="en-US" sz="2400" dirty="0" smtClean="0">
                <a:ea typeface="Verdana" pitchFamily="34" charset="0"/>
                <a:cs typeface="Calibri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ea typeface="Verdana" pitchFamily="34" charset="0"/>
                <a:cs typeface="Calibri"/>
              </a:rPr>
              <a:t> </a:t>
            </a:r>
            <a:r>
              <a:rPr lang="en-US" sz="2400" dirty="0" smtClean="0">
                <a:ea typeface="Verdana" pitchFamily="34" charset="0"/>
                <a:cs typeface="Calibri"/>
              </a:rPr>
              <a:t>             …</a:t>
            </a:r>
            <a:r>
              <a:rPr lang="en-US" sz="2400" dirty="0" smtClean="0">
                <a:latin typeface="Calibri"/>
                <a:ea typeface="Verdana" pitchFamily="34" charset="0"/>
                <a:cs typeface="Calibri"/>
              </a:rPr>
              <a:t>Invariance Principle… 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>
                <a:latin typeface="Calibri"/>
                <a:ea typeface="Verdana" pitchFamily="34" charset="0"/>
                <a:cs typeface="Calibri"/>
              </a:rPr>
              <a:t> </a:t>
            </a:r>
            <a:r>
              <a:rPr lang="en-US" sz="2400" dirty="0" smtClean="0">
                <a:latin typeface="Calibri"/>
                <a:ea typeface="Verdana" pitchFamily="34" charset="0"/>
                <a:cs typeface="Calibri"/>
              </a:rPr>
              <a:t>             …Majority-Is-</a:t>
            </a:r>
            <a:r>
              <a:rPr lang="en-US" sz="2400" dirty="0" err="1" smtClean="0">
                <a:latin typeface="Calibri"/>
                <a:ea typeface="Verdana" pitchFamily="34" charset="0"/>
                <a:cs typeface="Calibri"/>
              </a:rPr>
              <a:t>Stablest</a:t>
            </a:r>
            <a:r>
              <a:rPr lang="en-US" sz="2400" dirty="0" smtClean="0">
                <a:latin typeface="Calibri"/>
                <a:ea typeface="Verdana" pitchFamily="34" charset="0"/>
                <a:cs typeface="Calibri"/>
              </a:rPr>
              <a:t>…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>
                <a:latin typeface="Calibri"/>
                <a:ea typeface="Verdana" pitchFamily="34" charset="0"/>
                <a:cs typeface="Calibri"/>
              </a:rPr>
              <a:t> </a:t>
            </a:r>
            <a:r>
              <a:rPr lang="en-US" sz="2400" dirty="0" smtClean="0">
                <a:latin typeface="Calibri"/>
                <a:ea typeface="Verdana" pitchFamily="34" charset="0"/>
                <a:cs typeface="Calibri"/>
              </a:rPr>
              <a:t>             …</a:t>
            </a:r>
            <a:r>
              <a:rPr lang="en-US" sz="2400" dirty="0" err="1" smtClean="0">
                <a:latin typeface="Calibri"/>
                <a:ea typeface="Verdana" pitchFamily="34" charset="0"/>
                <a:cs typeface="Calibri"/>
              </a:rPr>
              <a:t>Smallset</a:t>
            </a:r>
            <a:r>
              <a:rPr lang="en-US" sz="2400" dirty="0" smtClean="0">
                <a:latin typeface="Calibri"/>
                <a:ea typeface="Verdana" pitchFamily="34" charset="0"/>
                <a:cs typeface="Calibri"/>
              </a:rPr>
              <a:t> Expansion…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>
                <a:latin typeface="Calibri"/>
                <a:ea typeface="Verdana" pitchFamily="34" charset="0"/>
                <a:cs typeface="Calibri"/>
              </a:rPr>
              <a:t> </a:t>
            </a:r>
            <a:r>
              <a:rPr lang="en-US" sz="2400" dirty="0" smtClean="0">
                <a:latin typeface="Calibri"/>
                <a:ea typeface="Verdana" pitchFamily="34" charset="0"/>
                <a:cs typeface="Calibri"/>
              </a:rPr>
              <a:t>             …</a:t>
            </a:r>
            <a:r>
              <a:rPr lang="en-US" sz="2400" dirty="0" err="1" smtClean="0">
                <a:latin typeface="Calibri"/>
                <a:ea typeface="Verdana" pitchFamily="34" charset="0"/>
                <a:cs typeface="Calibri"/>
              </a:rPr>
              <a:t>Hypercontractivity</a:t>
            </a:r>
            <a:r>
              <a:rPr lang="en-US" sz="2400" dirty="0" smtClean="0">
                <a:latin typeface="Calibri"/>
                <a:ea typeface="Verdana" pitchFamily="34" charset="0"/>
                <a:cs typeface="Calibri"/>
              </a:rPr>
              <a:t>…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>
                <a:latin typeface="Calibri"/>
                <a:ea typeface="Verdana" pitchFamily="34" charset="0"/>
                <a:cs typeface="Calibri"/>
              </a:rPr>
              <a:t> </a:t>
            </a:r>
            <a:r>
              <a:rPr lang="en-US" sz="2400" dirty="0" smtClean="0">
                <a:latin typeface="Calibri"/>
                <a:ea typeface="Verdana" pitchFamily="34" charset="0"/>
                <a:cs typeface="Calibri"/>
              </a:rPr>
              <a:t>           </a:t>
            </a:r>
            <a:br>
              <a:rPr lang="en-US" sz="2400" dirty="0" smtClean="0">
                <a:latin typeface="Calibri"/>
                <a:ea typeface="Verdana" pitchFamily="34" charset="0"/>
                <a:cs typeface="Calibri"/>
              </a:rPr>
            </a:br>
            <a:endParaRPr lang="en-US" sz="2400" dirty="0" smtClean="0">
              <a:latin typeface="Calibri"/>
              <a:ea typeface="Arev Sans" pitchFamily="34" charset="0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3628" y="1565736"/>
            <a:ext cx="1943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666672" y="4737396"/>
            <a:ext cx="4477327" cy="107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ea typeface="Arev Sans" pitchFamily="34" charset="0"/>
                <a:cs typeface="Calibri"/>
              </a:rPr>
              <a:t>Our new proof.</a:t>
            </a:r>
            <a:r>
              <a:rPr lang="en-US" sz="2600" dirty="0">
                <a:solidFill>
                  <a:srgbClr val="FF0000"/>
                </a:solidFill>
                <a:latin typeface="Calibri"/>
                <a:ea typeface="Arev Sans" pitchFamily="34" charset="0"/>
                <a:cs typeface="Calibri"/>
              </a:rPr>
              <a:t> </a:t>
            </a:r>
            <a:endParaRPr lang="en-US" sz="2600" dirty="0" smtClean="0">
              <a:solidFill>
                <a:srgbClr val="FF0000"/>
              </a:solidFill>
              <a:latin typeface="Calibri"/>
              <a:ea typeface="Arev Sans" pitchFamily="34" charset="0"/>
              <a:cs typeface="Calibri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Calibri"/>
                <a:ea typeface="Arev Sans" pitchFamily="34" charset="0"/>
                <a:cs typeface="Calibri"/>
              </a:rPr>
              <a:t>“Check out these polynomials.”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0" y="5781382"/>
            <a:ext cx="9144000" cy="103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sz="2600" b="1" dirty="0" smtClean="0">
                <a:latin typeface="Calibri"/>
                <a:ea typeface="Arev Sans" pitchFamily="34" charset="0"/>
                <a:cs typeface="Calibri"/>
              </a:rPr>
              <a:t>However, giving elementary proofs to deep theorems is more challenging and needs new mathematical ideas.</a:t>
            </a:r>
            <a:endParaRPr lang="en-US" sz="2600" dirty="0" smtClean="0">
              <a:latin typeface="Calibri"/>
              <a:ea typeface="Arev Sans" pitchFamily="34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2579" y="1691997"/>
            <a:ext cx="106055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38 pages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38733" y="2605133"/>
            <a:ext cx="106055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40 pages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85507" y="3247557"/>
            <a:ext cx="106055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52 pages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48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9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4"/>
    </mc:Choice>
    <mc:Fallback xmlns="">
      <p:transition xmlns:p14="http://schemas.microsoft.com/office/powerpoint/2010/main" spd="slow" advTm="282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2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works along this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"/>
                <a:cs typeface=""/>
              </a:rPr>
              <a:t>[</a:t>
            </a:r>
            <a:r>
              <a:rPr lang="en-US" sz="2000" dirty="0">
                <a:solidFill>
                  <a:schemeClr val="accent1"/>
                </a:solidFill>
                <a:latin typeface=""/>
                <a:cs typeface=""/>
              </a:rPr>
              <a:t>De-Mossel-Neeman’</a:t>
            </a:r>
            <a:r>
              <a:rPr lang="en-US" sz="2000" dirty="0" smtClean="0">
                <a:solidFill>
                  <a:schemeClr val="accent1"/>
                </a:solidFill>
                <a:latin typeface=""/>
                <a:cs typeface=""/>
              </a:rPr>
              <a:t>13]</a:t>
            </a:r>
            <a:r>
              <a:rPr lang="en-US" sz="2400" dirty="0" smtClean="0">
                <a:latin typeface=""/>
                <a:cs typeface=""/>
              </a:rPr>
              <a:t> </a:t>
            </a:r>
            <a:r>
              <a:rPr lang="en-US" sz="2400" i="1" dirty="0" smtClean="0">
                <a:latin typeface="Times"/>
                <a:cs typeface="Times"/>
              </a:rPr>
              <a:t>O</a:t>
            </a:r>
            <a:r>
              <a:rPr lang="en-US" sz="2400" dirty="0" smtClean="0">
                <a:latin typeface="Times"/>
                <a:cs typeface="Times"/>
              </a:rPr>
              <a:t>(1)</a:t>
            </a:r>
            <a:r>
              <a:rPr lang="en-US" sz="2400" dirty="0" smtClean="0">
                <a:latin typeface=""/>
                <a:cs typeface=""/>
              </a:rPr>
              <a:t>-level </a:t>
            </a:r>
            <a:r>
              <a:rPr lang="en-US" sz="2400" dirty="0" err="1" smtClean="0">
                <a:latin typeface=""/>
                <a:cs typeface=""/>
              </a:rPr>
              <a:t>Lasserre-Parrilo</a:t>
            </a:r>
            <a:r>
              <a:rPr lang="en-US" sz="2400" dirty="0" smtClean="0">
                <a:latin typeface=""/>
                <a:cs typeface=""/>
              </a:rPr>
              <a:t> almost exactly computes the optimum of the known </a:t>
            </a:r>
            <a:r>
              <a:rPr lang="en-US" sz="1800" dirty="0" err="1" smtClean="0">
                <a:latin typeface="Capitals"/>
                <a:cs typeface="Capitals"/>
              </a:rPr>
              <a:t>MaxCut</a:t>
            </a:r>
            <a:r>
              <a:rPr lang="en-US" sz="2400" dirty="0" smtClean="0">
                <a:latin typeface=""/>
                <a:cs typeface=""/>
              </a:rPr>
              <a:t> instances</a:t>
            </a:r>
          </a:p>
          <a:p>
            <a:pPr lvl="1"/>
            <a:r>
              <a:rPr lang="en-US" sz="2400" dirty="0" smtClean="0">
                <a:latin typeface=""/>
                <a:cs typeface=""/>
              </a:rPr>
              <a:t>Improves our work </a:t>
            </a:r>
            <a:r>
              <a:rPr lang="en-US" sz="2000" dirty="0" smtClean="0">
                <a:solidFill>
                  <a:schemeClr val="accent1"/>
                </a:solidFill>
                <a:latin typeface=""/>
                <a:cs typeface=""/>
              </a:rPr>
              <a:t>[O’Donnell-</a:t>
            </a:r>
            <a:r>
              <a:rPr lang="en-US" sz="2000" b="1" dirty="0" smtClean="0">
                <a:solidFill>
                  <a:schemeClr val="tx2"/>
                </a:solidFill>
                <a:latin typeface=""/>
                <a:cs typeface=""/>
              </a:rPr>
              <a:t>Zhou</a:t>
            </a:r>
            <a:r>
              <a:rPr lang="en-US" sz="2000" dirty="0" smtClean="0">
                <a:solidFill>
                  <a:schemeClr val="accent1"/>
                </a:solidFill>
                <a:latin typeface=""/>
                <a:cs typeface=""/>
              </a:rPr>
              <a:t>’13]</a:t>
            </a:r>
            <a:r>
              <a:rPr lang="en-US" sz="2200" dirty="0" smtClean="0">
                <a:latin typeface=""/>
                <a:cs typeface=""/>
              </a:rPr>
              <a:t> </a:t>
            </a:r>
            <a:r>
              <a:rPr lang="en-US" sz="2400" dirty="0" smtClean="0">
                <a:latin typeface=""/>
                <a:cs typeface=""/>
              </a:rPr>
              <a:t>which states that </a:t>
            </a:r>
            <a:r>
              <a:rPr lang="en-US" sz="2400" dirty="0" err="1" smtClean="0">
                <a:latin typeface=""/>
                <a:cs typeface=""/>
              </a:rPr>
              <a:t>Lasserre-Parrilo</a:t>
            </a:r>
            <a:r>
              <a:rPr lang="en-US" sz="2400" dirty="0" smtClean="0">
                <a:latin typeface=""/>
                <a:cs typeface=""/>
              </a:rPr>
              <a:t> gives better-than-.878 approximation</a:t>
            </a:r>
          </a:p>
          <a:p>
            <a:endParaRPr lang="en-US" sz="2400" dirty="0" smtClean="0">
              <a:latin typeface=""/>
              <a:cs typeface="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"/>
                <a:cs typeface=""/>
              </a:rPr>
              <a:t>[Barak-Brandão-Harrow-Kelner-Steurer-</a:t>
            </a:r>
            <a:r>
              <a:rPr lang="en-US" sz="2000" b="1" dirty="0" smtClean="0">
                <a:solidFill>
                  <a:schemeClr val="tx2"/>
                </a:solidFill>
                <a:latin typeface=""/>
                <a:cs typeface=""/>
              </a:rPr>
              <a:t>Zhou</a:t>
            </a:r>
            <a:r>
              <a:rPr lang="en-US" sz="2000" dirty="0" smtClean="0">
                <a:solidFill>
                  <a:schemeClr val="accent1"/>
                </a:solidFill>
                <a:latin typeface=""/>
                <a:cs typeface=""/>
              </a:rPr>
              <a:t>’12]</a:t>
            </a:r>
            <a:r>
              <a:rPr lang="en-US" sz="2400" dirty="0" smtClean="0">
                <a:latin typeface=""/>
                <a:cs typeface=""/>
              </a:rPr>
              <a:t> </a:t>
            </a:r>
            <a:r>
              <a:rPr lang="en-US" sz="2400" i="1" dirty="0" smtClean="0">
                <a:latin typeface="Times"/>
                <a:cs typeface="Times"/>
              </a:rPr>
              <a:t>O</a:t>
            </a:r>
            <a:r>
              <a:rPr lang="en-US" sz="2400" dirty="0" smtClean="0">
                <a:latin typeface="Times"/>
                <a:cs typeface="Times"/>
              </a:rPr>
              <a:t>(1)</a:t>
            </a:r>
            <a:r>
              <a:rPr lang="en-US" sz="2400" dirty="0" smtClean="0">
                <a:latin typeface=""/>
                <a:cs typeface=""/>
              </a:rPr>
              <a:t>-level </a:t>
            </a:r>
            <a:r>
              <a:rPr lang="en-US" sz="2400" dirty="0" err="1" smtClean="0">
                <a:latin typeface=""/>
                <a:cs typeface=""/>
              </a:rPr>
              <a:t>Lasserre-Parrilo</a:t>
            </a:r>
            <a:r>
              <a:rPr lang="en-US" sz="2400" dirty="0" smtClean="0">
                <a:latin typeface=""/>
                <a:cs typeface=""/>
              </a:rPr>
              <a:t> succeeds on all known </a:t>
            </a:r>
            <a:r>
              <a:rPr lang="en-US" sz="1800" dirty="0" err="1">
                <a:solidFill>
                  <a:schemeClr val="accent2"/>
                </a:solidFill>
                <a:latin typeface="Capitals"/>
                <a:cs typeface="Capitals"/>
              </a:rPr>
              <a:t>UniqueGames</a:t>
            </a:r>
            <a:r>
              <a:rPr lang="en-US" sz="2400" dirty="0" smtClean="0">
                <a:latin typeface=""/>
                <a:cs typeface=""/>
              </a:rPr>
              <a:t> instances</a:t>
            </a:r>
          </a:p>
          <a:p>
            <a:endParaRPr lang="en-US" sz="2400" dirty="0">
              <a:latin typeface=""/>
              <a:cs typeface="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"/>
                <a:cs typeface=""/>
              </a:rPr>
              <a:t>[O’Donnell-</a:t>
            </a:r>
            <a:r>
              <a:rPr lang="en-US" sz="2000" b="1" dirty="0">
                <a:solidFill>
                  <a:schemeClr val="tx2"/>
                </a:solidFill>
                <a:latin typeface=""/>
                <a:cs typeface=""/>
              </a:rPr>
              <a:t>Zhou</a:t>
            </a:r>
            <a:r>
              <a:rPr lang="en-US" sz="2000" dirty="0">
                <a:solidFill>
                  <a:schemeClr val="accent1"/>
                </a:solidFill>
                <a:latin typeface=""/>
                <a:cs typeface=""/>
              </a:rPr>
              <a:t>’</a:t>
            </a:r>
            <a:r>
              <a:rPr lang="en-US" sz="2000" dirty="0" smtClean="0">
                <a:solidFill>
                  <a:schemeClr val="accent1"/>
                </a:solidFill>
                <a:latin typeface=""/>
                <a:cs typeface=""/>
              </a:rPr>
              <a:t>13]</a:t>
            </a:r>
            <a:r>
              <a:rPr lang="en-US" sz="2000" dirty="0" smtClean="0">
                <a:latin typeface=""/>
                <a:cs typeface=""/>
              </a:rPr>
              <a:t> </a:t>
            </a:r>
            <a:r>
              <a:rPr lang="en-US" sz="2400" i="1" dirty="0">
                <a:latin typeface="Times"/>
                <a:cs typeface="Times"/>
              </a:rPr>
              <a:t>O</a:t>
            </a:r>
            <a:r>
              <a:rPr lang="en-US" sz="2400" dirty="0">
                <a:latin typeface="Times"/>
                <a:cs typeface="Times"/>
              </a:rPr>
              <a:t>(1)</a:t>
            </a:r>
            <a:r>
              <a:rPr lang="en-US" sz="2400" dirty="0">
                <a:latin typeface=""/>
                <a:cs typeface=""/>
              </a:rPr>
              <a:t>-level </a:t>
            </a:r>
            <a:r>
              <a:rPr lang="en-US" sz="2400" dirty="0" err="1" smtClean="0">
                <a:latin typeface=""/>
                <a:cs typeface=""/>
              </a:rPr>
              <a:t>Lasserre-Parrilo</a:t>
            </a:r>
            <a:r>
              <a:rPr lang="en-US" sz="2400" dirty="0" smtClean="0">
                <a:latin typeface=""/>
                <a:cs typeface=""/>
              </a:rPr>
              <a:t> </a:t>
            </a:r>
            <a:r>
              <a:rPr lang="en-US" sz="2400" dirty="0">
                <a:latin typeface=""/>
                <a:cs typeface=""/>
              </a:rPr>
              <a:t>succeeds on </a:t>
            </a:r>
            <a:r>
              <a:rPr lang="en-US" sz="2400" dirty="0" smtClean="0">
                <a:latin typeface=""/>
                <a:cs typeface=""/>
              </a:rPr>
              <a:t>the known </a:t>
            </a:r>
            <a:r>
              <a:rPr lang="en-US" sz="1800" dirty="0" err="1" smtClean="0">
                <a:solidFill>
                  <a:schemeClr val="accent2"/>
                </a:solidFill>
                <a:latin typeface="Capitals"/>
                <a:cs typeface="Capitals"/>
              </a:rPr>
              <a:t>BalancedSeparator</a:t>
            </a:r>
            <a:r>
              <a:rPr lang="en-US" sz="2400" dirty="0" smtClean="0">
                <a:latin typeface=""/>
                <a:cs typeface=""/>
              </a:rPr>
              <a:t> instances</a:t>
            </a:r>
          </a:p>
          <a:p>
            <a:endParaRPr lang="en-US" sz="2400" dirty="0">
              <a:latin typeface=""/>
              <a:cs typeface="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"/>
                <a:cs typeface=""/>
              </a:rPr>
              <a:t>[Kauers-O’Donnell-Tan-</a:t>
            </a:r>
            <a:r>
              <a:rPr lang="en-US" sz="2000" b="1" dirty="0" smtClean="0">
                <a:solidFill>
                  <a:schemeClr val="tx2"/>
                </a:solidFill>
                <a:latin typeface=""/>
                <a:cs typeface=""/>
              </a:rPr>
              <a:t>Zhou</a:t>
            </a:r>
            <a:r>
              <a:rPr lang="en-US" sz="2000" dirty="0">
                <a:solidFill>
                  <a:schemeClr val="accent1"/>
                </a:solidFill>
                <a:latin typeface=""/>
                <a:cs typeface=""/>
              </a:rPr>
              <a:t>’</a:t>
            </a:r>
            <a:r>
              <a:rPr lang="en-US" sz="2000" dirty="0" smtClean="0">
                <a:solidFill>
                  <a:schemeClr val="accent1"/>
                </a:solidFill>
                <a:latin typeface=""/>
                <a:cs typeface=""/>
              </a:rPr>
              <a:t>14]</a:t>
            </a:r>
            <a:r>
              <a:rPr lang="en-US" sz="2400" dirty="0" smtClean="0">
                <a:latin typeface=""/>
                <a:cs typeface=""/>
              </a:rPr>
              <a:t> </a:t>
            </a:r>
            <a:r>
              <a:rPr lang="en-US" sz="2400" i="1" dirty="0">
                <a:latin typeface="Times"/>
                <a:cs typeface="Times"/>
              </a:rPr>
              <a:t>O</a:t>
            </a:r>
            <a:r>
              <a:rPr lang="en-US" sz="2400" dirty="0">
                <a:latin typeface="Times"/>
                <a:cs typeface="Times"/>
              </a:rPr>
              <a:t>(1)</a:t>
            </a:r>
            <a:r>
              <a:rPr lang="en-US" sz="2400" dirty="0">
                <a:latin typeface=""/>
                <a:cs typeface=""/>
              </a:rPr>
              <a:t>-level </a:t>
            </a:r>
            <a:r>
              <a:rPr lang="en-US" sz="2400" dirty="0" err="1" smtClean="0">
                <a:latin typeface=""/>
                <a:cs typeface=""/>
              </a:rPr>
              <a:t>Lasserre-Parrilo</a:t>
            </a:r>
            <a:r>
              <a:rPr lang="en-US" sz="2400" dirty="0" smtClean="0">
                <a:latin typeface=""/>
                <a:cs typeface=""/>
              </a:rPr>
              <a:t> </a:t>
            </a:r>
            <a:r>
              <a:rPr lang="en-US" sz="2400" dirty="0">
                <a:latin typeface=""/>
                <a:cs typeface=""/>
              </a:rPr>
              <a:t>succeeds on </a:t>
            </a:r>
            <a:r>
              <a:rPr lang="en-US" sz="2400" dirty="0" smtClean="0">
                <a:latin typeface=""/>
                <a:cs typeface=""/>
              </a:rPr>
              <a:t>the hard instances for </a:t>
            </a:r>
            <a:r>
              <a:rPr lang="en-US" sz="1800" dirty="0" smtClean="0">
                <a:latin typeface="Capitals"/>
                <a:cs typeface="Capitals"/>
              </a:rPr>
              <a:t>3-Coloring</a:t>
            </a:r>
            <a:endParaRPr lang="en-US" sz="2400" dirty="0">
              <a:latin typeface=""/>
              <a:cs typeface="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41537" y="4246159"/>
            <a:ext cx="166779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23087" y="4194846"/>
            <a:ext cx="5324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504D"/>
                </a:solidFill>
              </a:rPr>
              <a:t>Central problem in approximation algorithms</a:t>
            </a:r>
            <a:endParaRPr lang="en-US" sz="2200" dirty="0">
              <a:solidFill>
                <a:srgbClr val="C0504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98397" y="5488912"/>
            <a:ext cx="248884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739" y="5424771"/>
            <a:ext cx="5901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504D"/>
                </a:solidFill>
              </a:rPr>
              <a:t>A similar problem to </a:t>
            </a:r>
            <a:r>
              <a:rPr lang="en-US" sz="1700" dirty="0" err="1">
                <a:solidFill>
                  <a:schemeClr val="accent2"/>
                </a:solidFill>
                <a:latin typeface="Capitals"/>
                <a:cs typeface="Capitals"/>
              </a:rPr>
              <a:t>SparsestCut</a:t>
            </a:r>
            <a:endParaRPr lang="en-US" sz="1700" dirty="0">
              <a:solidFill>
                <a:schemeClr val="accent2"/>
              </a:solidFill>
              <a:latin typeface="Capitals"/>
              <a:cs typeface="Capital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49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8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13"/>
    </mc:Choice>
    <mc:Fallback xmlns="">
      <p:transition xmlns:p14="http://schemas.microsoft.com/office/powerpoint/2010/main" spd="slow" advTm="471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394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Most optimization problems are NP-hard to compute the exact optimum</a:t>
            </a:r>
          </a:p>
          <a:p>
            <a:endParaRPr lang="en-US" dirty="0"/>
          </a:p>
          <a:p>
            <a:r>
              <a:rPr lang="en-US" dirty="0" smtClean="0"/>
              <a:t>Various approaches to </a:t>
            </a:r>
            <a:r>
              <a:rPr lang="en-US" dirty="0" smtClean="0">
                <a:solidFill>
                  <a:srgbClr val="C0504D"/>
                </a:solidFill>
              </a:rPr>
              <a:t>approximate</a:t>
            </a:r>
            <a:r>
              <a:rPr lang="en-US" dirty="0" smtClean="0"/>
              <a:t> the optimal solution: greedy, heuristics, </a:t>
            </a:r>
            <a:r>
              <a:rPr lang="en-US" dirty="0" smtClean="0">
                <a:solidFill>
                  <a:schemeClr val="accent2"/>
                </a:solidFill>
              </a:rPr>
              <a:t>convex relaxations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6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80"/>
    </mc:Choice>
    <mc:Fallback xmlns="">
      <p:transition xmlns:p14="http://schemas.microsoft.com/office/powerpoint/2010/main" spd="slow" advTm="613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42" y="1536060"/>
            <a:ext cx="8569894" cy="5198476"/>
          </a:xfrm>
          <a:effectLst/>
        </p:spPr>
        <p:txBody>
          <a:bodyPr>
            <a:normAutofit/>
          </a:bodyPr>
          <a:lstStyle/>
          <a:p>
            <a:r>
              <a:rPr lang="en-US" sz="2400" dirty="0" smtClean="0"/>
              <a:t>We utilize the connection between convex programming relaxations and theory of algebraic proof complexity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Lasserre</a:t>
            </a:r>
            <a:r>
              <a:rPr lang="en-US" sz="2400" dirty="0" err="1"/>
              <a:t>-Parrilo</a:t>
            </a:r>
            <a:r>
              <a:rPr lang="en-US" sz="2400" dirty="0"/>
              <a:t> solves the </a:t>
            </a:r>
            <a:r>
              <a:rPr lang="en-US" sz="2400" dirty="0">
                <a:solidFill>
                  <a:srgbClr val="C0504D"/>
                </a:solidFill>
              </a:rPr>
              <a:t>hardest known instances </a:t>
            </a:r>
            <a:r>
              <a:rPr lang="en-US" sz="2400" dirty="0"/>
              <a:t>for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400" dirty="0">
                <a:latin typeface=""/>
                <a:cs typeface=""/>
              </a:rPr>
              <a:t>, </a:t>
            </a:r>
            <a:r>
              <a:rPr lang="en-US" sz="1800" dirty="0" err="1">
                <a:latin typeface="Capitals"/>
                <a:cs typeface="Capitals"/>
              </a:rPr>
              <a:t>UniqueGames</a:t>
            </a:r>
            <a:r>
              <a:rPr lang="en-US" sz="2400" dirty="0">
                <a:latin typeface=""/>
                <a:cs typeface=""/>
              </a:rPr>
              <a:t>, </a:t>
            </a:r>
            <a:r>
              <a:rPr lang="en-US" sz="1800" dirty="0" err="1">
                <a:latin typeface="Capitals"/>
                <a:cs typeface="Capitals"/>
              </a:rPr>
              <a:t>BalancedSeparator</a:t>
            </a:r>
            <a:r>
              <a:rPr lang="en-US" sz="2400" dirty="0">
                <a:latin typeface=""/>
                <a:cs typeface=""/>
              </a:rPr>
              <a:t>, </a:t>
            </a:r>
            <a:r>
              <a:rPr lang="en-US" sz="1800" dirty="0">
                <a:latin typeface="Capitals"/>
                <a:cs typeface="Capitals"/>
              </a:rPr>
              <a:t>3-Coloring</a:t>
            </a:r>
            <a:r>
              <a:rPr lang="en-US" sz="2400" dirty="0">
                <a:latin typeface=""/>
                <a:cs typeface=""/>
              </a:rPr>
              <a:t>, </a:t>
            </a:r>
            <a:r>
              <a:rPr lang="en-US" sz="2400" dirty="0" smtClean="0">
                <a:latin typeface=""/>
                <a:cs typeface=""/>
              </a:rPr>
              <a:t>…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Motivates study of SOS proof system to further understand power of </a:t>
            </a:r>
            <a:r>
              <a:rPr lang="en-US" sz="2400" dirty="0" err="1" smtClean="0"/>
              <a:t>Lasserre-Parrilo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Optimality of </a:t>
            </a:r>
            <a:r>
              <a:rPr lang="en-US" sz="2400" dirty="0" err="1" smtClean="0"/>
              <a:t>BasicSDP</a:t>
            </a:r>
            <a:r>
              <a:rPr lang="en-US" sz="2400" dirty="0" smtClean="0"/>
              <a:t> (</a:t>
            </a:r>
            <a:r>
              <a:rPr lang="en-US" sz="2200" dirty="0" err="1">
                <a:solidFill>
                  <a:schemeClr val="accent1"/>
                </a:solidFill>
                <a:latin typeface=""/>
                <a:cs typeface=""/>
              </a:rPr>
              <a:t>Goemans</a:t>
            </a:r>
            <a:r>
              <a:rPr lang="en-US" sz="2200" dirty="0">
                <a:solidFill>
                  <a:schemeClr val="accent1"/>
                </a:solidFill>
                <a:latin typeface=""/>
                <a:cs typeface=""/>
              </a:rPr>
              <a:t>-Williamson</a:t>
            </a:r>
            <a:r>
              <a:rPr lang="en-US" sz="2400" dirty="0" smtClean="0"/>
              <a:t>) seems more mysterious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50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69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"/>
    </mc:Choice>
    <mc:Fallback xmlns="">
      <p:transition xmlns:p14="http://schemas.microsoft.com/office/powerpoint/2010/main" spd="slow" advTm="129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7"/>
            <a:ext cx="9144000" cy="5894141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000" dirty="0" smtClean="0"/>
          </a:p>
          <a:p>
            <a:endParaRPr lang="en-US" sz="2400" dirty="0"/>
          </a:p>
          <a:p>
            <a:r>
              <a:rPr lang="en-US" sz="2400" dirty="0" smtClean="0"/>
              <a:t>Maybe No? </a:t>
            </a:r>
          </a:p>
          <a:p>
            <a:pPr lvl="1"/>
            <a:r>
              <a:rPr lang="en-US" sz="2400" dirty="0" err="1"/>
              <a:t>Lasserre-Parrilo</a:t>
            </a:r>
            <a:r>
              <a:rPr lang="en-US" sz="2400" dirty="0"/>
              <a:t> </a:t>
            </a:r>
            <a:r>
              <a:rPr lang="en-US" sz="2400" dirty="0" smtClean="0"/>
              <a:t>better </a:t>
            </a:r>
            <a:r>
              <a:rPr lang="en-US" sz="2400" dirty="0"/>
              <a:t>approximation for </a:t>
            </a:r>
            <a:r>
              <a:rPr lang="en-US" sz="2400" dirty="0">
                <a:solidFill>
                  <a:srgbClr val="C0504D"/>
                </a:solidFill>
              </a:rPr>
              <a:t>all </a:t>
            </a:r>
            <a:r>
              <a:rPr lang="en-US" sz="1800" dirty="0" err="1">
                <a:solidFill>
                  <a:srgbClr val="C0504D"/>
                </a:solidFill>
                <a:latin typeface="Capitals"/>
                <a:cs typeface="Capitals"/>
              </a:rPr>
              <a:t>MaxCut</a:t>
            </a:r>
            <a:r>
              <a:rPr lang="en-US" sz="2400" dirty="0">
                <a:solidFill>
                  <a:srgbClr val="C0504D"/>
                </a:solidFill>
              </a:rPr>
              <a:t> instances</a:t>
            </a:r>
            <a:r>
              <a:rPr lang="en-US" sz="2400" dirty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/>
            <a:r>
              <a:rPr lang="en-US" sz="2400" dirty="0" smtClean="0"/>
              <a:t>We made initial step towards this direction</a:t>
            </a:r>
          </a:p>
          <a:p>
            <a:endParaRPr lang="en-US" sz="1500" dirty="0" smtClean="0"/>
          </a:p>
          <a:p>
            <a:r>
              <a:rPr lang="en-US" sz="2400" dirty="0" smtClean="0"/>
              <a:t>Maybe Yes?</a:t>
            </a:r>
            <a:endParaRPr lang="en-US" sz="2400" dirty="0" smtClean="0">
              <a:solidFill>
                <a:srgbClr val="C0504D"/>
              </a:solidFill>
            </a:endParaRPr>
          </a:p>
          <a:p>
            <a:pPr lvl="1"/>
            <a:r>
              <a:rPr lang="en-US" sz="2400" dirty="0" smtClean="0"/>
              <a:t>We gave </a:t>
            </a:r>
            <a:r>
              <a:rPr lang="en-US" sz="2400" dirty="0" smtClean="0">
                <a:solidFill>
                  <a:srgbClr val="C0504D"/>
                </a:solidFill>
              </a:rPr>
              <a:t>insight</a:t>
            </a:r>
            <a:r>
              <a:rPr lang="en-US" sz="2400" dirty="0" smtClean="0"/>
              <a:t> in designing integrality gap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instances: </a:t>
            </a:r>
            <a:r>
              <a:rPr lang="en-US" sz="2400" dirty="0" smtClean="0">
                <a:solidFill>
                  <a:srgbClr val="C0504D"/>
                </a:solidFill>
              </a:rPr>
              <a:t>avoid the power of SOS proof system</a:t>
            </a:r>
            <a:r>
              <a:rPr lang="en-US" sz="2400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64146" y="1427782"/>
            <a:ext cx="927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400" dirty="0" smtClean="0">
                <a:solidFill>
                  <a:schemeClr val="accent2"/>
                </a:solidFill>
              </a:rPr>
              <a:t>The big open question:</a:t>
            </a:r>
          </a:p>
          <a:p>
            <a:pPr marL="0" lvl="2" algn="ctr"/>
            <a:r>
              <a:rPr lang="en-US" sz="2400" dirty="0" smtClean="0"/>
              <a:t>Is </a:t>
            </a:r>
            <a:r>
              <a:rPr lang="en-US" sz="2400" dirty="0" err="1">
                <a:solidFill>
                  <a:schemeClr val="accent1"/>
                </a:solidFill>
              </a:rPr>
              <a:t>Goemans</a:t>
            </a:r>
            <a:r>
              <a:rPr lang="en-US" sz="2400" dirty="0">
                <a:solidFill>
                  <a:schemeClr val="accent1"/>
                </a:solidFill>
              </a:rPr>
              <a:t>-Williamson </a:t>
            </a:r>
            <a:r>
              <a:rPr lang="en-US" sz="2400" dirty="0"/>
              <a:t>the best polynomial-time algorithm for </a:t>
            </a:r>
            <a:r>
              <a:rPr lang="en-US" dirty="0" err="1">
                <a:latin typeface="Capitals"/>
                <a:cs typeface="Capitals"/>
              </a:rPr>
              <a:t>MaxCut</a:t>
            </a:r>
            <a:r>
              <a:rPr lang="en-US" sz="2400" dirty="0"/>
              <a:t>?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64146" y="2297648"/>
            <a:ext cx="927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400" dirty="0" smtClean="0">
                <a:solidFill>
                  <a:schemeClr val="accent2"/>
                </a:solidFill>
              </a:rPr>
              <a:t>Our first step:</a:t>
            </a:r>
            <a:endParaRPr lang="en-US" sz="2400" dirty="0">
              <a:solidFill>
                <a:schemeClr val="accent2"/>
              </a:solidFill>
            </a:endParaRPr>
          </a:p>
          <a:p>
            <a:pPr marL="0" lvl="2" algn="ctr"/>
            <a:r>
              <a:rPr lang="en-US" sz="2400" dirty="0" smtClean="0"/>
              <a:t>Is </a:t>
            </a:r>
            <a:r>
              <a:rPr lang="en-US" sz="2400" dirty="0" err="1">
                <a:solidFill>
                  <a:schemeClr val="accent1"/>
                </a:solidFill>
              </a:rPr>
              <a:t>Goemans</a:t>
            </a:r>
            <a:r>
              <a:rPr lang="en-US" sz="2400" dirty="0">
                <a:solidFill>
                  <a:schemeClr val="accent1"/>
                </a:solidFill>
              </a:rPr>
              <a:t>-Williamson </a:t>
            </a:r>
            <a:r>
              <a:rPr lang="en-US" sz="2400" dirty="0"/>
              <a:t>the best </a:t>
            </a:r>
            <a:r>
              <a:rPr lang="en-US" sz="2400" dirty="0" smtClean="0"/>
              <a:t>in </a:t>
            </a:r>
            <a:r>
              <a:rPr lang="en-US" sz="2400" dirty="0" err="1" smtClean="0"/>
              <a:t>Lasserre-Parrilo</a:t>
            </a:r>
            <a:r>
              <a:rPr lang="en-US" sz="2400" dirty="0"/>
              <a:t> </a:t>
            </a:r>
            <a:r>
              <a:rPr lang="en-US" sz="2400" dirty="0" smtClean="0"/>
              <a:t>hierarchy?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5659" y="2244355"/>
            <a:ext cx="9208146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544" y="4130513"/>
            <a:ext cx="2484887" cy="1653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269" y="4951484"/>
            <a:ext cx="571213" cy="806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10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98"/>
    </mc:Choice>
    <mc:Fallback xmlns="">
      <p:transition xmlns:p14="http://schemas.microsoft.com/office/powerpoint/2010/main" spd="slow" advTm="823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9322"/>
            <a:ext cx="9144000" cy="577245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Concrete open problem. </a:t>
            </a:r>
            <a:r>
              <a:rPr lang="en-US" sz="2400" dirty="0" smtClean="0"/>
              <a:t>Does level-2 </a:t>
            </a:r>
            <a:r>
              <a:rPr lang="en-US" sz="2400" dirty="0" err="1" smtClean="0"/>
              <a:t>Lasserre-Parrilo</a:t>
            </a:r>
            <a:r>
              <a:rPr lang="en-US" sz="2400" dirty="0" smtClean="0"/>
              <a:t> improve </a:t>
            </a:r>
            <a:r>
              <a:rPr lang="en-US" sz="2400" dirty="0" err="1" smtClean="0">
                <a:solidFill>
                  <a:schemeClr val="accent1"/>
                </a:solidFill>
              </a:rPr>
              <a:t>Goemans</a:t>
            </a:r>
            <a:r>
              <a:rPr lang="en-US" sz="2400" dirty="0" smtClean="0">
                <a:solidFill>
                  <a:schemeClr val="accent1"/>
                </a:solidFill>
              </a:rPr>
              <a:t>-Williamson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Other future directions</a:t>
            </a:r>
          </a:p>
          <a:p>
            <a:pPr lvl="1"/>
            <a:r>
              <a:rPr lang="en-US" sz="2400" dirty="0" smtClean="0"/>
              <a:t>Improve our integrality gap theorems for </a:t>
            </a:r>
            <a:r>
              <a:rPr lang="en-US" sz="1800" dirty="0" err="1">
                <a:latin typeface="Capitals"/>
                <a:cs typeface="Capitals"/>
              </a:rPr>
              <a:t>SparsestCut</a:t>
            </a:r>
            <a:r>
              <a:rPr lang="en-US" sz="2400" dirty="0" smtClean="0"/>
              <a:t> and </a:t>
            </a:r>
            <a:r>
              <a:rPr lang="en-US" sz="1800" dirty="0" err="1" smtClean="0">
                <a:latin typeface="Capitals"/>
                <a:cs typeface="Capitals"/>
              </a:rPr>
              <a:t>Dense</a:t>
            </a:r>
            <a:r>
              <a:rPr lang="en-US" sz="2400" i="1" dirty="0" err="1" smtClean="0">
                <a:latin typeface="Times"/>
                <a:cs typeface="Times"/>
              </a:rPr>
              <a:t>k</a:t>
            </a:r>
            <a:r>
              <a:rPr lang="en-US" sz="1800" dirty="0" err="1" smtClean="0">
                <a:latin typeface="Capitals"/>
                <a:cs typeface="Capitals"/>
              </a:rPr>
              <a:t>Subgraph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Beyond worst-case analysis via </a:t>
            </a:r>
            <a:r>
              <a:rPr lang="en-US" sz="2400" dirty="0" err="1" smtClean="0">
                <a:latin typeface="Calibri"/>
                <a:cs typeface="Calibri"/>
              </a:rPr>
              <a:t>Lasserre-Parrilo</a:t>
            </a:r>
            <a:endParaRPr lang="en-US" sz="2400" dirty="0">
              <a:latin typeface="Calibri"/>
              <a:cs typeface="Calibri"/>
            </a:endParaRPr>
          </a:p>
          <a:p>
            <a:pPr lvl="2"/>
            <a:r>
              <a:rPr lang="en-US" sz="2400" dirty="0" smtClean="0">
                <a:latin typeface="Calibri"/>
                <a:cs typeface="Calibri"/>
              </a:rPr>
              <a:t>Real-world instances</a:t>
            </a:r>
          </a:p>
          <a:p>
            <a:pPr lvl="2"/>
            <a:r>
              <a:rPr lang="en-US" sz="2400" dirty="0" smtClean="0">
                <a:latin typeface="Calibri"/>
                <a:cs typeface="Calibri"/>
              </a:rPr>
              <a:t>Random instances</a:t>
            </a:r>
          </a:p>
          <a:p>
            <a:pPr lvl="3"/>
            <a:r>
              <a:rPr lang="en-US" sz="2400" smtClean="0">
                <a:latin typeface="Calibri"/>
                <a:cs typeface="Calibri"/>
              </a:rPr>
              <a:t>Initial results </a:t>
            </a:r>
            <a:r>
              <a:rPr lang="en-US" sz="2400" dirty="0" smtClean="0">
                <a:latin typeface="Calibri"/>
                <a:cs typeface="Calibri"/>
              </a:rPr>
              <a:t>(for </a:t>
            </a:r>
            <a:r>
              <a:rPr lang="en-US" sz="1800" dirty="0">
                <a:latin typeface="Capitals"/>
                <a:cs typeface="Capitals"/>
              </a:rPr>
              <a:t>2-&gt;4 </a:t>
            </a:r>
            <a:r>
              <a:rPr lang="en-US" sz="1800" dirty="0" err="1">
                <a:latin typeface="Capitals"/>
                <a:cs typeface="Capitals"/>
              </a:rPr>
              <a:t>MatrixNorm</a:t>
            </a:r>
            <a:r>
              <a:rPr lang="en-US" sz="1800" dirty="0">
                <a:latin typeface="Capitals"/>
                <a:cs typeface="Capitals"/>
              </a:rPr>
              <a:t> </a:t>
            </a:r>
            <a:r>
              <a:rPr lang="en-US" sz="2400" dirty="0">
                <a:latin typeface="Calibri"/>
                <a:cs typeface="Calibri"/>
              </a:rPr>
              <a:t>problem</a:t>
            </a:r>
            <a:r>
              <a:rPr lang="en-US" sz="2400" dirty="0" smtClean="0">
                <a:latin typeface="Calibri"/>
                <a:cs typeface="Calibri"/>
              </a:rPr>
              <a:t>) in </a:t>
            </a:r>
            <a:r>
              <a:rPr lang="en-US" sz="2000" dirty="0" smtClean="0">
                <a:solidFill>
                  <a:schemeClr val="accent1"/>
                </a:solidFill>
                <a:latin typeface=""/>
                <a:cs typeface=""/>
              </a:rPr>
              <a:t>[Barak-Brandão-Harrow-Kelner-Steurer-</a:t>
            </a:r>
            <a:r>
              <a:rPr lang="en-US" sz="2000" b="1" dirty="0" smtClean="0">
                <a:solidFill>
                  <a:schemeClr val="tx2"/>
                </a:solidFill>
                <a:latin typeface=""/>
                <a:cs typeface=""/>
              </a:rPr>
              <a:t>Zhou</a:t>
            </a:r>
            <a:r>
              <a:rPr lang="en-US" sz="2000" dirty="0" smtClean="0">
                <a:solidFill>
                  <a:schemeClr val="accent1"/>
                </a:solidFill>
                <a:latin typeface=""/>
                <a:cs typeface=""/>
              </a:rPr>
              <a:t>’12]</a:t>
            </a: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52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2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98"/>
    </mc:Choice>
    <mc:Fallback xmlns="">
      <p:transition xmlns:p14="http://schemas.microsoft.com/office/powerpoint/2010/main" spd="slow" advTm="823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The End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5649"/>
            <a:ext cx="8229600" cy="344051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15000" dirty="0" smtClean="0">
                <a:latin typeface="Chalkduster"/>
                <a:cs typeface="Chalkduster"/>
              </a:rPr>
              <a:t>Thanks!</a:t>
            </a:r>
            <a:endParaRPr lang="en-US" sz="15000" dirty="0">
              <a:latin typeface="Chalkduster"/>
              <a:cs typeface="Chalkdus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"/>
    </mc:Choice>
    <mc:Fallback xmlns="">
      <p:transition xmlns:p14="http://schemas.microsoft.com/office/powerpoint/2010/main" spd="slow" advTm="7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535"/>
    </mc:Choice>
    <mc:Fallback xmlns="">
      <p:transition xmlns:p14="http://schemas.microsoft.com/office/powerpoint/2010/main" spd="slow" advTm="5465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Linear programming(LP)/</a:t>
            </a:r>
            <a:r>
              <a:rPr lang="en-US" sz="2400" dirty="0" err="1" smtClean="0">
                <a:solidFill>
                  <a:srgbClr val="000000"/>
                </a:solidFill>
              </a:rPr>
              <a:t>semidefinite</a:t>
            </a:r>
            <a:r>
              <a:rPr lang="en-US" sz="2400" dirty="0" smtClean="0"/>
              <a:t> programming(SDP) relaxations</a:t>
            </a:r>
          </a:p>
          <a:p>
            <a:pPr lvl="1"/>
            <a:r>
              <a:rPr lang="en-US" sz="2400" dirty="0" smtClean="0"/>
              <a:t>SDP: “super LP”, computational tractable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9217" y="3040163"/>
            <a:ext cx="2886565" cy="1462356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Integer program of optimization problems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(NP-hard)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5229" y="3040163"/>
            <a:ext cx="3425284" cy="1462356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Convex program – LP/SDP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(computational tractable)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463879" y="3694375"/>
            <a:ext cx="1770428" cy="4361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5355" y="4843604"/>
            <a:ext cx="1603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F81BD"/>
                </a:solidFill>
              </a:rPr>
              <a:t>solve</a:t>
            </a:r>
            <a:endParaRPr lang="en-US" sz="2200" dirty="0">
              <a:solidFill>
                <a:srgbClr val="4F81B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65229" y="5695496"/>
            <a:ext cx="3425284" cy="986199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Optimal solution to the convex program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6860809" y="4888670"/>
            <a:ext cx="1028839" cy="4361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3879" y="3051441"/>
            <a:ext cx="1603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4F81BD"/>
                </a:solidFill>
              </a:rPr>
              <a:t>r</a:t>
            </a:r>
            <a:r>
              <a:rPr lang="en-US" sz="2200" dirty="0" smtClean="0">
                <a:solidFill>
                  <a:srgbClr val="4F81BD"/>
                </a:solidFill>
              </a:rPr>
              <a:t>elax the constraints</a:t>
            </a:r>
            <a:endParaRPr lang="en-US" sz="2200" dirty="0">
              <a:solidFill>
                <a:srgbClr val="4F81BD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2398369">
            <a:off x="1999255" y="5276626"/>
            <a:ext cx="3389444" cy="4361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04406" y="5544192"/>
            <a:ext cx="1831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4F81BD"/>
                </a:solidFill>
              </a:rPr>
              <a:t>approximate</a:t>
            </a:r>
            <a:endParaRPr lang="en-US" sz="22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2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 animBg="1"/>
      <p:bldP spid="11" grpId="0" animBg="1"/>
      <p:bldP spid="13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Linear programming(LP)/</a:t>
            </a:r>
            <a:r>
              <a:rPr lang="en-US" sz="2400" dirty="0" err="1" smtClean="0">
                <a:solidFill>
                  <a:srgbClr val="000000"/>
                </a:solidFill>
              </a:rPr>
              <a:t>semidefinite</a:t>
            </a:r>
            <a:r>
              <a:rPr lang="en-US" sz="2400" dirty="0" smtClean="0"/>
              <a:t> programming(SDP) relaxations</a:t>
            </a:r>
          </a:p>
          <a:p>
            <a:endParaRPr lang="en-US" sz="2400" dirty="0"/>
          </a:p>
          <a:p>
            <a:r>
              <a:rPr lang="en-US" sz="2400" dirty="0" smtClean="0"/>
              <a:t>Focus of this talk: </a:t>
            </a:r>
            <a:r>
              <a:rPr lang="en-US" sz="2400" dirty="0" smtClean="0">
                <a:solidFill>
                  <a:schemeClr val="accent2"/>
                </a:solidFill>
              </a:rPr>
              <a:t>LP/SDP relaxation hierarchies</a:t>
            </a:r>
          </a:p>
          <a:p>
            <a:pPr lvl="1"/>
            <a:r>
              <a:rPr lang="en-US" sz="2400" dirty="0" smtClean="0"/>
              <a:t>A sequence of more and more powerful relaxations</a:t>
            </a:r>
          </a:p>
          <a:p>
            <a:pPr lvl="1"/>
            <a:r>
              <a:rPr lang="en-US" sz="2400" dirty="0"/>
              <a:t>Extremely successful to approximate the optimum</a:t>
            </a:r>
          </a:p>
          <a:p>
            <a:pPr lvl="1"/>
            <a:r>
              <a:rPr lang="en-US" sz="2400" dirty="0"/>
              <a:t>Imply almost all known approximation algorithms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41" y="5608553"/>
            <a:ext cx="575834" cy="6808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125" y="5332870"/>
            <a:ext cx="808983" cy="9565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592" y="5063489"/>
            <a:ext cx="1036802" cy="12259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096" y="4729969"/>
            <a:ext cx="1318865" cy="15594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31836" y="6283930"/>
            <a:ext cx="69176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Relaxation  #1            #2               #3                      #4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80906" y="4456463"/>
            <a:ext cx="107007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6456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of my research on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59429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Introduction for convex relaxation hierarchies 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hierarchies to design approximation algorithms</a:t>
            </a:r>
          </a:p>
          <a:p>
            <a:pPr lvl="1"/>
            <a:r>
              <a:rPr lang="en-US" sz="2400" dirty="0"/>
              <a:t>dense </a:t>
            </a:r>
            <a:r>
              <a:rPr lang="en-US" sz="1800" dirty="0" err="1" smtClean="0">
                <a:latin typeface="Capitals"/>
                <a:cs typeface="Capitals"/>
              </a:rPr>
              <a:t>MaxCut</a:t>
            </a:r>
            <a:r>
              <a:rPr lang="en-US" sz="2400" dirty="0" smtClean="0"/>
              <a:t>, dense </a:t>
            </a:r>
            <a:r>
              <a:rPr lang="en-US" sz="2400" i="1" dirty="0">
                <a:latin typeface="Times"/>
                <a:cs typeface="Times"/>
              </a:rPr>
              <a:t>k</a:t>
            </a:r>
            <a:r>
              <a:rPr lang="en-US" sz="2000" dirty="0">
                <a:latin typeface="Capitals"/>
                <a:cs typeface="Capitals"/>
              </a:rPr>
              <a:t>-</a:t>
            </a:r>
            <a:r>
              <a:rPr lang="en-US" sz="1800" dirty="0">
                <a:latin typeface="Capitals"/>
                <a:cs typeface="Capitals"/>
              </a:rPr>
              <a:t>CSP</a:t>
            </a:r>
            <a:r>
              <a:rPr lang="en-US" sz="2400" dirty="0" smtClean="0"/>
              <a:t>, metric </a:t>
            </a:r>
            <a:r>
              <a:rPr lang="en-US" sz="1800" dirty="0" err="1">
                <a:latin typeface="Capitals"/>
                <a:cs typeface="Capitals"/>
              </a:rPr>
              <a:t>MaxCut</a:t>
            </a:r>
            <a:r>
              <a:rPr lang="en-US" sz="2400" dirty="0" smtClean="0"/>
              <a:t>, locally</a:t>
            </a:r>
            <a:r>
              <a:rPr lang="en-US" sz="2400" dirty="0"/>
              <a:t>-dense </a:t>
            </a:r>
            <a:r>
              <a:rPr lang="en-US" sz="2400" i="1" dirty="0">
                <a:latin typeface="Times"/>
                <a:cs typeface="Times"/>
              </a:rPr>
              <a:t>k</a:t>
            </a:r>
            <a:r>
              <a:rPr lang="en-US" sz="2000" dirty="0">
                <a:latin typeface="Capitals"/>
                <a:cs typeface="Capitals"/>
              </a:rPr>
              <a:t>-</a:t>
            </a:r>
            <a:r>
              <a:rPr lang="en-US" sz="1800" dirty="0">
                <a:latin typeface="Capitals"/>
                <a:cs typeface="Capitals"/>
              </a:rPr>
              <a:t>CSP</a:t>
            </a:r>
            <a:r>
              <a:rPr lang="en-US" sz="2400" dirty="0" smtClean="0"/>
              <a:t>, dense </a:t>
            </a:r>
            <a:r>
              <a:rPr lang="en-US" sz="1800" dirty="0" err="1">
                <a:latin typeface="Capitals"/>
                <a:cs typeface="Capitals"/>
              </a:rPr>
              <a:t>MaxGraphIsomorphism</a:t>
            </a:r>
            <a:r>
              <a:rPr lang="en-US" sz="2400" dirty="0" smtClean="0"/>
              <a:t>, (dense </a:t>
            </a:r>
            <a:r>
              <a:rPr lang="en-US" sz="2400" dirty="0"/>
              <a:t>&amp; metric) </a:t>
            </a:r>
            <a:r>
              <a:rPr lang="en-US" sz="1800" dirty="0" err="1">
                <a:latin typeface="Capitals"/>
                <a:cs typeface="Capitals"/>
              </a:rPr>
              <a:t>MaxGraphIsomorphism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[Yoshida-</a:t>
            </a: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Zhou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’14]</a:t>
            </a:r>
            <a:endParaRPr lang="en-US" sz="2400" dirty="0"/>
          </a:p>
          <a:p>
            <a:r>
              <a:rPr lang="en-US" sz="2400" dirty="0"/>
              <a:t>What problems are resistant to hierarchies – the limitation of hierarchies</a:t>
            </a:r>
            <a:r>
              <a:rPr lang="en-US" sz="2400" dirty="0" smtClean="0"/>
              <a:t>?</a:t>
            </a:r>
          </a:p>
          <a:p>
            <a:pPr lvl="1"/>
            <a:r>
              <a:rPr lang="en-US" sz="1800" dirty="0" err="1" smtClean="0">
                <a:latin typeface="Capitals"/>
                <a:cs typeface="Capitals"/>
              </a:rPr>
              <a:t>SparsestCut</a:t>
            </a:r>
            <a:r>
              <a:rPr lang="en-US" sz="2400" dirty="0">
                <a:cs typeface="Calibri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[Guruswami-Sinop-</a:t>
            </a:r>
            <a:r>
              <a:rPr lang="en-US" sz="2000" b="1" dirty="0">
                <a:solidFill>
                  <a:schemeClr val="tx2"/>
                </a:solidFill>
              </a:rPr>
              <a:t>Zhou</a:t>
            </a:r>
            <a:r>
              <a:rPr lang="en-US" sz="2000" dirty="0">
                <a:solidFill>
                  <a:schemeClr val="accent1"/>
                </a:solidFill>
              </a:rPr>
              <a:t>’</a:t>
            </a:r>
            <a:r>
              <a:rPr lang="en-US" sz="2000" dirty="0" smtClean="0">
                <a:solidFill>
                  <a:schemeClr val="accent1"/>
                </a:solidFill>
              </a:rPr>
              <a:t>13]</a:t>
            </a:r>
            <a:r>
              <a:rPr lang="en-US" sz="2400" dirty="0" smtClean="0">
                <a:latin typeface="Calibri"/>
                <a:cs typeface="Calibri"/>
              </a:rPr>
              <a:t>, </a:t>
            </a:r>
            <a:r>
              <a:rPr lang="en-US" sz="1800" dirty="0" err="1" smtClean="0">
                <a:latin typeface="Capitals"/>
                <a:cs typeface="Capitals"/>
              </a:rPr>
              <a:t>Dense</a:t>
            </a:r>
            <a:r>
              <a:rPr lang="en-US" sz="2400" i="1" dirty="0" err="1" smtClean="0">
                <a:latin typeface="Times"/>
                <a:cs typeface="Times"/>
              </a:rPr>
              <a:t>k</a:t>
            </a:r>
            <a:r>
              <a:rPr lang="en-US" sz="1800" dirty="0" err="1" smtClean="0">
                <a:latin typeface="Capitals"/>
                <a:cs typeface="Capitals"/>
              </a:rPr>
              <a:t>Subgraph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[</a:t>
            </a:r>
            <a:r>
              <a:rPr lang="en-US" sz="2000" dirty="0">
                <a:solidFill>
                  <a:schemeClr val="accent1"/>
                </a:solidFill>
              </a:rPr>
              <a:t>Bhaskara-Charikar-Guruswami-Vijayaraghavan-</a:t>
            </a:r>
            <a:r>
              <a:rPr lang="en-US" sz="2000" b="1" dirty="0">
                <a:solidFill>
                  <a:schemeClr val="tx2"/>
                </a:solidFill>
              </a:rPr>
              <a:t>Zhou</a:t>
            </a:r>
            <a:r>
              <a:rPr lang="en-US" sz="2000" dirty="0">
                <a:solidFill>
                  <a:schemeClr val="accent1"/>
                </a:solidFill>
              </a:rPr>
              <a:t>’12</a:t>
            </a:r>
            <a:r>
              <a:rPr lang="en-US" sz="2000" dirty="0" smtClean="0">
                <a:solidFill>
                  <a:schemeClr val="accent1"/>
                </a:solidFill>
              </a:rPr>
              <a:t>]</a:t>
            </a:r>
            <a:r>
              <a:rPr lang="en-US" sz="2400" dirty="0" smtClean="0">
                <a:latin typeface="Calibri"/>
                <a:cs typeface="Calibri"/>
              </a:rPr>
              <a:t>, </a:t>
            </a:r>
            <a:r>
              <a:rPr lang="en-US" sz="1800" dirty="0" err="1" smtClean="0">
                <a:latin typeface="Capitals"/>
                <a:cs typeface="Capitals"/>
              </a:rPr>
              <a:t>GraphIsomorphism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[O’Donnell-Wright-Wu-</a:t>
            </a:r>
            <a:r>
              <a:rPr lang="en-US" sz="2000" b="1" dirty="0" smtClean="0">
                <a:solidFill>
                  <a:schemeClr val="tx2"/>
                </a:solidFill>
              </a:rPr>
              <a:t>Zhou</a:t>
            </a:r>
            <a:r>
              <a:rPr lang="en-US" sz="2000" dirty="0">
                <a:solidFill>
                  <a:schemeClr val="accent1"/>
                </a:solidFill>
              </a:rPr>
              <a:t>’</a:t>
            </a:r>
            <a:r>
              <a:rPr lang="en-US" sz="2000" dirty="0" smtClean="0">
                <a:solidFill>
                  <a:schemeClr val="accent1"/>
                </a:solidFill>
              </a:rPr>
              <a:t>14]</a:t>
            </a:r>
            <a:endParaRPr lang="en-US" sz="2400" dirty="0"/>
          </a:p>
          <a:p>
            <a:r>
              <a:rPr lang="en-US" sz="2400" dirty="0" smtClean="0"/>
              <a:t>New perspective for hierarchy</a:t>
            </a:r>
          </a:p>
          <a:p>
            <a:pPr lvl="1"/>
            <a:r>
              <a:rPr lang="en-US" sz="2400" dirty="0" smtClean="0"/>
              <a:t>Connection from theory of algebraic proof complexity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ew insight to </a:t>
            </a:r>
            <a:r>
              <a:rPr lang="en-US" sz="2400" dirty="0" smtClean="0">
                <a:solidFill>
                  <a:schemeClr val="accent2"/>
                </a:solidFill>
              </a:rPr>
              <a:t>the big open problem </a:t>
            </a:r>
            <a:r>
              <a:rPr lang="en-US" sz="2400" dirty="0" smtClean="0"/>
              <a:t>in approximation algorithms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05338" y="5250685"/>
            <a:ext cx="5215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[Barak-</a:t>
            </a:r>
            <a:r>
              <a:rPr lang="en-US" sz="2000" dirty="0" err="1">
                <a:solidFill>
                  <a:schemeClr val="accent1"/>
                </a:solidFill>
              </a:rPr>
              <a:t>Brandão</a:t>
            </a:r>
            <a:r>
              <a:rPr lang="en-US" sz="2000" dirty="0">
                <a:solidFill>
                  <a:schemeClr val="accent1"/>
                </a:solidFill>
              </a:rPr>
              <a:t>-Harrow-</a:t>
            </a:r>
            <a:r>
              <a:rPr lang="en-US" sz="2000" dirty="0" err="1">
                <a:solidFill>
                  <a:schemeClr val="accent1"/>
                </a:solidFill>
              </a:rPr>
              <a:t>Kelner</a:t>
            </a:r>
            <a:r>
              <a:rPr lang="en-US" sz="2000" dirty="0">
                <a:solidFill>
                  <a:schemeClr val="accent1"/>
                </a:solidFill>
              </a:rPr>
              <a:t>-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Steurer-</a:t>
            </a:r>
            <a:r>
              <a:rPr lang="en-US" sz="2000" b="1" dirty="0">
                <a:solidFill>
                  <a:schemeClr val="tx2"/>
                </a:solidFill>
              </a:rPr>
              <a:t>Zhou</a:t>
            </a:r>
            <a:r>
              <a:rPr lang="en-US" sz="2000" dirty="0">
                <a:solidFill>
                  <a:schemeClr val="accent1"/>
                </a:solidFill>
              </a:rPr>
              <a:t>’12, O’Donnell-</a:t>
            </a:r>
            <a:r>
              <a:rPr lang="en-US" sz="2000" b="1" dirty="0">
                <a:solidFill>
                  <a:schemeClr val="tx2"/>
                </a:solidFill>
              </a:rPr>
              <a:t>Zhou</a:t>
            </a:r>
            <a:r>
              <a:rPr lang="en-US" sz="2000" dirty="0">
                <a:solidFill>
                  <a:schemeClr val="accent1"/>
                </a:solidFill>
              </a:rPr>
              <a:t>’13, …]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155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59429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Introduction for convex relaxation hierarchies 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hierarchies to design approximation algorithms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dense </a:t>
            </a:r>
            <a:r>
              <a:rPr lang="en-US" sz="1800" dirty="0" err="1" smtClean="0">
                <a:solidFill>
                  <a:schemeClr val="bg1"/>
                </a:solidFill>
                <a:latin typeface="Capitals"/>
                <a:cs typeface="Capitals"/>
              </a:rPr>
              <a:t>MaxCut</a:t>
            </a:r>
            <a:r>
              <a:rPr lang="en-US" sz="2400" dirty="0" smtClean="0">
                <a:solidFill>
                  <a:schemeClr val="bg1"/>
                </a:solidFill>
              </a:rPr>
              <a:t>, dense </a:t>
            </a:r>
            <a:r>
              <a:rPr lang="en-US" sz="2400" i="1" dirty="0">
                <a:solidFill>
                  <a:schemeClr val="bg1"/>
                </a:solidFill>
                <a:latin typeface="Times"/>
                <a:cs typeface="Times"/>
              </a:rPr>
              <a:t>k</a:t>
            </a:r>
            <a:r>
              <a:rPr lang="en-US" sz="2000" dirty="0">
                <a:solidFill>
                  <a:schemeClr val="bg1"/>
                </a:solidFill>
                <a:latin typeface="Capitals"/>
                <a:cs typeface="Capitals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Capitals"/>
                <a:cs typeface="Capitals"/>
              </a:rPr>
              <a:t>CSP</a:t>
            </a:r>
            <a:r>
              <a:rPr lang="en-US" sz="2400" dirty="0" smtClean="0">
                <a:solidFill>
                  <a:schemeClr val="bg1"/>
                </a:solidFill>
              </a:rPr>
              <a:t>, metric </a:t>
            </a:r>
            <a:r>
              <a:rPr lang="en-US" sz="1800" dirty="0" err="1">
                <a:solidFill>
                  <a:schemeClr val="bg1"/>
                </a:solidFill>
                <a:latin typeface="Capitals"/>
                <a:cs typeface="Capitals"/>
              </a:rPr>
              <a:t>MaxCut</a:t>
            </a:r>
            <a:r>
              <a:rPr lang="en-US" sz="2400" dirty="0" smtClean="0">
                <a:solidFill>
                  <a:schemeClr val="bg1"/>
                </a:solidFill>
              </a:rPr>
              <a:t>, locally</a:t>
            </a:r>
            <a:r>
              <a:rPr lang="en-US" sz="2400" dirty="0">
                <a:solidFill>
                  <a:schemeClr val="bg1"/>
                </a:solidFill>
              </a:rPr>
              <a:t>-dense </a:t>
            </a:r>
            <a:r>
              <a:rPr lang="en-US" sz="2400" i="1" dirty="0">
                <a:solidFill>
                  <a:schemeClr val="bg1"/>
                </a:solidFill>
                <a:latin typeface="Times"/>
                <a:cs typeface="Times"/>
              </a:rPr>
              <a:t>k</a:t>
            </a:r>
            <a:r>
              <a:rPr lang="en-US" sz="2000" dirty="0">
                <a:solidFill>
                  <a:schemeClr val="bg1"/>
                </a:solidFill>
                <a:latin typeface="Capitals"/>
                <a:cs typeface="Capitals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Capitals"/>
                <a:cs typeface="Capitals"/>
              </a:rPr>
              <a:t>CSP</a:t>
            </a:r>
            <a:r>
              <a:rPr lang="en-US" sz="2400" dirty="0" smtClean="0">
                <a:solidFill>
                  <a:schemeClr val="bg1"/>
                </a:solidFill>
              </a:rPr>
              <a:t>, dense </a:t>
            </a:r>
            <a:r>
              <a:rPr lang="en-US" sz="1800" dirty="0" err="1">
                <a:solidFill>
                  <a:schemeClr val="bg1"/>
                </a:solidFill>
                <a:latin typeface="Capitals"/>
                <a:cs typeface="Capitals"/>
              </a:rPr>
              <a:t>MaxGraphIsomorphism</a:t>
            </a:r>
            <a:r>
              <a:rPr lang="en-US" sz="2400" dirty="0" smtClean="0">
                <a:solidFill>
                  <a:schemeClr val="bg1"/>
                </a:solidFill>
              </a:rPr>
              <a:t>, (dense </a:t>
            </a:r>
            <a:r>
              <a:rPr lang="en-US" sz="2400" dirty="0">
                <a:solidFill>
                  <a:schemeClr val="bg1"/>
                </a:solidFill>
              </a:rPr>
              <a:t>&amp; metric) </a:t>
            </a:r>
            <a:r>
              <a:rPr lang="en-US" sz="1800" dirty="0" err="1">
                <a:solidFill>
                  <a:schemeClr val="bg1"/>
                </a:solidFill>
                <a:latin typeface="Capitals"/>
                <a:cs typeface="Capitals"/>
              </a:rPr>
              <a:t>MaxGraphIsomorphism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[Yoshida-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Zhou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’14]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/>
              <a:t>What problems are resistant to hierarchies – the limitation of hierarchies</a:t>
            </a:r>
            <a:r>
              <a:rPr lang="en-US" sz="2400" dirty="0" smtClean="0"/>
              <a:t>?</a:t>
            </a:r>
          </a:p>
          <a:p>
            <a:pPr lvl="1"/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SparsestCut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[Guruswami-Sinop-</a:t>
            </a:r>
            <a:r>
              <a:rPr lang="en-US" sz="2000" b="1" dirty="0">
                <a:solidFill>
                  <a:srgbClr val="FFFFFF"/>
                </a:solidFill>
              </a:rPr>
              <a:t>Zhou</a:t>
            </a:r>
            <a:r>
              <a:rPr lang="en-US" sz="2000" dirty="0">
                <a:solidFill>
                  <a:srgbClr val="FFFFFF"/>
                </a:solidFill>
              </a:rPr>
              <a:t>’</a:t>
            </a:r>
            <a:r>
              <a:rPr lang="en-US" sz="2000" dirty="0" smtClean="0">
                <a:solidFill>
                  <a:srgbClr val="FFFFFF"/>
                </a:solidFill>
              </a:rPr>
              <a:t>13]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Dense</a:t>
            </a:r>
            <a:r>
              <a:rPr lang="en-US" sz="2400" i="1" dirty="0" err="1" smtClean="0">
                <a:solidFill>
                  <a:srgbClr val="FFFFFF"/>
                </a:solidFill>
                <a:latin typeface="Times"/>
                <a:cs typeface="Times"/>
              </a:rPr>
              <a:t>k</a:t>
            </a:r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Subgraph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[</a:t>
            </a:r>
            <a:r>
              <a:rPr lang="en-US" sz="2000" dirty="0">
                <a:solidFill>
                  <a:srgbClr val="FFFFFF"/>
                </a:solidFill>
              </a:rPr>
              <a:t>Bhaskara-Charikar-Guruswami-Vijayaraghavan-</a:t>
            </a:r>
            <a:r>
              <a:rPr lang="en-US" sz="2000" b="1" dirty="0">
                <a:solidFill>
                  <a:srgbClr val="FFFFFF"/>
                </a:solidFill>
              </a:rPr>
              <a:t>Zhou</a:t>
            </a:r>
            <a:r>
              <a:rPr lang="en-US" sz="2000" dirty="0">
                <a:solidFill>
                  <a:srgbClr val="FFFFFF"/>
                </a:solidFill>
              </a:rPr>
              <a:t>’12</a:t>
            </a:r>
            <a:r>
              <a:rPr lang="en-US" sz="2000" dirty="0" smtClean="0">
                <a:solidFill>
                  <a:srgbClr val="FFFFFF"/>
                </a:solidFill>
              </a:rPr>
              <a:t>]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rgbClr val="FFFFFF"/>
                </a:solidFill>
                <a:latin typeface="Capitals"/>
                <a:cs typeface="Capitals"/>
              </a:rPr>
              <a:t>GraphIsomorphism</a:t>
            </a:r>
            <a:r>
              <a:rPr lang="en-US" sz="240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[O’Donnell-Wright-Wu-</a:t>
            </a:r>
            <a:r>
              <a:rPr lang="en-US" sz="2000" b="1" dirty="0" smtClean="0">
                <a:solidFill>
                  <a:srgbClr val="FFFFFF"/>
                </a:solidFill>
              </a:rPr>
              <a:t>Zhou</a:t>
            </a:r>
            <a:r>
              <a:rPr lang="en-US" sz="2000" dirty="0">
                <a:solidFill>
                  <a:srgbClr val="FFFFFF"/>
                </a:solidFill>
              </a:rPr>
              <a:t>’</a:t>
            </a:r>
            <a:r>
              <a:rPr lang="en-US" sz="2000" dirty="0" smtClean="0">
                <a:solidFill>
                  <a:srgbClr val="FFFFFF"/>
                </a:solidFill>
              </a:rPr>
              <a:t>14]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smtClean="0"/>
              <a:t>New perspective for hierarchy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Connection from theory of algebraic proof complexity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N</a:t>
            </a:r>
            <a:r>
              <a:rPr lang="en-US" sz="2400" dirty="0" smtClean="0">
                <a:solidFill>
                  <a:srgbClr val="FFFFFF"/>
                </a:solidFill>
              </a:rPr>
              <a:t>ew insight to big open problem in approximation algorithms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E30-F2DF-C143-85E0-17796588D0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7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38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2|2.9|1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|24|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1|8.8|35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|8.6|4.4|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3|12.2|1|32.6|25.6|17.5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3|12.2|1|32.6|25.6|17.5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36.5|1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5.6|3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5.6|3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6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4|33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1.9|15.6|13.8|18.9|30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1.9|15.6|13.8|18.9|30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7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2.9|15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5|4.2|42.2|28.8|2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10.7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16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9.6|6.1|0.5|2.1|0.5|4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3|0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0.5|0.3|0|0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8.7|8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4.4|29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4.4|2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8.2|5.5|7.4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6.5|6.7|5.5|4|10.2|14.9|15.6|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9|25.3|0.9|8.7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0.9|6.4|7.1|1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9|6|10.3|7.5|6.4|15.6|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10785</TotalTime>
  <Words>4354</Words>
  <Application>Microsoft Macintosh PowerPoint</Application>
  <PresentationFormat>On-screen Show (4:3)</PresentationFormat>
  <Paragraphs>738</Paragraphs>
  <Slides>54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Equation</vt:lpstr>
      <vt:lpstr>Equation.3</vt:lpstr>
      <vt:lpstr>Understanding the Power of Convex Relaxation Hierarchies: Effectiveness and Limitations</vt:lpstr>
      <vt:lpstr>Combinatorial Optimization</vt:lpstr>
      <vt:lpstr>Example 1: MaxCut</vt:lpstr>
      <vt:lpstr>Example 2: SparsestCut</vt:lpstr>
      <vt:lpstr>Convex relaxations</vt:lpstr>
      <vt:lpstr>Convex relaxations</vt:lpstr>
      <vt:lpstr>Convex relaxations</vt:lpstr>
      <vt:lpstr>Outline of my research on hierarchies</vt:lpstr>
      <vt:lpstr>Outline of this talk</vt:lpstr>
      <vt:lpstr>Writing linear programming (LP) relaxations</vt:lpstr>
      <vt:lpstr>Writing linear programming (LP) relaxations</vt:lpstr>
      <vt:lpstr>Writing semidefinite programming (SDP) relaxations</vt:lpstr>
      <vt:lpstr>Writing semidefinite programming (SDP) relaxations</vt:lpstr>
      <vt:lpstr>Tighten the relaxations</vt:lpstr>
      <vt:lpstr>Tighten the relaxations</vt:lpstr>
      <vt:lpstr>LP/SDP relaxation hierarchies</vt:lpstr>
      <vt:lpstr>LP/SDP relaxation hierarchies</vt:lpstr>
      <vt:lpstr>LP/SDP relaxation hierarchies</vt:lpstr>
      <vt:lpstr>LP/SDP relaxation hierarchies</vt:lpstr>
      <vt:lpstr>LP/SDP relaxation hierarchies</vt:lpstr>
      <vt:lpstr>LP/SDP relaxation hierarchies</vt:lpstr>
      <vt:lpstr>Outline of this talk</vt:lpstr>
      <vt:lpstr>Our results: Sherali-Adams LP hierarchy for dense MaxCut</vt:lpstr>
      <vt:lpstr>Our results: summary</vt:lpstr>
      <vt:lpstr>Outline of this talk</vt:lpstr>
      <vt:lpstr>Limitations of hierarchies</vt:lpstr>
      <vt:lpstr>Motivation </vt:lpstr>
      <vt:lpstr>Motivation </vt:lpstr>
      <vt:lpstr>Motivation </vt:lpstr>
      <vt:lpstr>Limitations for hierarchies</vt:lpstr>
      <vt:lpstr>Our results:  SparsestCut &amp; DensekSubgraph</vt:lpstr>
      <vt:lpstr>Our results:  SparsestCut &amp; DensekSubgraph</vt:lpstr>
      <vt:lpstr>Our results: GraphIsomorphism</vt:lpstr>
      <vt:lpstr>Our results: GraphIsomorphism</vt:lpstr>
      <vt:lpstr>Outline of this talk</vt:lpstr>
      <vt:lpstr>Hierarchy integrality gaps for MaxCut</vt:lpstr>
      <vt:lpstr>Applying Lasserre-Parrilo to hard instances for Sherali-Adams+ SDP</vt:lpstr>
      <vt:lpstr>Why is this interesting?</vt:lpstr>
      <vt:lpstr>Why is this interesting?</vt:lpstr>
      <vt:lpstr>Why is this interesting?</vt:lpstr>
      <vt:lpstr>The connection from algebraic proof complexity</vt:lpstr>
      <vt:lpstr>Our proof method</vt:lpstr>
      <vt:lpstr>Algebraic proof systems –  a new perspective for Lasserre-Parrilo</vt:lpstr>
      <vt:lpstr>A comparison</vt:lpstr>
      <vt:lpstr>Example of  Sum-of-Squares proof system</vt:lpstr>
      <vt:lpstr>Another example: MaxCut on triangle graph</vt:lpstr>
      <vt:lpstr>Lasserre-Parrilo and  the Sum-of-Squares proof system</vt:lpstr>
      <vt:lpstr>Lasserre-Parrilo succeeds on known MaxCut instances: one-slide proof</vt:lpstr>
      <vt:lpstr>Other works along this line</vt:lpstr>
      <vt:lpstr>Summary</vt:lpstr>
      <vt:lpstr>Future directions</vt:lpstr>
      <vt:lpstr>Future directions</vt:lpstr>
      <vt:lpstr>The End</vt:lpstr>
      <vt:lpstr>Questions?</vt:lpstr>
    </vt:vector>
  </TitlesOfParts>
  <Manager/>
  <Company>Carnegie Mellon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Effectiveness and Limitations of Convex Relaxation Hierarchies for Combinatorial Optimization Problems</dc:title>
  <dc:subject/>
  <dc:creator>Yuan Zhou</dc:creator>
  <cp:keywords/>
  <dc:description/>
  <cp:lastModifiedBy>Yuan Zhou</cp:lastModifiedBy>
  <cp:revision>2229</cp:revision>
  <dcterms:created xsi:type="dcterms:W3CDTF">2013-12-30T01:56:39Z</dcterms:created>
  <dcterms:modified xsi:type="dcterms:W3CDTF">2014-09-19T14:55:14Z</dcterms:modified>
  <cp:category/>
</cp:coreProperties>
</file>